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1" r:id="rId3"/>
    <p:sldId id="262" r:id="rId4"/>
    <p:sldId id="402" r:id="rId5"/>
    <p:sldId id="367" r:id="rId6"/>
    <p:sldId id="358" r:id="rId7"/>
    <p:sldId id="298" r:id="rId8"/>
    <p:sldId id="361" r:id="rId9"/>
    <p:sldId id="400" r:id="rId10"/>
    <p:sldId id="362" r:id="rId11"/>
    <p:sldId id="363" r:id="rId12"/>
    <p:sldId id="299" r:id="rId13"/>
    <p:sldId id="368" r:id="rId14"/>
    <p:sldId id="377" r:id="rId15"/>
    <p:sldId id="371" r:id="rId16"/>
    <p:sldId id="373" r:id="rId17"/>
    <p:sldId id="370" r:id="rId18"/>
    <p:sldId id="364" r:id="rId19"/>
    <p:sldId id="374" r:id="rId20"/>
    <p:sldId id="375" r:id="rId21"/>
    <p:sldId id="376" r:id="rId22"/>
    <p:sldId id="389" r:id="rId23"/>
    <p:sldId id="399" r:id="rId24"/>
    <p:sldId id="386" r:id="rId25"/>
    <p:sldId id="404" r:id="rId26"/>
    <p:sldId id="393" r:id="rId27"/>
    <p:sldId id="379" r:id="rId28"/>
    <p:sldId id="381" r:id="rId29"/>
    <p:sldId id="395" r:id="rId30"/>
    <p:sldId id="398" r:id="rId31"/>
    <p:sldId id="415" r:id="rId32"/>
    <p:sldId id="406" r:id="rId33"/>
    <p:sldId id="407" r:id="rId34"/>
    <p:sldId id="405" r:id="rId35"/>
    <p:sldId id="408" r:id="rId36"/>
    <p:sldId id="410" r:id="rId37"/>
    <p:sldId id="409" r:id="rId38"/>
    <p:sldId id="411" r:id="rId39"/>
    <p:sldId id="412" r:id="rId40"/>
    <p:sldId id="414" r:id="rId41"/>
    <p:sldId id="413" r:id="rId42"/>
    <p:sldId id="416" r:id="rId43"/>
    <p:sldId id="417" r:id="rId44"/>
    <p:sldId id="418" r:id="rId45"/>
    <p:sldId id="282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5380" autoAdjust="0"/>
  </p:normalViewPr>
  <p:slideViewPr>
    <p:cSldViewPr snapToGrid="0">
      <p:cViewPr varScale="1">
        <p:scale>
          <a:sx n="85" d="100"/>
          <a:sy n="85" d="100"/>
        </p:scale>
        <p:origin x="-6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丙烯腈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79.8</c:v>
                </c:pt>
                <c:pt idx="1">
                  <c:v>80.3</c:v>
                </c:pt>
                <c:pt idx="2">
                  <c:v>79.900000000000006</c:v>
                </c:pt>
                <c:pt idx="3">
                  <c:v>79.8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氢氰酸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4.5999999999999996</c:v>
                </c:pt>
                <c:pt idx="2">
                  <c:v>4.9000000000000004</c:v>
                </c:pt>
                <c:pt idx="3">
                  <c:v>5.3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丙烯醛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0.65000000000000302</c:v>
                </c:pt>
                <c:pt idx="1">
                  <c:v>0.58000000000000029</c:v>
                </c:pt>
                <c:pt idx="2">
                  <c:v>0.75000000000000266</c:v>
                </c:pt>
                <c:pt idx="3">
                  <c:v>0.63000000000000289</c:v>
                </c:pt>
              </c:numCache>
            </c:numRef>
          </c:val>
        </c:ser>
        <c:marker val="1"/>
        <c:axId val="118840704"/>
        <c:axId val="118850688"/>
      </c:lineChart>
      <c:catAx>
        <c:axId val="118840704"/>
        <c:scaling>
          <c:orientation val="minMax"/>
        </c:scaling>
        <c:axPos val="b"/>
        <c:numFmt formatCode="General" sourceLinked="1"/>
        <c:tickLblPos val="nextTo"/>
        <c:crossAx val="118850688"/>
        <c:crosses val="autoZero"/>
        <c:auto val="1"/>
        <c:lblAlgn val="ctr"/>
        <c:lblOffset val="100"/>
      </c:catAx>
      <c:valAx>
        <c:axId val="118850688"/>
        <c:scaling>
          <c:orientation val="minMax"/>
        </c:scaling>
        <c:axPos val="l"/>
        <c:majorGridlines/>
        <c:numFmt formatCode="General" sourceLinked="1"/>
        <c:tickLblPos val="nextTo"/>
        <c:crossAx val="118840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B806-7E85-47C9-A230-081F48571231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02E83-E3B6-44BF-8C5F-3A8D1DC1B1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183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919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02E83-E3B6-44BF-8C5F-3A8D1DC1B12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24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10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792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736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949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093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807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069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6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09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950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614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60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77CD-7B3A-44DA-9AB0-67EA264123D3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1F4C-037F-4254-9868-C422B1F13A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10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399"/>
            <a:ext cx="12192000" cy="68747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82397"/>
            <a:ext cx="12192000" cy="2733031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BA7EAC7-B3D8-4D41-A150-5DD10AEB6DBA}"/>
              </a:ext>
            </a:extLst>
          </p:cNvPr>
          <p:cNvSpPr/>
          <p:nvPr/>
        </p:nvSpPr>
        <p:spPr>
          <a:xfrm>
            <a:off x="2138353" y="2643009"/>
            <a:ext cx="235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安庆石化公司</a:t>
            </a:r>
            <a:endParaRPr lang="zh-CN" altLang="en-US" sz="2800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3367506"/>
            <a:ext cx="454400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544009" y="1508532"/>
            <a:ext cx="698062" cy="185897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024192" y="2582208"/>
            <a:ext cx="7167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3" y="1508532"/>
            <a:ext cx="1561722" cy="160977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BA7EAC7-B3D8-4D41-A150-5DD10AEB6DBA}"/>
              </a:ext>
            </a:extLst>
          </p:cNvPr>
          <p:cNvSpPr/>
          <p:nvPr/>
        </p:nvSpPr>
        <p:spPr>
          <a:xfrm>
            <a:off x="2190581" y="1536522"/>
            <a:ext cx="2353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中国石化</a:t>
            </a:r>
            <a:endParaRPr lang="zh-CN" altLang="en-US" sz="40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BA7EAC7-B3D8-4D41-A150-5DD10AEB6DBA}"/>
              </a:ext>
            </a:extLst>
          </p:cNvPr>
          <p:cNvSpPr/>
          <p:nvPr/>
        </p:nvSpPr>
        <p:spPr>
          <a:xfrm>
            <a:off x="2269504" y="2147634"/>
            <a:ext cx="2091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SINOPEC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675161" y="1509376"/>
            <a:ext cx="698062" cy="1858974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443369" y="1896533"/>
            <a:ext cx="674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丙烯腈装置降本增效优化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47111" y="2911483"/>
            <a:ext cx="112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龚荣庭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1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204331" y="1962613"/>
            <a:ext cx="1260089" cy="32338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956478" y="1734358"/>
            <a:ext cx="6683022" cy="3567289"/>
          </a:xfrm>
          <a:prstGeom prst="roundRect">
            <a:avLst>
              <a:gd name="adj" fmla="val 422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203871" y="2035708"/>
            <a:ext cx="6299201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本周布置的工作、操作指令执行情况；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班组工艺纪律、操作纪律执行情况；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循环水做了哪些调整，有哪些效果；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r>
              <a:rPr lang="en-US" altLang="zh-CN" sz="2800" dirty="0" smtClean="0"/>
              <a:t>4.</a:t>
            </a:r>
            <a:r>
              <a:rPr lang="zh-CN" altLang="en-US" sz="2800" dirty="0" smtClean="0"/>
              <a:t>有哪些经验传授给班组；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r>
              <a:rPr lang="en-US" altLang="zh-CN" sz="2800" dirty="0" smtClean="0"/>
              <a:t>5.</a:t>
            </a:r>
            <a:r>
              <a:rPr lang="zh-CN" altLang="en-US" sz="2800" dirty="0" smtClean="0"/>
              <a:t>有哪些须改进地方；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endParaRPr lang="en-US" altLang="zh-CN" sz="2800" dirty="0" smtClean="0"/>
          </a:p>
          <a:p>
            <a:pPr>
              <a:lnSpc>
                <a:spcPts val="4000"/>
              </a:lnSpc>
            </a:pPr>
            <a:endParaRPr lang="en-US" altLang="zh-CN" sz="2800" dirty="0" smtClean="0"/>
          </a:p>
        </p:txBody>
      </p:sp>
      <p:sp>
        <p:nvSpPr>
          <p:cNvPr id="17" name="矩形 16"/>
          <p:cNvSpPr/>
          <p:nvPr/>
        </p:nvSpPr>
        <p:spPr>
          <a:xfrm>
            <a:off x="3935105" y="151178"/>
            <a:ext cx="4836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优化调整循环水用量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112" y="2330606"/>
            <a:ext cx="747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周检内容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436305" y="2392279"/>
            <a:ext cx="4719168" cy="2415823"/>
          </a:xfrm>
          <a:prstGeom prst="roundRect">
            <a:avLst>
              <a:gd name="adj" fmla="val 913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304739" y="2805840"/>
            <a:ext cx="2133600" cy="16707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508488" y="3292088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月检内容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5775" y="2764263"/>
            <a:ext cx="4259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1.</a:t>
            </a:r>
            <a:r>
              <a:rPr lang="zh-CN" altLang="en-US" sz="2800" dirty="0" smtClean="0">
                <a:solidFill>
                  <a:schemeClr val="bg1"/>
                </a:solidFill>
              </a:rPr>
              <a:t>工艺指标完成情况；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</a:rPr>
              <a:t>工艺参数执行情况；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3.</a:t>
            </a:r>
            <a:r>
              <a:rPr lang="zh-CN" altLang="en-US" sz="2800" dirty="0" smtClean="0">
                <a:solidFill>
                  <a:schemeClr val="bg1"/>
                </a:solidFill>
              </a:rPr>
              <a:t>盘存循环水用量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060" y="151179"/>
            <a:ext cx="4813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优化调整循环水用量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547555" y="1230489"/>
            <a:ext cx="3533423" cy="677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668567" y="1469848"/>
            <a:ext cx="3474720" cy="4970463"/>
            <a:chOff x="0" y="0"/>
            <a:chExt cx="2171970" cy="4597016"/>
          </a:xfrm>
        </p:grpSpPr>
        <p:sp>
          <p:nvSpPr>
            <p:cNvPr id="15" name="TextBox 54"/>
            <p:cNvSpPr>
              <a:spLocks noChangeArrowheads="1"/>
            </p:cNvSpPr>
            <p:nvPr/>
          </p:nvSpPr>
          <p:spPr bwMode="auto">
            <a:xfrm>
              <a:off x="735680" y="4350795"/>
              <a:ext cx="7006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SzPct val="90000"/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SzPct val="9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SzPct val="9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5pPr>
              <a:lvl6pPr marL="2514600" indent="-228600" defTabSz="9318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6pPr>
              <a:lvl7pPr marL="2971800" indent="-228600" defTabSz="9318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7pPr>
              <a:lvl8pPr marL="3429000" indent="-228600" defTabSz="9318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8pPr>
              <a:lvl9pPr marL="3886200" indent="-228600" defTabSz="9318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 typeface="Arial" panose="020B0604020202020204" pitchFamily="34" charset="0"/>
                <a:buNone/>
              </a:pPr>
              <a:r>
                <a:rPr lang="en-US" altLang="zh-CN" sz="1600" dirty="0">
                  <a:latin typeface="Segoe UI Light" panose="020B0502040204020203" pitchFamily="34" charset="0"/>
                  <a:ea typeface="宋体" panose="02010600030101010101" pitchFamily="2" charset="-122"/>
                  <a:sym typeface="Segoe UI Light" panose="020B0502040204020203" pitchFamily="34" charset="0"/>
                </a:rPr>
                <a:t>Nothing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0" y="0"/>
              <a:ext cx="2171970" cy="4107205"/>
              <a:chOff x="0" y="0"/>
              <a:chExt cx="2171970" cy="4107205"/>
            </a:xfrm>
          </p:grpSpPr>
          <p:sp>
            <p:nvSpPr>
              <p:cNvPr id="17" name="Rectangle 48"/>
              <p:cNvSpPr>
                <a:spLocks noChangeArrowheads="1"/>
              </p:cNvSpPr>
              <p:nvPr/>
            </p:nvSpPr>
            <p:spPr bwMode="auto">
              <a:xfrm>
                <a:off x="8468" y="2217898"/>
                <a:ext cx="2096393" cy="472346"/>
              </a:xfrm>
              <a:prstGeom prst="rect">
                <a:avLst/>
              </a:prstGeom>
              <a:solidFill>
                <a:srgbClr val="51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Arial" panose="020B0604020202020204" pitchFamily="34" charset="0"/>
                  <a:buChar char="•"/>
                  <a:defRPr sz="4000"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5pPr>
                <a:lvl6pPr marL="2514600" indent="-228600" defTabSz="93186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6pPr>
                <a:lvl7pPr marL="2971800" indent="-228600" defTabSz="93186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7pPr>
                <a:lvl8pPr marL="3429000" indent="-228600" defTabSz="93186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8pPr>
                <a:lvl9pPr marL="3886200" indent="-228600" defTabSz="93186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latin typeface="Segoe Light" pitchFamily="2" charset="0"/>
                    <a:ea typeface="宋体" panose="02010600030101010101" pitchFamily="2" charset="-122"/>
                    <a:sym typeface="Segoe Light" pitchFamily="2" charset="0"/>
                  </a:rPr>
                  <a:t>Contractor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8" name="Group 2"/>
              <p:cNvGrpSpPr>
                <a:grpSpLocks/>
              </p:cNvGrpSpPr>
              <p:nvPr/>
            </p:nvGrpSpPr>
            <p:grpSpPr bwMode="auto">
              <a:xfrm>
                <a:off x="0" y="2745874"/>
                <a:ext cx="2171970" cy="1361331"/>
                <a:chOff x="0" y="0"/>
                <a:chExt cx="2171970" cy="1361331"/>
              </a:xfrm>
            </p:grpSpPr>
            <p:sp>
              <p:nvSpPr>
                <p:cNvPr id="20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91695" cy="1361331"/>
                </a:xfrm>
                <a:prstGeom prst="rect">
                  <a:avLst/>
                </a:prstGeom>
                <a:solidFill>
                  <a:srgbClr val="5191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4000"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5pPr>
                  <a:lvl6pPr marL="25146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6pPr>
                  <a:lvl7pPr marL="29718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7pPr>
                  <a:lvl8pPr marL="34290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8pPr>
                  <a:lvl9pPr marL="38862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Segoe Light" pitchFamily="2" charset="0"/>
                    <a:ea typeface="宋体" panose="02010600030101010101" pitchFamily="2" charset="-122"/>
                    <a:sym typeface="Segoe Light" pitchFamily="2" charset="0"/>
                  </a:endParaRPr>
                </a:p>
              </p:txBody>
            </p:sp>
            <p:sp>
              <p:nvSpPr>
                <p:cNvPr id="21" name="Text Box 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54879" cy="469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3255" tIns="46628" rIns="93255" bIns="46628">
                  <a:spAutoFit/>
                </a:bodyPr>
                <a:lstStyle>
                  <a:lvl1pPr marL="174625" indent="-174625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4000"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20000"/>
                    </a:spcBef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5pPr>
                  <a:lvl6pPr marL="25146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6pPr>
                  <a:lvl7pPr marL="29718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7pPr>
                  <a:lvl8pPr marL="34290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8pPr>
                  <a:lvl9pPr marL="3886200" indent="-228600" defTabSz="931863" eaLnBrk="0" fontAlgn="base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90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pitchFamily="34" charset="-122"/>
                      <a:sym typeface="Impact" panose="020B080603090205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 typeface="Wingdings" panose="05000000000000000000" pitchFamily="2" charset="2"/>
                    <a:buChar char="ü"/>
                  </a:pPr>
                  <a:r>
                    <a:rPr lang="en-US" altLang="zh-CN" sz="1200">
                      <a:solidFill>
                        <a:srgbClr val="FFFFFF"/>
                      </a:solidFill>
                      <a:latin typeface="Segoe Light" pitchFamily="2" charset="0"/>
                      <a:ea typeface="宋体" panose="02010600030101010101" pitchFamily="2" charset="-122"/>
                      <a:sym typeface="Segoe Light" pitchFamily="2" charset="0"/>
                    </a:rPr>
                    <a:t>Enablement</a:t>
                  </a:r>
                  <a:endParaRPr lang="zh-CN" altLang="en-US" sz="1200">
                    <a:solidFill>
                      <a:srgbClr val="FFFFFF"/>
                    </a:solidFill>
                    <a:latin typeface="Segoe Light" pitchFamily="2" charset="0"/>
                    <a:ea typeface="宋体" panose="02010600030101010101" pitchFamily="2" charset="-122"/>
                    <a:sym typeface="Segoe Light" pitchFamily="2" charset="0"/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 typeface="Arial" panose="020B0604020202020204" pitchFamily="34" charset="0"/>
                    <a:buNone/>
                  </a:pPr>
                  <a:endParaRPr lang="zh-CN" altLang="en-US" sz="1200">
                    <a:solidFill>
                      <a:srgbClr val="FFFFFF"/>
                    </a:solidFill>
                    <a:latin typeface="Segoe Light" pitchFamily="2" charset="0"/>
                    <a:ea typeface="宋体" panose="02010600030101010101" pitchFamily="2" charset="-122"/>
                    <a:sym typeface="Segoe Light" pitchFamily="2" charset="0"/>
                  </a:endParaRPr>
                </a:p>
              </p:txBody>
            </p:sp>
            <p:pic>
              <p:nvPicPr>
                <p:cNvPr id="22" name="Picture 32" descr="spee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0799" y="805285"/>
                  <a:ext cx="1021171" cy="5560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8" y="0"/>
                <a:ext cx="2109890" cy="2196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6897509" y="1219200"/>
            <a:ext cx="300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工艺指标优化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00712" y="2912533"/>
            <a:ext cx="2460978" cy="575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574845" y="2946400"/>
            <a:ext cx="151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日优化</a:t>
            </a:r>
            <a:endParaRPr lang="zh-CN" altLang="en-US" sz="2800" dirty="0"/>
          </a:p>
        </p:txBody>
      </p:sp>
      <p:sp>
        <p:nvSpPr>
          <p:cNvPr id="29" name="圆角矩形 28"/>
          <p:cNvSpPr/>
          <p:nvPr/>
        </p:nvSpPr>
        <p:spPr>
          <a:xfrm>
            <a:off x="7196667" y="4171242"/>
            <a:ext cx="2460978" cy="575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636933" y="4216399"/>
            <a:ext cx="151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月优化</a:t>
            </a:r>
            <a:endParaRPr lang="zh-CN" altLang="en-US" sz="2800" dirty="0"/>
          </a:p>
        </p:txBody>
      </p:sp>
      <p:sp>
        <p:nvSpPr>
          <p:cNvPr id="31" name="等腰三角形 30"/>
          <p:cNvSpPr/>
          <p:nvPr/>
        </p:nvSpPr>
        <p:spPr>
          <a:xfrm>
            <a:off x="6231467" y="3036711"/>
            <a:ext cx="361244" cy="451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6276623" y="4176889"/>
            <a:ext cx="372533" cy="530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799637" y="139890"/>
            <a:ext cx="5615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降低装置综合能耗措施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910969" y="3126164"/>
            <a:ext cx="4752622" cy="3420534"/>
          </a:xfrm>
          <a:prstGeom prst="roundRect">
            <a:avLst>
              <a:gd name="adj" fmla="val 8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102577" y="0"/>
            <a:ext cx="276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日  优  化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1822" y="1365956"/>
            <a:ext cx="327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工艺参数的稳定</a:t>
            </a:r>
            <a:endParaRPr lang="zh-CN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20712" y="2223911"/>
            <a:ext cx="23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仪表</a:t>
            </a:r>
            <a:r>
              <a:rPr lang="en-US" altLang="zh-CN" sz="2400" dirty="0" smtClean="0"/>
              <a:t>PID</a:t>
            </a:r>
            <a:r>
              <a:rPr lang="zh-CN" altLang="en-US" sz="2400" dirty="0" smtClean="0"/>
              <a:t>整定：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2877" y="3292925"/>
            <a:ext cx="3025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FC-21224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FC-21305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LC-21308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LC-21305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LC-25101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LC-25102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50530" name="Picture 2" descr="C:\Users\GONGRT\Music\Desktop\Image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4459" y="1648179"/>
            <a:ext cx="5524500" cy="49896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65155" y="982134"/>
            <a:ext cx="309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FC-21305PID</a:t>
            </a:r>
            <a:r>
              <a:rPr lang="zh-CN" altLang="en-US" sz="2800" dirty="0" smtClean="0"/>
              <a:t>参数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8376356" y="1298222"/>
            <a:ext cx="2562578" cy="993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102577" y="0"/>
            <a:ext cx="276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日  优  化</a:t>
            </a:r>
            <a:endParaRPr lang="zh-CN" alt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60179" y="1535289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氨进料波动</a:t>
            </a:r>
            <a:endParaRPr lang="zh-CN" altLang="en-US" sz="2800" dirty="0"/>
          </a:p>
        </p:txBody>
      </p:sp>
      <p:sp>
        <p:nvSpPr>
          <p:cNvPr id="15" name="圆角矩形 14"/>
          <p:cNvSpPr/>
          <p:nvPr/>
        </p:nvSpPr>
        <p:spPr>
          <a:xfrm>
            <a:off x="7936089" y="2997200"/>
            <a:ext cx="3668889" cy="2760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353778" y="3194756"/>
            <a:ext cx="2799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</a:t>
            </a:r>
            <a:r>
              <a:rPr lang="zh-CN" altLang="en-US" sz="2800" dirty="0" smtClean="0">
                <a:solidFill>
                  <a:schemeClr val="bg1"/>
                </a:solidFill>
              </a:rPr>
              <a:t>氨进料流控阀调节不灵敏，自动暂无法投用，目前还是手动操作。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17" name="图片 16" descr="氨进料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07" y="1530516"/>
            <a:ext cx="5486803" cy="4607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54756" y="1693333"/>
            <a:ext cx="4628443" cy="4617155"/>
          </a:xfrm>
          <a:prstGeom prst="roundRect">
            <a:avLst>
              <a:gd name="adj" fmla="val 6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102577" y="0"/>
            <a:ext cx="276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日  优  化</a:t>
            </a:r>
            <a:endParaRPr lang="zh-CN" altLang="en-US" sz="3600" dirty="0"/>
          </a:p>
        </p:txBody>
      </p:sp>
      <p:pic>
        <p:nvPicPr>
          <p:cNvPr id="13" name="图片 12" descr="C:\Users\GONGRT\Music\Desktop\LIC-2130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4419" y="1614311"/>
            <a:ext cx="5275340" cy="471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80533" y="1964266"/>
            <a:ext cx="4131733" cy="401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成品塔回流罐液位</a:t>
            </a: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LIC-21308</a:t>
            </a:r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波动</a:t>
            </a:r>
            <a:endParaRPr lang="zh-CN" altLang="en-US" sz="2800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355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2018</a:t>
            </a:r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年</a:t>
            </a: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月</a:t>
            </a: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日</a:t>
            </a: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LIC-21308</a:t>
            </a:r>
            <a:r>
              <a:rPr lang="zh-CN" altLang="en-US" sz="280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输出阀位，成品塔顶回流量无变化，阀位给大后，流量出现很大的波动，调节过程中引起成品塔顶压及整塔温度的波动，判断出调节阀卡涩。</a:t>
            </a:r>
            <a:endParaRPr lang="zh-CN" altLang="en-US" sz="2800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D:\培训\LIC-21308\010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299" y="1411110"/>
            <a:ext cx="5116753" cy="4572000"/>
          </a:xfrm>
          <a:prstGeom prst="rect">
            <a:avLst/>
          </a:prstGeom>
          <a:noFill/>
        </p:spPr>
      </p:pic>
      <p:pic>
        <p:nvPicPr>
          <p:cNvPr id="165891" name="Picture 3" descr="D:\培训\LIC-21308\0109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10" y="1377245"/>
            <a:ext cx="5760000" cy="4545777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457201" y="1148577"/>
            <a:ext cx="3769112" cy="5241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102577" y="0"/>
            <a:ext cx="276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日  优  化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711" y="1309511"/>
            <a:ext cx="414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分析数据跟踪分析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822" y="1998134"/>
            <a:ext cx="2955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1.</a:t>
            </a:r>
            <a:r>
              <a:rPr lang="zh-CN" altLang="en-US" sz="2400" dirty="0" smtClean="0">
                <a:solidFill>
                  <a:schemeClr val="bg1"/>
                </a:solidFill>
              </a:rPr>
              <a:t>分析数据波动；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</a:rPr>
              <a:t>分析数据偏离指标；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3.</a:t>
            </a:r>
            <a:r>
              <a:rPr lang="zh-CN" altLang="en-US" sz="2400" dirty="0" smtClean="0">
                <a:solidFill>
                  <a:schemeClr val="bg1"/>
                </a:solidFill>
              </a:rPr>
              <a:t>分析数据真实性；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4.</a:t>
            </a:r>
            <a:r>
              <a:rPr lang="zh-CN" altLang="en-US" sz="2400" dirty="0" smtClean="0">
                <a:solidFill>
                  <a:schemeClr val="bg1"/>
                </a:solidFill>
              </a:rPr>
              <a:t>通过分析数据，判断生产异常。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GONGRT\Music\Desktop\Imag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778" y="800100"/>
            <a:ext cx="6886222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3951111" y="1207912"/>
            <a:ext cx="3533422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89778" y="1275644"/>
            <a:ext cx="287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实例</a:t>
            </a:r>
            <a:r>
              <a:rPr lang="en-US" altLang="zh-CN" sz="3200" dirty="0" smtClean="0">
                <a:solidFill>
                  <a:schemeClr val="bg1"/>
                </a:solidFill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</a:rPr>
              <a:t>：反应器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78078" y="2152185"/>
            <a:ext cx="3948234" cy="41050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13084" y="2424313"/>
            <a:ext cx="2989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</a:t>
            </a:r>
            <a:r>
              <a:rPr lang="zh-CN" altLang="en-US" sz="2800" dirty="0" smtClean="0"/>
              <a:t>反应器温度：根据反应器馏出口分析报告单，丙烯腈收率、氢氰酸单收、丙烯醛单收等变化，及时调整反应器温度。</a:t>
            </a:r>
            <a:endParaRPr lang="zh-CN" altLang="en-US" sz="2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5960534" y="2393244"/>
          <a:ext cx="5994400" cy="388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91201" y="135467"/>
            <a:ext cx="27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月  优  化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24090" y="2257776"/>
            <a:ext cx="3917244" cy="4600223"/>
          </a:xfrm>
          <a:prstGeom prst="roundRect">
            <a:avLst>
              <a:gd name="adj" fmla="val 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791201" y="135467"/>
            <a:ext cx="27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月  优  化</a:t>
            </a:r>
            <a:endParaRPr lang="zh-CN" altLang="en-US" sz="3200" dirty="0"/>
          </a:p>
        </p:txBody>
      </p:sp>
      <p:sp>
        <p:nvSpPr>
          <p:cNvPr id="12" name="圆角矩形 11"/>
          <p:cNvSpPr/>
          <p:nvPr/>
        </p:nvSpPr>
        <p:spPr>
          <a:xfrm>
            <a:off x="1185333" y="1320800"/>
            <a:ext cx="2923823" cy="654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41778" y="1456266"/>
            <a:ext cx="259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实例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：脱氰塔优化调整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59555" y="2314222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Ⅱ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丙烯腈脱氢氰酸塔再沸器两台，正常运行是一用一备，再沸器首台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E-2116A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投用时间是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2013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日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15:30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左右，首台运行周期为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个多月，第二台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运行周期也在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个多月，而丙烯腈行业内脱氢氰酸塔再沸器运行时间基本上在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lang="en-US" altLang="zh-CN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Cambria" pitchFamily="18" charset="0"/>
                <a:ea typeface="宋体" pitchFamily="2" charset="-122"/>
                <a:cs typeface="Times New Roman" pitchFamily="18" charset="0"/>
              </a:rPr>
              <a:t>个月。一方面是再沸器管程结垢，主要是丙烯腈、氢氰酸等有机物形成的聚合物，另一方面是再沸器壳程形成的垢层，严重影响了换热，使再沸器运行变短。</a:t>
            </a:r>
            <a:endParaRPr lang="zh-CN" altLang="en-US" sz="2000" dirty="0" smtClean="0">
              <a:solidFill>
                <a:schemeClr val="bg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644408" y="2375210"/>
          <a:ext cx="6298548" cy="3711617"/>
        </p:xfrm>
        <a:graphic>
          <a:graphicData uri="http://schemas.openxmlformats.org/drawingml/2006/table">
            <a:tbl>
              <a:tblPr/>
              <a:tblGrid>
                <a:gridCol w="1250769"/>
                <a:gridCol w="973464"/>
                <a:gridCol w="1268153"/>
                <a:gridCol w="1403081"/>
                <a:gridCol w="1403081"/>
              </a:tblGrid>
              <a:tr h="1605532">
                <a:tc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宋体"/>
                          <a:ea typeface="宋体"/>
                          <a:cs typeface="Times New Roman"/>
                        </a:rPr>
                        <a:t>       </a:t>
                      </a:r>
                      <a:r>
                        <a:rPr lang="zh-CN" sz="1400" b="1" dirty="0">
                          <a:latin typeface="Cambria"/>
                          <a:ea typeface="宋体"/>
                          <a:cs typeface="Times New Roman"/>
                        </a:rPr>
                        <a:t>项目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b="1" dirty="0">
                          <a:latin typeface="Cambria"/>
                          <a:ea typeface="宋体"/>
                          <a:cs typeface="Times New Roman"/>
                        </a:rPr>
                        <a:t>工艺参数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latin typeface="Cambria"/>
                          <a:ea typeface="宋体"/>
                          <a:cs typeface="Times New Roman"/>
                        </a:rPr>
                        <a:t>设计值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b="1" dirty="0">
                          <a:latin typeface="Cambria"/>
                          <a:ea typeface="宋体"/>
                          <a:cs typeface="Times New Roman"/>
                        </a:rPr>
                        <a:t>调整前数值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400" b="1">
                          <a:latin typeface="Cambria"/>
                          <a:ea typeface="宋体"/>
                          <a:cs typeface="Times New Roman"/>
                        </a:rPr>
                        <a:t>调整后数值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T-2106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顶压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PC-21309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0.075MPa.A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0.070MPa.A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0.060MPa.A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T-2106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顶温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TI-21307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17.8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℃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16.8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℃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13.0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℃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T-2106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釜温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TI-21317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77.0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℃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宋体"/>
                          <a:ea typeface="宋体"/>
                          <a:cs typeface="Times New Roman"/>
                        </a:rPr>
                        <a:t>76.8</a:t>
                      </a:r>
                      <a:r>
                        <a:rPr lang="zh-CN" sz="1200" dirty="0">
                          <a:latin typeface="Cambria"/>
                          <a:ea typeface="宋体"/>
                          <a:cs typeface="Times New Roman"/>
                        </a:rPr>
                        <a:t>℃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宋体"/>
                          <a:ea typeface="宋体"/>
                          <a:cs typeface="Times New Roman"/>
                        </a:rPr>
                        <a:t>71.50</a:t>
                      </a:r>
                      <a:r>
                        <a:rPr lang="zh-CN" sz="1200" dirty="0">
                          <a:latin typeface="Cambria"/>
                          <a:ea typeface="宋体"/>
                          <a:cs typeface="Times New Roman"/>
                        </a:rPr>
                        <a:t>℃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塔釜水含量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0.1%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宋体"/>
                          <a:ea typeface="宋体"/>
                          <a:cs typeface="Times New Roman"/>
                        </a:rPr>
                        <a:t>0.15%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宋体"/>
                          <a:ea typeface="宋体"/>
                          <a:cs typeface="Times New Roman"/>
                        </a:rPr>
                        <a:t>0.5～1.0%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釜液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pH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值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5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4.4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宋体"/>
                          <a:ea typeface="宋体"/>
                          <a:cs typeface="Times New Roman"/>
                        </a:rPr>
                        <a:t>4.28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718457" y="1196622"/>
            <a:ext cx="4993721" cy="52588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35" name="组合 34"/>
          <p:cNvGrpSpPr/>
          <p:nvPr/>
        </p:nvGrpSpPr>
        <p:grpSpPr>
          <a:xfrm>
            <a:off x="327378" y="2438402"/>
            <a:ext cx="4590954" cy="1788848"/>
            <a:chOff x="629562" y="1329851"/>
            <a:chExt cx="4131459" cy="525656"/>
          </a:xfrm>
        </p:grpSpPr>
        <p:grpSp>
          <p:nvGrpSpPr>
            <p:cNvPr id="5" name="Group 6"/>
            <p:cNvGrpSpPr/>
            <p:nvPr/>
          </p:nvGrpSpPr>
          <p:grpSpPr>
            <a:xfrm>
              <a:off x="629562" y="1329851"/>
              <a:ext cx="4131459" cy="522032"/>
              <a:chOff x="5843970" y="359743"/>
              <a:chExt cx="5040559" cy="828092"/>
            </a:xfrm>
          </p:grpSpPr>
          <p:sp>
            <p:nvSpPr>
              <p:cNvPr id="32" name="Arrow: Pentagon 3"/>
              <p:cNvSpPr/>
              <p:nvPr/>
            </p:nvSpPr>
            <p:spPr bwMode="auto">
              <a:xfrm>
                <a:off x="5843970" y="368660"/>
                <a:ext cx="5040559" cy="819175"/>
              </a:xfrm>
              <a:prstGeom prst="homePlate">
                <a:avLst>
                  <a:gd name="adj" fmla="val 25459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3" name="Parallelogram 4"/>
              <p:cNvSpPr/>
              <p:nvPr/>
            </p:nvSpPr>
            <p:spPr bwMode="auto">
              <a:xfrm>
                <a:off x="9491835" y="359743"/>
                <a:ext cx="468051" cy="828092"/>
              </a:xfrm>
              <a:prstGeom prst="parallelogram">
                <a:avLst>
                  <a:gd name="adj" fmla="val 43315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4" name="Parallelogram 5"/>
              <p:cNvSpPr/>
              <p:nvPr/>
            </p:nvSpPr>
            <p:spPr bwMode="auto">
              <a:xfrm>
                <a:off x="9851876" y="359743"/>
                <a:ext cx="468051" cy="828092"/>
              </a:xfrm>
              <a:prstGeom prst="parallelogram">
                <a:avLst>
                  <a:gd name="adj" fmla="val 43315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6" name="TextBox 7"/>
            <p:cNvSpPr txBox="1"/>
            <p:nvPr/>
          </p:nvSpPr>
          <p:spPr>
            <a:xfrm>
              <a:off x="897715" y="1399206"/>
              <a:ext cx="2340289" cy="456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7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6268438" y="1734675"/>
            <a:ext cx="5731651" cy="707887"/>
            <a:chOff x="6347034" y="1554335"/>
            <a:chExt cx="5731651" cy="707886"/>
          </a:xfrm>
        </p:grpSpPr>
        <p:sp>
          <p:nvSpPr>
            <p:cNvPr id="28" name="TextBox 9"/>
            <p:cNvSpPr txBox="1"/>
            <p:nvPr/>
          </p:nvSpPr>
          <p:spPr>
            <a:xfrm>
              <a:off x="6347034" y="1554335"/>
              <a:ext cx="5731651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5333" dirty="0" smtClean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   </a:t>
              </a:r>
              <a:r>
                <a:rPr lang="zh-CN" altLang="en-US" sz="4700" dirty="0" smtClean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丙烯腈装置成本分析</a:t>
              </a:r>
              <a:endParaRPr lang="en-US" altLang="zh-CN" sz="47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" name="Group 10"/>
            <p:cNvGrpSpPr/>
            <p:nvPr/>
          </p:nvGrpSpPr>
          <p:grpSpPr>
            <a:xfrm>
              <a:off x="7218712" y="1592795"/>
              <a:ext cx="3962574" cy="563233"/>
              <a:chOff x="3943834" y="704409"/>
              <a:chExt cx="3962574" cy="563233"/>
            </a:xfrm>
          </p:grpSpPr>
          <p:sp>
            <p:nvSpPr>
              <p:cNvPr id="30" name="TextBox 11"/>
              <p:cNvSpPr txBox="1"/>
              <p:nvPr/>
            </p:nvSpPr>
            <p:spPr>
              <a:xfrm>
                <a:off x="3943834" y="704409"/>
                <a:ext cx="3962574" cy="496727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endParaRPr lang="zh-CN" altLang="en-US" sz="2133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TextBox 12"/>
              <p:cNvSpPr txBox="1">
                <a:spLocks/>
              </p:cNvSpPr>
              <p:nvPr/>
            </p:nvSpPr>
            <p:spPr>
              <a:xfrm>
                <a:off x="3943834" y="727801"/>
                <a:ext cx="3962574" cy="539841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4" name="TextBox 14"/>
          <p:cNvSpPr txBox="1"/>
          <p:nvPr/>
        </p:nvSpPr>
        <p:spPr>
          <a:xfrm>
            <a:off x="6293624" y="2802055"/>
            <a:ext cx="5898376" cy="707887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5333" dirty="0" smtClean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  </a:t>
            </a:r>
            <a:r>
              <a:rPr lang="zh-CN" altLang="en-US" sz="4200" dirty="0" smtClean="0">
                <a:solidFill>
                  <a:schemeClr val="accent2"/>
                </a:solidFill>
              </a:rPr>
              <a:t>装置降本增效的措施</a:t>
            </a:r>
            <a:endParaRPr lang="en-US" altLang="zh-CN" sz="42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7421" y="3742267"/>
            <a:ext cx="48993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03  </a:t>
            </a:r>
            <a:r>
              <a:rPr lang="zh-CN" altLang="en-US" sz="45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突发事件处理</a:t>
            </a:r>
          </a:p>
        </p:txBody>
      </p:sp>
    </p:spTree>
    <p:extLst>
      <p:ext uri="{BB962C8B-B14F-4D97-AF65-F5344CB8AC3E}">
        <p14:creationId xmlns:p14="http://schemas.microsoft.com/office/powerpoint/2010/main" xmlns="" val="200041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482516" y="1128889"/>
          <a:ext cx="6948416" cy="5441244"/>
        </p:xfrm>
        <a:graphic>
          <a:graphicData uri="http://schemas.openxmlformats.org/drawingml/2006/table">
            <a:tbl>
              <a:tblPr/>
              <a:tblGrid>
                <a:gridCol w="1788585"/>
                <a:gridCol w="1903733"/>
                <a:gridCol w="1903733"/>
                <a:gridCol w="1352365"/>
              </a:tblGrid>
              <a:tr h="594097">
                <a:tc rowSpan="2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宋体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1200" b="1" dirty="0">
                          <a:latin typeface="Cambria"/>
                          <a:ea typeface="宋体"/>
                          <a:cs typeface="Times New Roman"/>
                        </a:rPr>
                        <a:t>运行时间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CN" sz="1200" b="1" dirty="0">
                          <a:latin typeface="Cambria"/>
                          <a:ea typeface="宋体"/>
                          <a:cs typeface="Times New Roman"/>
                        </a:rPr>
                        <a:t>设备名称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2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CN" sz="1400" b="1">
                          <a:latin typeface="Cambria"/>
                          <a:ea typeface="宋体"/>
                          <a:cs typeface="Times New Roman"/>
                        </a:rPr>
                        <a:t>运行周期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7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CN" sz="1400" b="1">
                          <a:latin typeface="Cambria"/>
                          <a:ea typeface="宋体"/>
                          <a:cs typeface="Times New Roman"/>
                        </a:rPr>
                        <a:t>开始投用日期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CN" sz="1400" b="1">
                          <a:latin typeface="Cambria"/>
                          <a:ea typeface="宋体"/>
                          <a:cs typeface="Times New Roman"/>
                        </a:rPr>
                        <a:t>运行结束日期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CN" sz="1400" b="1">
                          <a:latin typeface="Cambria"/>
                          <a:ea typeface="宋体"/>
                          <a:cs typeface="Times New Roman"/>
                        </a:rPr>
                        <a:t>累计天数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139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E-2116S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143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125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9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123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E-2116S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01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22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162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22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211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E-2116S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21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243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78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天（检修）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2016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9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15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178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E-2116S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250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9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宋体"/>
                          <a:ea typeface="宋体"/>
                          <a:cs typeface="Times New Roman"/>
                        </a:rPr>
                        <a:t>E-2116A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宋体"/>
                          <a:ea typeface="宋体"/>
                          <a:cs typeface="Times New Roman"/>
                        </a:rPr>
                        <a:t>2017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>
                          <a:latin typeface="Cambria"/>
                          <a:ea typeface="宋体"/>
                          <a:cs typeface="Times New Roman"/>
                        </a:rPr>
                        <a:t>17</a:t>
                      </a:r>
                      <a:r>
                        <a:rPr lang="zh-CN" sz="120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宋体"/>
                          <a:ea typeface="宋体"/>
                          <a:cs typeface="Times New Roman"/>
                        </a:rPr>
                        <a:t>2018</a:t>
                      </a:r>
                      <a:r>
                        <a:rPr lang="zh-CN" sz="1200" dirty="0">
                          <a:latin typeface="Cambria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1200" dirty="0">
                          <a:latin typeface="Cambria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1200" dirty="0">
                          <a:latin typeface="Cambria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1200" dirty="0" smtClean="0">
                          <a:latin typeface="Cambria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 dirty="0" smtClean="0">
                          <a:latin typeface="Cambria"/>
                          <a:ea typeface="宋体"/>
                          <a:cs typeface="Times New Roman"/>
                        </a:rPr>
                        <a:t>日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宋体"/>
                          <a:ea typeface="宋体"/>
                          <a:cs typeface="Times New Roman"/>
                        </a:rPr>
                        <a:t>259</a:t>
                      </a:r>
                      <a:r>
                        <a:rPr lang="zh-CN" sz="1200" dirty="0" smtClean="0">
                          <a:latin typeface="Cambria"/>
                          <a:ea typeface="宋体"/>
                          <a:cs typeface="Times New Roman"/>
                        </a:rPr>
                        <a:t>天</a:t>
                      </a:r>
                      <a:endParaRPr lang="zh-CN" sz="11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圆角矩形 11"/>
          <p:cNvSpPr/>
          <p:nvPr/>
        </p:nvSpPr>
        <p:spPr>
          <a:xfrm>
            <a:off x="993422" y="1614311"/>
            <a:ext cx="1512711" cy="4515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27740" y="1975556"/>
            <a:ext cx="615553" cy="3849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脱氰塔再沸器运行周期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1" y="135467"/>
            <a:ext cx="27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月  优  化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791201" y="135467"/>
            <a:ext cx="27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月  优  化</a:t>
            </a:r>
            <a:endParaRPr lang="zh-CN" altLang="en-US" sz="3200" dirty="0"/>
          </a:p>
        </p:txBody>
      </p:sp>
      <p:pic>
        <p:nvPicPr>
          <p:cNvPr id="12" name="图片 11" descr="D:\运用资料\脱氰塔材料\脱氰塔再沸器贫水量及贫水出口温度趋势图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868" y="1365956"/>
            <a:ext cx="8105422" cy="480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AutoShape 2"/>
          <p:cNvSpPr>
            <a:spLocks noChangeArrowheads="1"/>
          </p:cNvSpPr>
          <p:nvPr/>
        </p:nvSpPr>
        <p:spPr bwMode="auto">
          <a:xfrm>
            <a:off x="5486401" y="1964265"/>
            <a:ext cx="1896534" cy="880533"/>
          </a:xfrm>
          <a:prstGeom prst="wedgeRoundRectCallout">
            <a:avLst>
              <a:gd name="adj1" fmla="val 82949"/>
              <a:gd name="adj2" fmla="val 193588"/>
              <a:gd name="adj3" fmla="val 16667"/>
            </a:avLst>
          </a:prstGeom>
          <a:solidFill>
            <a:srgbClr val="B6DDE8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再沸器贫水出口温度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8963" name="AutoShape 3"/>
          <p:cNvSpPr>
            <a:spLocks noChangeArrowheads="1"/>
          </p:cNvSpPr>
          <p:nvPr/>
        </p:nvSpPr>
        <p:spPr bwMode="auto">
          <a:xfrm>
            <a:off x="9529234" y="4075289"/>
            <a:ext cx="2177344" cy="1027289"/>
          </a:xfrm>
          <a:prstGeom prst="wedgeEllipseCallout">
            <a:avLst>
              <a:gd name="adj1" fmla="val -94495"/>
              <a:gd name="adj2" fmla="val -8101"/>
            </a:avLst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再沸器贫水流量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103970" y="1115122"/>
            <a:ext cx="4427035" cy="791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791201" y="135467"/>
            <a:ext cx="27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月  优  化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3544" y="1188500"/>
            <a:ext cx="412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实例</a:t>
            </a:r>
            <a:r>
              <a:rPr lang="en-US" altLang="zh-CN" sz="2800" dirty="0" smtClean="0">
                <a:solidFill>
                  <a:schemeClr val="bg1"/>
                </a:solidFill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</a:rPr>
              <a:t>：增加侧线水含量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9821" y="2077155"/>
            <a:ext cx="79812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800" dirty="0" smtClean="0"/>
              <a:t>       成品塔侧线水含量自开工以来低于</a:t>
            </a:r>
            <a:r>
              <a:rPr lang="en-US" altLang="zh-CN" sz="2800" dirty="0" smtClean="0"/>
              <a:t>0.1%</a:t>
            </a:r>
            <a:r>
              <a:rPr lang="zh-CN" altLang="en-US" sz="2800" dirty="0" smtClean="0"/>
              <a:t>，从而中间罐</a:t>
            </a:r>
            <a:r>
              <a:rPr lang="en-US" altLang="zh-CN" sz="2800" dirty="0" smtClean="0"/>
              <a:t>V-2121</a:t>
            </a:r>
            <a:r>
              <a:rPr lang="zh-CN" altLang="en-US" sz="2800" dirty="0" smtClean="0"/>
              <a:t>水含量也低于</a:t>
            </a:r>
            <a:r>
              <a:rPr lang="en-US" altLang="zh-CN" sz="2800" dirty="0" smtClean="0"/>
              <a:t>0.2%</a:t>
            </a:r>
            <a:r>
              <a:rPr lang="zh-CN" altLang="en-US" sz="2800" dirty="0" smtClean="0"/>
              <a:t>，就要在中间罐加水循环，再分析，工作起来繁琐，曾经发生过中间罐水含量超的现象。</a:t>
            </a:r>
            <a:endParaRPr lang="en-US" altLang="zh-CN" sz="2800" dirty="0" smtClean="0"/>
          </a:p>
          <a:p>
            <a:pPr>
              <a:lnSpc>
                <a:spcPts val="4400"/>
              </a:lnSpc>
            </a:pP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现在通过控制脱氰塔釜温度，成品塔顶温，来调节成品塔侧线水含量，来保证中间罐水含量合格。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715909" y="2607734"/>
            <a:ext cx="8755086" cy="27113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36978" y="1196622"/>
            <a:ext cx="5565422" cy="83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70843" y="1298222"/>
            <a:ext cx="559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减少废水烧量  节约燃料气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3727" y="21891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装置降本增效措施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883" y="2731911"/>
            <a:ext cx="79285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优化</a:t>
            </a:r>
            <a:r>
              <a:rPr lang="en-US" sz="2400" dirty="0" smtClean="0"/>
              <a:t>PCC</a:t>
            </a:r>
            <a:r>
              <a:rPr lang="zh-CN" altLang="en-US" sz="2400" dirty="0" smtClean="0"/>
              <a:t>操作，降低废水换热循环水用量，提高废水进</a:t>
            </a:r>
            <a:r>
              <a:rPr lang="en-US" sz="2400" dirty="0" smtClean="0"/>
              <a:t>PCC</a:t>
            </a:r>
            <a:r>
              <a:rPr lang="zh-CN" altLang="en-US" sz="2400" dirty="0" smtClean="0"/>
              <a:t>炉子温度，减少真空泵分离罐排水量，减少废水烧量</a:t>
            </a:r>
            <a:r>
              <a:rPr lang="en-US" sz="2400" dirty="0" smtClean="0"/>
              <a:t>2t/h</a:t>
            </a:r>
            <a:r>
              <a:rPr lang="zh-CN" altLang="en-US" sz="2400" dirty="0" smtClean="0"/>
              <a:t>，每小时节约燃料气</a:t>
            </a:r>
            <a:r>
              <a:rPr lang="en-US" sz="2400" dirty="0" smtClean="0"/>
              <a:t>260kg, </a:t>
            </a:r>
            <a:endParaRPr lang="en-US" altLang="zh-CN" sz="2400" dirty="0" smtClean="0"/>
          </a:p>
          <a:p>
            <a:r>
              <a:rPr lang="zh-CN" altLang="en-US" sz="2400" dirty="0" smtClean="0"/>
              <a:t>节约脱盐水产生的效益</a:t>
            </a:r>
            <a:r>
              <a:rPr lang="en-US" sz="2400" dirty="0" smtClean="0"/>
              <a:t>2t/h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24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90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11.5=4.968</a:t>
            </a:r>
            <a:r>
              <a:rPr lang="zh-CN" altLang="en-US" sz="2400" dirty="0" smtClean="0"/>
              <a:t>（万元），节约燃料气产生的效益</a:t>
            </a:r>
            <a:r>
              <a:rPr lang="en-US" sz="2400" dirty="0" smtClean="0"/>
              <a:t>260kg/t/1000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24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90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1753.22=98.461</a:t>
            </a:r>
            <a:r>
              <a:rPr lang="zh-CN" altLang="en-US" sz="2400" dirty="0" smtClean="0"/>
              <a:t>（万元）</a:t>
            </a:r>
          </a:p>
          <a:p>
            <a:r>
              <a:rPr lang="zh-CN" altLang="en-US" sz="2400" dirty="0" smtClean="0"/>
              <a:t>该项目共产生效益：</a:t>
            </a:r>
            <a:r>
              <a:rPr lang="en-US" sz="2400" dirty="0" smtClean="0"/>
              <a:t>4.968</a:t>
            </a:r>
            <a:r>
              <a:rPr lang="zh-CN" altLang="en-US" sz="2400" dirty="0" smtClean="0"/>
              <a:t>＋</a:t>
            </a:r>
            <a:r>
              <a:rPr lang="en-US" sz="2400" dirty="0" smtClean="0"/>
              <a:t>79.526=103.429</a:t>
            </a:r>
            <a:r>
              <a:rPr lang="zh-CN" altLang="en-US" sz="2400" dirty="0" smtClean="0"/>
              <a:t>（万元）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1115122" y="5464098"/>
            <a:ext cx="10181063" cy="11151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23025" y="992459"/>
            <a:ext cx="7203688" cy="98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01085" y="1204332"/>
            <a:ext cx="713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优化工艺指标，减少</a:t>
            </a:r>
            <a:r>
              <a:rPr lang="en-US" sz="3200" dirty="0" smtClean="0">
                <a:solidFill>
                  <a:schemeClr val="bg1"/>
                </a:solidFill>
              </a:rPr>
              <a:t>1.3MPa</a:t>
            </a:r>
            <a:r>
              <a:rPr lang="zh-CN" altLang="en-US" sz="3200" dirty="0" smtClean="0">
                <a:solidFill>
                  <a:schemeClr val="bg1"/>
                </a:solidFill>
              </a:rPr>
              <a:t>蒸汽消耗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25173" y="2279506"/>
            <a:ext cx="109720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）吸收水量：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75%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200±5t/h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85%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220±5t/h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90%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225±5t/h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100%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245±5t/h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，根据吸收塔顶有机物含量，同时兼顾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AOGC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CO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反应器反应温度变化进行调整；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）吸收水温度：控制在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4.5℃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～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6.0℃,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根据反应负荷变化，控制好吸收塔进水温度，及时调整大冰机冷冻盐水温度；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）溶剂水量：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75%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132±3t/h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85%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134±3t/h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90%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138±3t/h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100%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反应负荷控制在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142±3t/h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，根据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V-2111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油相及成品塔侧线乙腈含量及时调整；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79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lang="zh-CN" altLang="en-US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回收塔进料温度：进料温度控制在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68℃</a:t>
            </a:r>
            <a:r>
              <a:rPr lang="zh-CN" altLang="en-US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～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70℃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）回收塔灵敏板温度：控制在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83℃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～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89℃,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减小回收塔各股进料和回收塔顶压波动，稳定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0.3MPa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蒸汽管网压力；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7424" y="5631366"/>
            <a:ext cx="1004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通过降低吸收水量，降低回收塔顶压，提高回收塔进料温度，每小时节约</a:t>
            </a:r>
            <a:r>
              <a:rPr lang="en-US" sz="2400" dirty="0" smtClean="0"/>
              <a:t>1.3MPa</a:t>
            </a:r>
            <a:r>
              <a:rPr lang="zh-CN" altLang="en-US" sz="2400" dirty="0" smtClean="0"/>
              <a:t>蒸汽</a:t>
            </a:r>
            <a:r>
              <a:rPr lang="en-US" sz="2400" dirty="0" smtClean="0"/>
              <a:t>3t/h,</a:t>
            </a:r>
            <a:r>
              <a:rPr lang="zh-CN" altLang="en-US" sz="2400" dirty="0" smtClean="0"/>
              <a:t>产生效益：</a:t>
            </a:r>
            <a:r>
              <a:rPr lang="en-US" sz="2400" dirty="0" smtClean="0"/>
              <a:t>3 t/h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151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24</a:t>
            </a:r>
            <a:r>
              <a:rPr lang="en-US" altLang="zh-CN" sz="2400" dirty="0" smtClean="0"/>
              <a:t>×</a:t>
            </a:r>
            <a:r>
              <a:rPr lang="en-US" sz="2400" dirty="0" smtClean="0"/>
              <a:t>90=97.848</a:t>
            </a:r>
            <a:r>
              <a:rPr lang="zh-CN" altLang="en-US" sz="2400" dirty="0" smtClean="0"/>
              <a:t>（万元）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282222" y="1162756"/>
            <a:ext cx="3285067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2533" y="1196622"/>
            <a:ext cx="233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     回收塔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48355" y="2280356"/>
            <a:ext cx="3443111" cy="4278488"/>
          </a:xfrm>
          <a:prstGeom prst="roundRect">
            <a:avLst>
              <a:gd name="adj" fmla="val 8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5111" y="2472266"/>
            <a:ext cx="3149599" cy="39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把回收塔顶压从</a:t>
            </a:r>
            <a:r>
              <a:rPr lang="en-US" altLang="zh-CN" sz="2400" dirty="0" smtClean="0">
                <a:solidFill>
                  <a:schemeClr val="bg1"/>
                </a:solidFill>
              </a:rPr>
              <a:t>5 </a:t>
            </a:r>
            <a:r>
              <a:rPr lang="zh-CN" altLang="en-US" sz="2400" dirty="0" smtClean="0">
                <a:solidFill>
                  <a:schemeClr val="bg1"/>
                </a:solidFill>
              </a:rPr>
              <a:t>～</a:t>
            </a:r>
            <a:r>
              <a:rPr lang="en-US" altLang="zh-CN" sz="2400" dirty="0" smtClean="0">
                <a:solidFill>
                  <a:schemeClr val="bg1"/>
                </a:solidFill>
              </a:rPr>
              <a:t>10kPa</a:t>
            </a:r>
            <a:r>
              <a:rPr lang="zh-CN" altLang="en-US" sz="2400" dirty="0" smtClean="0">
                <a:solidFill>
                  <a:schemeClr val="bg1"/>
                </a:solidFill>
              </a:rPr>
              <a:t>降到</a:t>
            </a:r>
            <a:r>
              <a:rPr lang="en-US" altLang="zh-CN" sz="2400" dirty="0" smtClean="0">
                <a:solidFill>
                  <a:schemeClr val="bg1"/>
                </a:solidFill>
              </a:rPr>
              <a:t>-2 </a:t>
            </a:r>
            <a:r>
              <a:rPr lang="zh-CN" altLang="en-US" sz="2400" dirty="0" smtClean="0">
                <a:solidFill>
                  <a:schemeClr val="bg1"/>
                </a:solidFill>
              </a:rPr>
              <a:t>～</a:t>
            </a:r>
            <a:r>
              <a:rPr lang="en-US" altLang="zh-CN" sz="2400" dirty="0" smtClean="0">
                <a:solidFill>
                  <a:schemeClr val="bg1"/>
                </a:solidFill>
              </a:rPr>
              <a:t>2kPa</a:t>
            </a:r>
            <a:r>
              <a:rPr lang="zh-CN" altLang="en-US" sz="2400" dirty="0" smtClean="0">
                <a:solidFill>
                  <a:schemeClr val="bg1"/>
                </a:solidFill>
              </a:rPr>
              <a:t>，回收塔顶温从</a:t>
            </a:r>
            <a:r>
              <a:rPr lang="en-US" altLang="zh-CN" sz="2400" dirty="0" smtClean="0">
                <a:solidFill>
                  <a:schemeClr val="bg1"/>
                </a:solidFill>
              </a:rPr>
              <a:t>72 ℃</a:t>
            </a:r>
            <a:r>
              <a:rPr lang="zh-CN" altLang="en-US" sz="2400" dirty="0" smtClean="0">
                <a:solidFill>
                  <a:schemeClr val="bg1"/>
                </a:solidFill>
              </a:rPr>
              <a:t>降到</a:t>
            </a:r>
            <a:r>
              <a:rPr lang="en-US" altLang="zh-CN" sz="2400" dirty="0" smtClean="0">
                <a:solidFill>
                  <a:schemeClr val="bg1"/>
                </a:solidFill>
              </a:rPr>
              <a:t>68.5 ℃</a:t>
            </a:r>
            <a:r>
              <a:rPr lang="zh-CN" altLang="en-US" sz="2400" dirty="0" smtClean="0">
                <a:solidFill>
                  <a:schemeClr val="bg1"/>
                </a:solidFill>
              </a:rPr>
              <a:t>，整塔温度均下降，</a:t>
            </a:r>
            <a:r>
              <a:rPr lang="en-US" altLang="zh-CN" sz="2400" dirty="0" smtClean="0">
                <a:solidFill>
                  <a:schemeClr val="bg1"/>
                </a:solidFill>
              </a:rPr>
              <a:t>47#</a:t>
            </a:r>
            <a:r>
              <a:rPr lang="zh-CN" altLang="en-US" sz="2400" dirty="0" smtClean="0">
                <a:solidFill>
                  <a:schemeClr val="bg1"/>
                </a:solidFill>
              </a:rPr>
              <a:t>灵敏板温度</a:t>
            </a:r>
            <a:r>
              <a:rPr lang="en-US" altLang="zh-CN" sz="2400" dirty="0" smtClean="0">
                <a:solidFill>
                  <a:schemeClr val="bg1"/>
                </a:solidFill>
              </a:rPr>
              <a:t>TC-21233</a:t>
            </a:r>
            <a:r>
              <a:rPr lang="zh-CN" altLang="en-US" sz="2400" dirty="0" smtClean="0">
                <a:solidFill>
                  <a:schemeClr val="bg1"/>
                </a:solidFill>
              </a:rPr>
              <a:t>从</a:t>
            </a:r>
            <a:r>
              <a:rPr lang="en-US" altLang="zh-CN" sz="2400" dirty="0" smtClean="0">
                <a:solidFill>
                  <a:schemeClr val="bg1"/>
                </a:solidFill>
              </a:rPr>
              <a:t>87 ℃</a:t>
            </a:r>
            <a:r>
              <a:rPr lang="zh-CN" altLang="en-US" sz="2400" dirty="0" smtClean="0">
                <a:solidFill>
                  <a:schemeClr val="bg1"/>
                </a:solidFill>
              </a:rPr>
              <a:t>下降到</a:t>
            </a:r>
            <a:r>
              <a:rPr lang="en-US" altLang="zh-CN" sz="2400" dirty="0" smtClean="0">
                <a:solidFill>
                  <a:schemeClr val="bg1"/>
                </a:solidFill>
              </a:rPr>
              <a:t>85.5 ℃</a:t>
            </a:r>
            <a:r>
              <a:rPr lang="zh-CN" altLang="en-US" sz="2400" dirty="0" smtClean="0">
                <a:solidFill>
                  <a:schemeClr val="bg1"/>
                </a:solidFill>
              </a:rPr>
              <a:t>，变化最明显的是塔釜蒸汽量从</a:t>
            </a:r>
            <a:r>
              <a:rPr lang="en-US" altLang="zh-CN" sz="2400" dirty="0" smtClean="0">
                <a:solidFill>
                  <a:schemeClr val="bg1"/>
                </a:solidFill>
              </a:rPr>
              <a:t>55.5t/h</a:t>
            </a:r>
            <a:r>
              <a:rPr lang="zh-CN" altLang="en-US" sz="2400" dirty="0" smtClean="0">
                <a:solidFill>
                  <a:schemeClr val="bg1"/>
                </a:solidFill>
              </a:rPr>
              <a:t>降到</a:t>
            </a:r>
            <a:r>
              <a:rPr lang="en-US" altLang="zh-CN" sz="2400" dirty="0" smtClean="0">
                <a:solidFill>
                  <a:schemeClr val="bg1"/>
                </a:solidFill>
              </a:rPr>
              <a:t>52.5t/h</a:t>
            </a:r>
            <a:r>
              <a:rPr lang="zh-CN" altLang="en-US" sz="2400" dirty="0" smtClean="0">
                <a:solidFill>
                  <a:schemeClr val="bg1"/>
                </a:solidFill>
              </a:rPr>
              <a:t>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1442" name="Picture 2" descr="C:\Users\GONGRT\Music\Desktop\20200702_173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398" y="1293541"/>
            <a:ext cx="6177202" cy="526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5"/>
          <p:cNvSpPr/>
          <p:nvPr/>
        </p:nvSpPr>
        <p:spPr>
          <a:xfrm>
            <a:off x="0" y="2235201"/>
            <a:ext cx="3714044" cy="2088444"/>
          </a:xfrm>
          <a:custGeom>
            <a:avLst/>
            <a:gdLst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13385 w 1413385"/>
              <a:gd name="connsiteY2" fmla="*/ 1026944 h 1026944"/>
              <a:gd name="connsiteX3" fmla="*/ 0 w 1413385"/>
              <a:gd name="connsiteY3" fmla="*/ 1026944 h 1026944"/>
              <a:gd name="connsiteX4" fmla="*/ 0 w 1413385"/>
              <a:gd name="connsiteY4" fmla="*/ 0 h 1026944"/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05087 w 1413385"/>
              <a:gd name="connsiteY2" fmla="*/ 494556 h 1026944"/>
              <a:gd name="connsiteX3" fmla="*/ 1413385 w 1413385"/>
              <a:gd name="connsiteY3" fmla="*/ 1026944 h 1026944"/>
              <a:gd name="connsiteX4" fmla="*/ 0 w 1413385"/>
              <a:gd name="connsiteY4" fmla="*/ 1026944 h 1026944"/>
              <a:gd name="connsiteX5" fmla="*/ 0 w 1413385"/>
              <a:gd name="connsiteY5" fmla="*/ 0 h 1026944"/>
              <a:gd name="connsiteX0" fmla="*/ 0 w 1728937"/>
              <a:gd name="connsiteY0" fmla="*/ 0 h 1026944"/>
              <a:gd name="connsiteX1" fmla="*/ 1413385 w 1728937"/>
              <a:gd name="connsiteY1" fmla="*/ 0 h 1026944"/>
              <a:gd name="connsiteX2" fmla="*/ 1728937 w 1728937"/>
              <a:gd name="connsiteY2" fmla="*/ 513606 h 1026944"/>
              <a:gd name="connsiteX3" fmla="*/ 1413385 w 1728937"/>
              <a:gd name="connsiteY3" fmla="*/ 1026944 h 1026944"/>
              <a:gd name="connsiteX4" fmla="*/ 0 w 1728937"/>
              <a:gd name="connsiteY4" fmla="*/ 1026944 h 1026944"/>
              <a:gd name="connsiteX5" fmla="*/ 0 w 1728937"/>
              <a:gd name="connsiteY5" fmla="*/ 0 h 1026944"/>
              <a:gd name="connsiteX0" fmla="*/ 0 w 1841720"/>
              <a:gd name="connsiteY0" fmla="*/ 0 h 1026944"/>
              <a:gd name="connsiteX1" fmla="*/ 1413385 w 1841720"/>
              <a:gd name="connsiteY1" fmla="*/ 0 h 1026944"/>
              <a:gd name="connsiteX2" fmla="*/ 1841720 w 1841720"/>
              <a:gd name="connsiteY2" fmla="*/ 513606 h 1026944"/>
              <a:gd name="connsiteX3" fmla="*/ 1413385 w 1841720"/>
              <a:gd name="connsiteY3" fmla="*/ 1026944 h 1026944"/>
              <a:gd name="connsiteX4" fmla="*/ 0 w 1841720"/>
              <a:gd name="connsiteY4" fmla="*/ 1026944 h 1026944"/>
              <a:gd name="connsiteX5" fmla="*/ 0 w 1841720"/>
              <a:gd name="connsiteY5" fmla="*/ 0 h 10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720" h="1026944">
                <a:moveTo>
                  <a:pt x="0" y="0"/>
                </a:moveTo>
                <a:lnTo>
                  <a:pt x="1413385" y="0"/>
                </a:lnTo>
                <a:lnTo>
                  <a:pt x="1841720" y="513606"/>
                </a:lnTo>
                <a:lnTo>
                  <a:pt x="1413385" y="1026944"/>
                </a:lnTo>
                <a:lnTo>
                  <a:pt x="0" y="10269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1227231" y="2304711"/>
            <a:ext cx="11174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123226" y="3282730"/>
            <a:ext cx="6442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52402" y="2615079"/>
            <a:ext cx="523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突发事件处理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3734306" y="0"/>
            <a:ext cx="6224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：界外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蒸汽中断</a:t>
            </a:r>
            <a:endParaRPr lang="zh-CN" altLang="en-US" sz="3200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47132" y="1093508"/>
            <a:ext cx="10820400" cy="5584296"/>
            <a:chOff x="1350" y="1857"/>
            <a:chExt cx="14682" cy="843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350" y="1857"/>
              <a:ext cx="14682" cy="8430"/>
              <a:chOff x="1005" y="1584"/>
              <a:chExt cx="14682" cy="8430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1005" y="1584"/>
                <a:ext cx="14682" cy="8430"/>
                <a:chOff x="1005" y="1584"/>
                <a:chExt cx="14682" cy="8430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1005" y="1584"/>
                  <a:ext cx="14682" cy="8430"/>
                  <a:chOff x="1005" y="1584"/>
                  <a:chExt cx="14682" cy="8430"/>
                </a:xfrm>
              </p:grpSpPr>
              <p:grpSp>
                <p:nvGrpSpPr>
                  <p:cNvPr id="205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005" y="1584"/>
                    <a:ext cx="14682" cy="8430"/>
                    <a:chOff x="1005" y="1584"/>
                    <a:chExt cx="14682" cy="8430"/>
                  </a:xfrm>
                </p:grpSpPr>
                <p:grpSp>
                  <p:nvGrpSpPr>
                    <p:cNvPr id="205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5" y="1584"/>
                      <a:ext cx="14682" cy="8430"/>
                      <a:chOff x="1005" y="1584"/>
                      <a:chExt cx="14682" cy="8430"/>
                    </a:xfrm>
                  </p:grpSpPr>
                  <p:grpSp>
                    <p:nvGrpSpPr>
                      <p:cNvPr id="2056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5" y="1584"/>
                        <a:ext cx="14682" cy="8430"/>
                        <a:chOff x="1005" y="1584"/>
                        <a:chExt cx="14682" cy="8430"/>
                      </a:xfrm>
                    </p:grpSpPr>
                    <p:grpSp>
                      <p:nvGrpSpPr>
                        <p:cNvPr id="205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05" y="1584"/>
                          <a:ext cx="14682" cy="8430"/>
                          <a:chOff x="1005" y="1584"/>
                          <a:chExt cx="14682" cy="8430"/>
                        </a:xfrm>
                      </p:grpSpPr>
                      <p:grpSp>
                        <p:nvGrpSpPr>
                          <p:cNvPr id="2058" name="Group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05" y="1584"/>
                            <a:ext cx="14682" cy="8430"/>
                            <a:chOff x="1005" y="1584"/>
                            <a:chExt cx="14682" cy="8430"/>
                          </a:xfrm>
                        </p:grpSpPr>
                        <p:sp>
                          <p:nvSpPr>
                            <p:cNvPr id="2059" name="Text Box 1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81" y="5847"/>
                              <a:ext cx="990" cy="45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just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altLang="zh-CN" sz="1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ea typeface="宋体" pitchFamily="2" charset="-122"/>
                                  <a:cs typeface="宋体" pitchFamily="2" charset="-122"/>
                                </a:rPr>
                                <a:t>C2401</a:t>
                              </a:r>
                              <a:endParaRPr kumimoji="0" lang="zh-CN" altLang="zh-CN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ea typeface="宋体" pitchFamily="2" charset="-122"/>
                                <a:cs typeface="宋体" pitchFamily="2" charset="-122"/>
                              </a:endParaRPr>
                            </a:p>
                          </p:txBody>
                        </p:sp>
                        <p:grpSp>
                          <p:nvGrpSpPr>
                            <p:cNvPr id="2060" name="Group 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005" y="1584"/>
                              <a:ext cx="14682" cy="8430"/>
                              <a:chOff x="1234" y="2004"/>
                              <a:chExt cx="14682" cy="8430"/>
                            </a:xfrm>
                          </p:grpSpPr>
                          <p:sp>
                            <p:nvSpPr>
                              <p:cNvPr id="2061" name="Text Box 1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310" y="4755"/>
                                <a:ext cx="1095" cy="46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just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altLang="zh-CN" sz="1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C2101</a:t>
                                </a:r>
                                <a:endParaRPr kumimoji="0" lang="zh-CN" altLang="zh-CN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宋体" pitchFamily="2" charset="-122"/>
                                  <a:cs typeface="宋体" pitchFamily="2" charset="-122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62" name="Group 1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34" y="2004"/>
                                <a:ext cx="14682" cy="8430"/>
                                <a:chOff x="1234" y="2004"/>
                                <a:chExt cx="14682" cy="8430"/>
                              </a:xfrm>
                            </p:grpSpPr>
                            <p:grpSp>
                              <p:nvGrpSpPr>
                                <p:cNvPr id="2063" name="Group 1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1365" y="4198"/>
                                  <a:ext cx="1144" cy="480"/>
                                  <a:chOff x="2416" y="8610"/>
                                  <a:chExt cx="1604" cy="735"/>
                                </a:xfrm>
                              </p:grpSpPr>
                              <p:sp>
                                <p:nvSpPr>
                                  <p:cNvPr id="2064" name="Rectangle 1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10" y="8805"/>
                                    <a:ext cx="510" cy="40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00"/>
                                  </a:solidFill>
                                  <a:ln w="28575">
                                    <a:solidFill>
                                      <a:srgbClr val="FFFF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cxnSp>
                                <p:nvCxnSpPr>
                                  <p:cNvPr id="2065" name="AutoShape 17"/>
                                  <p:cNvCxnSpPr>
                                    <a:cxnSpLocks noChangeShapeType="1"/>
                                  </p:cNvCxnSpPr>
                                  <p:nvPr/>
                                </p:nvCxnSpPr>
                                <p:spPr bwMode="auto">
                                  <a:xfrm>
                                    <a:off x="2970" y="8925"/>
                                    <a:ext cx="540" cy="0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28575">
                                    <a:solidFill>
                                      <a:srgbClr val="00B05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</p:cxnSp>
                              <p:cxnSp>
                                <p:nvCxnSpPr>
                                  <p:cNvPr id="2066" name="AutoShape 18"/>
                                  <p:cNvCxnSpPr>
                                    <a:cxnSpLocks noChangeShapeType="1"/>
                                  </p:cNvCxnSpPr>
                                  <p:nvPr/>
                                </p:nvCxnSpPr>
                                <p:spPr bwMode="auto">
                                  <a:xfrm>
                                    <a:off x="2970" y="9060"/>
                                    <a:ext cx="540" cy="0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28575">
                                    <a:solidFill>
                                      <a:srgbClr val="00B05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</p:cxnSp>
                              <p:sp>
                                <p:nvSpPr>
                                  <p:cNvPr id="2067" name="AutoShape 1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2325" y="8701"/>
                                    <a:ext cx="735" cy="554"/>
                                  </a:xfrm>
                                  <a:prstGeom prst="flowChartManualOperation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 w="28575">
                                    <a:solidFill>
                                      <a:srgbClr val="FF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068" name="Group 2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34" y="2004"/>
                                  <a:ext cx="14682" cy="8430"/>
                                  <a:chOff x="1260" y="1950"/>
                                  <a:chExt cx="14682" cy="8430"/>
                                </a:xfrm>
                              </p:grpSpPr>
                              <p:cxnSp>
                                <p:nvCxnSpPr>
                                  <p:cNvPr id="2069" name="AutoShape 21"/>
                                  <p:cNvCxnSpPr>
                                    <a:cxnSpLocks noChangeShapeType="1"/>
                                  </p:cNvCxnSpPr>
                                  <p:nvPr/>
                                </p:nvCxnSpPr>
                                <p:spPr bwMode="auto">
                                  <a:xfrm flipV="1">
                                    <a:off x="4425" y="3495"/>
                                    <a:ext cx="5925" cy="15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28575">
                                    <a:solidFill>
                                      <a:srgbClr val="FF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</p:cxnSp>
                              <p:grpSp>
                                <p:nvGrpSpPr>
                                  <p:cNvPr id="2070" name="Group 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60" y="1950"/>
                                    <a:ext cx="14682" cy="8430"/>
                                    <a:chOff x="1260" y="1950"/>
                                    <a:chExt cx="14682" cy="8430"/>
                                  </a:xfrm>
                                </p:grpSpPr>
                                <p:sp>
                                  <p:nvSpPr>
                                    <p:cNvPr id="2071" name="Text Box 2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8925" y="3778"/>
                                      <a:ext cx="1365" cy="42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FFFFFF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just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0" lang="en-US" altLang="zh-CN" sz="10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  <a:ea typeface="宋体" pitchFamily="2" charset="-122"/>
                                          <a:cs typeface="宋体" pitchFamily="2" charset="-122"/>
                                        </a:rPr>
                                        <a:t>AOGC</a:t>
                                      </a:r>
                                      <a:r>
                                        <a:rPr kumimoji="0" lang="zh-CN" altLang="en-US" sz="10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  <a:ea typeface="宋体" pitchFamily="2" charset="-122"/>
                                          <a:cs typeface="宋体" pitchFamily="2" charset="-122"/>
                                        </a:rPr>
                                        <a:t>锅炉</a:t>
                                      </a:r>
                                      <a:endParaRPr kumimoji="0" lang="zh-CN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  <a:ea typeface="宋体" pitchFamily="2" charset="-122"/>
                                        <a:cs typeface="宋体" pitchFamily="2" charset="-122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72" name="Group 2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260" y="1950"/>
                                      <a:ext cx="14682" cy="8430"/>
                                      <a:chOff x="1260" y="1950"/>
                                      <a:chExt cx="14682" cy="8430"/>
                                    </a:xfrm>
                                  </p:grpSpPr>
                                  <p:sp>
                                    <p:nvSpPr>
                                      <p:cNvPr id="2073" name="Text Box 25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8685" y="2304"/>
                                        <a:ext cx="1290" cy="61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FFFFFF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pPr marL="0" marR="0" lvl="0" indent="0" algn="just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</a:pPr>
                                        <a:r>
                                          <a:rPr kumimoji="0" lang="en-US" altLang="zh-CN" sz="1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rPr>
                                          <a:t>PCC</a:t>
                                        </a:r>
                                        <a:r>
                                          <a:rPr kumimoji="0" lang="zh-CN" altLang="en-US" sz="1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rPr>
                                          <a:t>锅炉</a:t>
                                        </a:r>
                                        <a:endParaRPr kumimoji="0" lang="zh-CN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Arial" pitchFamily="34" charset="0"/>
                                          <a:ea typeface="宋体" pitchFamily="2" charset="-122"/>
                                          <a:cs typeface="宋体" pitchFamily="2" charset="-122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74" name="Group 2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260" y="1950"/>
                                        <a:ext cx="14682" cy="8430"/>
                                        <a:chOff x="1260" y="1950"/>
                                        <a:chExt cx="14682" cy="8430"/>
                                      </a:xfrm>
                                    </p:grpSpPr>
                                    <p:cxnSp>
                                      <p:nvCxnSpPr>
                                        <p:cNvPr id="2075" name="AutoShape 27"/>
                                        <p:cNvCxnSpPr>
                                          <a:cxnSpLocks noChangeShapeType="1"/>
                                        </p:cNvCxnSpPr>
                                        <p:nvPr/>
                                      </p:nvCxnSpPr>
                                      <p:spPr bwMode="auto">
                                        <a:xfrm>
                                          <a:off x="13575" y="3030"/>
                                          <a:ext cx="0" cy="99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noFill/>
                                        <a:ln w="2857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 type="triangle" w="med" len="med"/>
                                        </a:ln>
                                      </p:spPr>
                                    </p:cxnSp>
                                    <p:grpSp>
                                      <p:nvGrpSpPr>
                                        <p:cNvPr id="2076" name="Group 2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969" y="3660"/>
                                          <a:ext cx="1821" cy="1725"/>
                                          <a:chOff x="13005" y="4560"/>
                                          <a:chExt cx="1740" cy="1725"/>
                                        </a:xfrm>
                                      </p:grpSpPr>
                                      <p:sp>
                                        <p:nvSpPr>
                                          <p:cNvPr id="2077" name="AutoShape 29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3455" y="5925"/>
                                            <a:ext cx="263" cy="195"/>
                                          </a:xfrm>
                                          <a:prstGeom prst="flowChartCollate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zh-CN" alt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78" name="AutoShape 3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3455" y="5457"/>
                                            <a:ext cx="263" cy="195"/>
                                          </a:xfrm>
                                          <a:prstGeom prst="flowChartCollate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zh-CN" alt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79" name="AutoShape 31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3455" y="4920"/>
                                            <a:ext cx="263" cy="195"/>
                                          </a:xfrm>
                                          <a:prstGeom prst="flowChartCollate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zh-CN" altLang="en-US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2080" name="AutoShape 32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>
                                            <a:off x="13605" y="5115"/>
                                            <a:ext cx="1" cy="342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2857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cxnSp>
                                        <p:nvCxnSpPr>
                                          <p:cNvPr id="2081" name="AutoShape 33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>
                                            <a:off x="13605" y="5652"/>
                                            <a:ext cx="0" cy="273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2857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cxnSp>
                                        <p:nvCxnSpPr>
                                          <p:cNvPr id="2082" name="AutoShape 34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 flipH="1">
                                            <a:off x="13125" y="4560"/>
                                            <a:ext cx="481" cy="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cxnSp>
                                        <p:nvCxnSpPr>
                                          <p:cNvPr id="2083" name="AutoShape 35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>
                                            <a:off x="13125" y="4560"/>
                                            <a:ext cx="0" cy="72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sp>
                                        <p:nvSpPr>
                                          <p:cNvPr id="2084" name="AutoShape 36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3005" y="5280"/>
                                            <a:ext cx="263" cy="195"/>
                                          </a:xfrm>
                                          <a:prstGeom prst="flowChartCollate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zh-CN" altLang="en-US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2085" name="AutoShape 37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>
                                            <a:off x="13125" y="5457"/>
                                            <a:ext cx="0" cy="828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cxnSp>
                                        <p:nvCxnSpPr>
                                          <p:cNvPr id="2086" name="AutoShape 38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>
                                            <a:off x="13125" y="6285"/>
                                            <a:ext cx="480" cy="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cxnSp>
                                        <p:nvCxnSpPr>
                                          <p:cNvPr id="2087" name="AutoShape 39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>
                                            <a:off x="13606" y="5550"/>
                                            <a:ext cx="419" cy="15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</p:cxnSp>
                                      <p:sp>
                                        <p:nvSpPr>
                                          <p:cNvPr id="2088" name="Text Box 40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4025" y="5115"/>
                                            <a:ext cx="720" cy="81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pPr marL="0" marR="0" lvl="0" indent="0" algn="just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</a:pPr>
                                            <a:r>
                                              <a:rPr kumimoji="0" lang="en-US" altLang="zh-CN" sz="1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  <a:ea typeface="宋体" pitchFamily="2" charset="-122"/>
                                                <a:cs typeface="宋体" pitchFamily="2" charset="-122"/>
                                              </a:rPr>
                                              <a:t>PC21111</a:t>
                                            </a:r>
                                            <a:endParaRPr kumimoji="0" lang="zh-CN" altLang="zh-CN" sz="1800" b="0" i="0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Arial" pitchFamily="34" charset="0"/>
                                              <a:ea typeface="宋体" pitchFamily="2" charset="-122"/>
                                              <a:cs typeface="宋体" pitchFamily="2" charset="-122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089" name="Text Box 41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2969" y="2625"/>
                                          <a:ext cx="1243" cy="390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FFFFFF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lvl="0" indent="0" algn="just" defTabSz="914400" rtl="0" eaLnBrk="1" fontAlgn="base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</a:pPr>
                                          <a:r>
                                            <a:rPr kumimoji="0" lang="en-US" altLang="zh-CN" sz="1000" b="0" i="0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宋体" pitchFamily="2" charset="-122"/>
                                              <a:ea typeface="宋体" pitchFamily="2" charset="-122"/>
                                              <a:cs typeface="宋体" pitchFamily="2" charset="-122"/>
                                            </a:rPr>
                                            <a:t>Ⅱ</a:t>
                                          </a:r>
                                          <a:r>
                                            <a:rPr kumimoji="0" lang="en-US" altLang="zh-CN" sz="1000" b="0" i="0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libri" pitchFamily="34" charset="0"/>
                                              <a:ea typeface="宋体" pitchFamily="2" charset="-122"/>
                                              <a:cs typeface="宋体" pitchFamily="2" charset="-122"/>
                                            </a:rPr>
                                            <a:t>R2101</a:t>
                                          </a:r>
                                          <a:endParaRPr kumimoji="0" lang="zh-CN" altLang="zh-CN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Arial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90" name="Group 4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60" y="1950"/>
                                          <a:ext cx="14682" cy="8430"/>
                                          <a:chOff x="1260" y="1950"/>
                                          <a:chExt cx="14682" cy="8430"/>
                                        </a:xfrm>
                                      </p:grpSpPr>
                                      <p:grpSp>
                                        <p:nvGrpSpPr>
                                          <p:cNvPr id="2091" name="Group 43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471" y="2839"/>
                                            <a:ext cx="3915" cy="1181"/>
                                            <a:chOff x="1470" y="2175"/>
                                            <a:chExt cx="3915" cy="1320"/>
                                          </a:xfrm>
                                        </p:grpSpPr>
                                        <p:cxnSp>
                                          <p:nvCxnSpPr>
                                            <p:cNvPr id="2092" name="AutoShape 44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 flipV="1">
                                              <a:off x="1470" y="2925"/>
                                              <a:ext cx="1245" cy="15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28575">
                                              <a:solidFill>
                                                <a:srgbClr val="FF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093" name="AutoShape 4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rot="16200000">
                                              <a:off x="2685" y="2775"/>
                                              <a:ext cx="390" cy="330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094" name="AutoShape 46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3045" y="2940"/>
                                              <a:ext cx="60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28575">
                                              <a:solidFill>
                                                <a:srgbClr val="FF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095" name="AutoShape 4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rot="16200000">
                                              <a:off x="3615" y="2775"/>
                                              <a:ext cx="390" cy="330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096" name="AutoShape 48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3285" y="2940"/>
                                              <a:ext cx="15" cy="285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097" name="AutoShape 49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195" y="3225"/>
                                              <a:ext cx="195" cy="270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098" name="AutoShape 50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3975" y="2940"/>
                                              <a:ext cx="45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28575">
                                              <a:solidFill>
                                                <a:srgbClr val="FF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cxnSp>
                                          <p:nvCxnSpPr>
                                            <p:cNvPr id="2099" name="AutoShape 51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4516" y="2610"/>
                                              <a:ext cx="0" cy="331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100" name="Text Box 52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050" y="2175"/>
                                              <a:ext cx="1335" cy="43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pPr marL="0" marR="0" lvl="0" indent="0" algn="just" defTabSz="914400" rtl="0" eaLnBrk="1" fontAlgn="base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</a:pPr>
                                              <a:r>
                                                <a:rPr kumimoji="0" lang="en-US" altLang="zh-CN" sz="1000" b="0" i="0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rPr>
                                                <a:t>FIQ21603</a:t>
                                              </a:r>
                                              <a:endParaRPr kumimoji="0" lang="zh-CN" altLang="zh-CN" sz="18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Arial" pitchFamily="34" charset="0"/>
                                                <a:ea typeface="宋体" pitchFamily="2" charset="-122"/>
                                                <a:cs typeface="宋体" pitchFamily="2" charset="-122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101" name="Text Box 53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60" y="2745"/>
                                            <a:ext cx="2385" cy="51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FFFFFF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pPr marL="0" marR="0" lvl="0" indent="0" algn="just" defTabSz="914400" rtl="0" eaLnBrk="1" fontAlgn="base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</a:pPr>
                                            <a:r>
                                              <a:rPr kumimoji="0" lang="zh-CN" altLang="en-US" sz="1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  <a:ea typeface="宋体" pitchFamily="2" charset="-122"/>
                                                <a:cs typeface="宋体" pitchFamily="2" charset="-122"/>
                                              </a:rPr>
                                              <a:t>界外的</a:t>
                                            </a:r>
                                            <a:r>
                                              <a:rPr kumimoji="0" lang="en-US" altLang="zh-CN" sz="1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  <a:ea typeface="宋体" pitchFamily="2" charset="-122"/>
                                                <a:cs typeface="宋体" pitchFamily="2" charset="-122"/>
                                              </a:rPr>
                                              <a:t>4.0MPMPa</a:t>
                                            </a:r>
                                            <a:r>
                                              <a:rPr kumimoji="0" lang="zh-CN" altLang="en-US" sz="1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libri" pitchFamily="34" charset="0"/>
                                                <a:ea typeface="宋体" pitchFamily="2" charset="-122"/>
                                                <a:cs typeface="宋体" pitchFamily="2" charset="-122"/>
                                              </a:rPr>
                                              <a:t>蒸汽</a:t>
                                            </a:r>
                                            <a:endParaRPr kumimoji="0" lang="zh-CN" sz="1800" b="0" i="0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Arial" pitchFamily="34" charset="0"/>
                                              <a:ea typeface="宋体" pitchFamily="2" charset="-122"/>
                                              <a:cs typeface="宋体" pitchFamily="2" charset="-122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102" name="Group 5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6105" y="1950"/>
                                            <a:ext cx="2640" cy="1574"/>
                                            <a:chOff x="6105" y="1545"/>
                                            <a:chExt cx="2640" cy="1950"/>
                                          </a:xfrm>
                                        </p:grpSpPr>
                                        <p:cxnSp>
                                          <p:nvCxnSpPr>
                                            <p:cNvPr id="2103" name="AutoShape 55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6195" y="3030"/>
                                              <a:ext cx="0" cy="465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104" name="AutoShape 5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105" y="2745"/>
                                              <a:ext cx="143" cy="285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105" name="AutoShape 57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6195" y="2430"/>
                                              <a:ext cx="0" cy="315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grpSp>
                                          <p:nvGrpSpPr>
                                            <p:cNvPr id="2106" name="Group 5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6195" y="1545"/>
                                              <a:ext cx="2550" cy="1485"/>
                                              <a:chOff x="6195" y="1545"/>
                                              <a:chExt cx="2550" cy="1485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2107" name="AutoShape 59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195" y="2430"/>
                                                <a:ext cx="51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08" name="AutoShape 60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6623" y="2317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109" name="AutoShape 61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930" y="2430"/>
                                                <a:ext cx="27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10" name="AutoShape 62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7628" y="2317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111" name="AutoShape 63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7118" y="2317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112" name="AutoShape 64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7425" y="2430"/>
                                                <a:ext cx="285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13" name="AutoShape 65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 flipH="1">
                                                <a:off x="7935" y="2430"/>
                                                <a:ext cx="81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 type="triangle" w="med" len="med"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14" name="AutoShape 66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555" y="2430"/>
                                                <a:ext cx="0" cy="42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15" name="AutoShape 67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555" y="2850"/>
                                                <a:ext cx="930" cy="1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16" name="AutoShape 6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7403" y="2722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117" name="AutoShape 69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7710" y="2850"/>
                                                <a:ext cx="465" cy="1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18" name="AutoShape 70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8175" y="2430"/>
                                                <a:ext cx="0" cy="42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19" name="AutoShape 71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 flipV="1">
                                                <a:off x="7320" y="1995"/>
                                                <a:ext cx="0" cy="435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20" name="Text Box 72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930" y="1545"/>
                                                <a:ext cx="915" cy="45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lvl="0" indent="0" algn="just" defTabSz="914400" rtl="0" eaLnBrk="1" fontAlgn="base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kumimoji="0" lang="en-US" altLang="zh-CN" sz="7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Pc23351</a:t>
                                                </a:r>
                                                <a:endParaRPr kumimoji="0" lang="zh-CN" altLang="zh-CN" sz="1800" b="0" i="0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Arial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grpSp>
                                        <p:nvGrpSpPr>
                                          <p:cNvPr id="2121" name="Group 73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6855" y="3495"/>
                                            <a:ext cx="2640" cy="1257"/>
                                            <a:chOff x="6855" y="3510"/>
                                            <a:chExt cx="2640" cy="1557"/>
                                          </a:xfrm>
                                        </p:grpSpPr>
                                        <p:grpSp>
                                          <p:nvGrpSpPr>
                                            <p:cNvPr id="2122" name="Group 74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6945" y="3582"/>
                                              <a:ext cx="2550" cy="1485"/>
                                              <a:chOff x="6195" y="1545"/>
                                              <a:chExt cx="2550" cy="1485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2123" name="AutoShape 75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195" y="2430"/>
                                                <a:ext cx="51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24" name="AutoShape 76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6623" y="2317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125" name="AutoShape 77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930" y="2430"/>
                                                <a:ext cx="27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26" name="AutoShape 7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7628" y="2317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127" name="AutoShape 79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7118" y="2317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128" name="AutoShape 80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7425" y="2430"/>
                                                <a:ext cx="285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29" name="AutoShape 81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 flipH="1">
                                                <a:off x="7935" y="2430"/>
                                                <a:ext cx="810" cy="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 type="triangle" w="med" len="med"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30" name="AutoShape 82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555" y="2430"/>
                                                <a:ext cx="0" cy="42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31" name="AutoShape 83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6555" y="2850"/>
                                                <a:ext cx="930" cy="1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32" name="AutoShape 8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16200000">
                                                <a:off x="7403" y="2722"/>
                                                <a:ext cx="390" cy="225"/>
                                              </a:xfrm>
                                              <a:prstGeom prst="flowChartCollate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2133" name="AutoShape 85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7710" y="2850"/>
                                                <a:ext cx="465" cy="1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34" name="AutoShape 86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8175" y="2430"/>
                                                <a:ext cx="0" cy="420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cxnSp>
                                            <p:nvCxnSpPr>
                                              <p:cNvPr id="2135" name="AutoShape 87"/>
                                              <p:cNvCxnSpPr>
                                                <a:cxnSpLocks noChangeShapeType="1"/>
                                              </p:cNvCxnSpPr>
                                              <p:nvPr/>
                                            </p:nvCxnSpPr>
                                            <p:spPr bwMode="auto">
                                              <a:xfrm flipV="1">
                                                <a:off x="7320" y="1995"/>
                                                <a:ext cx="0" cy="435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</p:cxnSp>
                                          <p:sp>
                                            <p:nvSpPr>
                                              <p:cNvPr id="2136" name="Text Box 88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930" y="1545"/>
                                                <a:ext cx="915" cy="45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lvl="0" indent="0" algn="just" defTabSz="914400" rtl="0" eaLnBrk="1" fontAlgn="base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kumimoji="0" lang="en-US" altLang="zh-CN" sz="7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Pc23483</a:t>
                                                </a:r>
                                                <a:endParaRPr kumimoji="0" lang="zh-CN" altLang="zh-CN" sz="1800" b="0" i="0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Arial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cxnSp>
                                          <p:nvCxnSpPr>
                                            <p:cNvPr id="2137" name="AutoShape 89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 flipV="1">
                                              <a:off x="6945" y="4065"/>
                                              <a:ext cx="1" cy="402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138" name="AutoShape 90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855" y="3930"/>
                                              <a:ext cx="143" cy="180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139" name="AutoShape 91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 flipV="1">
                                              <a:off x="6930" y="3510"/>
                                              <a:ext cx="1" cy="42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</p:grpSp>
                                      <p:grpSp>
                                        <p:nvGrpSpPr>
                                          <p:cNvPr id="2140" name="Group 92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0320" y="3405"/>
                                            <a:ext cx="3255" cy="810"/>
                                            <a:chOff x="10350" y="3930"/>
                                            <a:chExt cx="3255" cy="1065"/>
                                          </a:xfrm>
                                        </p:grpSpPr>
                                        <p:cxnSp>
                                          <p:nvCxnSpPr>
                                            <p:cNvPr id="2141" name="AutoShape 93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10350" y="4065"/>
                                              <a:ext cx="27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28575">
                                              <a:solidFill>
                                                <a:srgbClr val="FF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142" name="AutoShape 94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rot="16200000">
                                              <a:off x="10665" y="3885"/>
                                              <a:ext cx="315" cy="405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143" name="AutoShape 95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 flipH="1">
                                              <a:off x="12840" y="4065"/>
                                              <a:ext cx="765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31750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144" name="AutoShape 9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 rot="16200000">
                                              <a:off x="12480" y="3885"/>
                                              <a:ext cx="315" cy="405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145" name="AutoShape 97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11025" y="4065"/>
                                              <a:ext cx="1410" cy="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31750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  <p:cxnSp>
                                          <p:nvCxnSpPr>
                                            <p:cNvPr id="2146" name="AutoShape 98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11655" y="4065"/>
                                              <a:ext cx="15" cy="417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31750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  <p:sp>
                                          <p:nvSpPr>
                                            <p:cNvPr id="2147" name="AutoShape 99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1535" y="4485"/>
                                              <a:ext cx="263" cy="195"/>
                                            </a:xfrm>
                                            <a:prstGeom prst="flowChartCollate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148" name="AutoShape 100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11655" y="4680"/>
                                              <a:ext cx="0" cy="315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31750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 type="triangle" w="med" len="med"/>
                                            </a:ln>
                                          </p:spPr>
                                        </p:cxnSp>
                                      </p:grpSp>
                                      <p:grpSp>
                                        <p:nvGrpSpPr>
                                          <p:cNvPr id="2149" name="Group 10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420" y="3511"/>
                                            <a:ext cx="14522" cy="6869"/>
                                            <a:chOff x="1420" y="3511"/>
                                            <a:chExt cx="14522" cy="6869"/>
                                          </a:xfrm>
                                        </p:grpSpPr>
                                        <p:sp>
                                          <p:nvSpPr>
                                            <p:cNvPr id="2150" name="Text Box 102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420" y="4380"/>
                                              <a:ext cx="1170" cy="436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FFFFFF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pPr marL="0" marR="0" lvl="0" indent="0" algn="just" defTabSz="914400" rtl="0" eaLnBrk="1" fontAlgn="base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</a:pPr>
                                              <a:r>
                                                <a:rPr kumimoji="0" lang="en-US" altLang="zh-CN" sz="1000" b="0" i="0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宋体" pitchFamily="2" charset="-122"/>
                                                  <a:ea typeface="宋体" pitchFamily="2" charset="-122"/>
                                                  <a:cs typeface="宋体" pitchFamily="2" charset="-122"/>
                                                </a:rPr>
                                                <a:t>Ⅰ</a:t>
                                              </a:r>
                                              <a:r>
                                                <a:rPr kumimoji="0" lang="zh-CN" altLang="en-US" sz="1000" b="0" i="0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rPr>
                                                <a:t>丙烯腈</a:t>
                                              </a:r>
                                              <a:endParaRPr kumimoji="0" lang="zh-CN" sz="18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Arial" pitchFamily="34" charset="0"/>
                                                <a:ea typeface="宋体" pitchFamily="2" charset="-122"/>
                                                <a:cs typeface="宋体" pitchFamily="2" charset="-122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151" name="Group 103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420" y="3511"/>
                                              <a:ext cx="14522" cy="6869"/>
                                              <a:chOff x="1420" y="3511"/>
                                              <a:chExt cx="14522" cy="6869"/>
                                            </a:xfrm>
                                          </p:grpSpPr>
                                          <p:sp>
                                            <p:nvSpPr>
                                              <p:cNvPr id="2152" name="Text Box 104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3094" y="9555"/>
                                                <a:ext cx="2848" cy="51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FFFFFF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lvl="0" indent="0" algn="just" defTabSz="914400" rtl="0" eaLnBrk="1" fontAlgn="base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kumimoji="0" lang="en-US" altLang="zh-CN" sz="1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宋体" pitchFamily="2" charset="-122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Ⅱ</a:t>
                                                </a:r>
                                                <a:r>
                                                  <a:rPr kumimoji="0" lang="zh-CN" altLang="en-US" sz="1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丙烯腈</a:t>
                                                </a:r>
                                                <a:r>
                                                  <a:rPr kumimoji="0" lang="en-US" altLang="zh-CN" sz="1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0.3MPa</a:t>
                                                </a:r>
                                                <a:r>
                                                  <a:rPr kumimoji="0" lang="zh-CN" altLang="en-US" sz="1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蒸汽管网</a:t>
                                                </a:r>
                                                <a:endParaRPr kumimoji="0" lang="zh-CN" sz="1800" b="0" i="0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Arial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153" name="Group 105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420" y="3511"/>
                                                <a:ext cx="13948" cy="6869"/>
                                                <a:chOff x="1420" y="3511"/>
                                                <a:chExt cx="13948" cy="6869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154" name="Text Box 106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695" y="8835"/>
                                                  <a:ext cx="2908" cy="55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rgbClr val="FFFFFF"/>
                                                </a:solidFill>
                                                <a:ln w="9525">
                                                  <a:solidFill>
                                                    <a:srgbClr val="FFFFFF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vert="horz" wrap="square" lIns="91440" tIns="45720" rIns="91440" bIns="45720" numCol="1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</a:bodyPr>
                                                <a:lstStyle/>
                                                <a:p>
                                                  <a:pPr marL="0" marR="0" lvl="0" indent="0" algn="just" defTabSz="914400" rtl="0" eaLnBrk="1" fontAlgn="base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ct val="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</a:pPr>
                                                  <a:r>
                                                    <a:rPr kumimoji="0" lang="zh-CN" altLang="en-US" sz="1000" b="0" i="0" u="none" strike="noStrike" cap="none" normalizeH="0" baseline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libri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rPr>
                                                    <a:t>腈纶区域</a:t>
                                                  </a:r>
                                                  <a:r>
                                                    <a:rPr kumimoji="0" lang="en-US" altLang="zh-CN" sz="1000" b="0" i="0" u="none" strike="noStrike" cap="none" normalizeH="0" baseline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libri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rPr>
                                                    <a:t>1.3MPa</a:t>
                                                  </a:r>
                                                  <a:r>
                                                    <a:rPr kumimoji="0" lang="zh-CN" altLang="en-US" sz="1000" b="0" i="0" u="none" strike="noStrike" cap="none" normalizeH="0" baseline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libri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rPr>
                                                    <a:t>蒸汽管网</a:t>
                                                  </a:r>
                                                  <a:endParaRPr kumimoji="0" lang="zh-CN" sz="18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Arial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155" name="Group 10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420" y="3511"/>
                                                  <a:ext cx="13948" cy="6869"/>
                                                  <a:chOff x="1420" y="3511"/>
                                                  <a:chExt cx="13948" cy="6869"/>
                                                </a:xfrm>
                                              </p:grpSpPr>
                                              <p:cxnSp>
                                                <p:nvCxnSpPr>
                                                  <p:cNvPr id="2156" name="AutoShape 108"/>
                                                  <p:cNvCxnSpPr>
                                                    <a:cxnSpLocks noChangeShapeType="1"/>
                                                  </p:cNvCxnSpPr>
                                                  <p:nvPr/>
                                                </p:nvCxnSpPr>
                                                <p:spPr bwMode="auto">
                                                  <a:xfrm>
                                                    <a:off x="1935" y="4884"/>
                                                    <a:ext cx="0" cy="276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</p:cxnSp>
                                              <p:sp>
                                                <p:nvSpPr>
                                                  <p:cNvPr id="2157" name="Text Box 109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421" y="5192"/>
                                                    <a:ext cx="914" cy="40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rgbClr val="FFFFFF"/>
                                                  </a:solidFill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pPr marL="0" marR="0" lvl="0" indent="0" algn="just" defTabSz="914400" rtl="0" eaLnBrk="1" fontAlgn="base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</a:pPr>
                                                    <a:r>
                                                      <a:rPr kumimoji="0" lang="en-US" altLang="zh-CN" sz="700" b="0" i="0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libri" pitchFamily="34" charset="0"/>
                                                        <a:ea typeface="宋体" pitchFamily="2" charset="-122"/>
                                                        <a:cs typeface="宋体" pitchFamily="2" charset="-122"/>
                                                      </a:rPr>
                                                      <a:t>FIQ1001</a:t>
                                                    </a:r>
                                                    <a:endParaRPr kumimoji="0" lang="zh-CN" altLang="zh-CN" sz="1800" b="0" i="0" u="none" strike="noStrike" cap="none" normalizeH="0" baseline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Arial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cxnSp>
                                                <p:nvCxnSpPr>
                                                  <p:cNvPr id="2158" name="AutoShape 110"/>
                                                  <p:cNvCxnSpPr>
                                                    <a:cxnSpLocks noChangeShapeType="1"/>
                                                  </p:cNvCxnSpPr>
                                                  <p:nvPr/>
                                                </p:nvCxnSpPr>
                                                <p:spPr bwMode="auto">
                                                  <a:xfrm flipV="1">
                                                    <a:off x="8903" y="5457"/>
                                                    <a:ext cx="0" cy="163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</p:cxnSp>
                                              <p:sp>
                                                <p:nvSpPr>
                                                  <p:cNvPr id="2159" name="Text Box 111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8460" y="5044"/>
                                                    <a:ext cx="840" cy="41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rgbClr val="FFFFFF"/>
                                                  </a:solidFill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pPr marL="0" marR="0" lvl="0" indent="0" algn="just" defTabSz="914400" rtl="0" eaLnBrk="1" fontAlgn="base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</a:pPr>
                                                    <a:r>
                                                      <a:rPr kumimoji="0" lang="en-US" altLang="zh-CN" sz="700" b="0" i="0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libri" pitchFamily="34" charset="0"/>
                                                        <a:ea typeface="宋体" pitchFamily="2" charset="-122"/>
                                                        <a:cs typeface="宋体" pitchFamily="2" charset="-122"/>
                                                      </a:rPr>
                                                      <a:t>FIQ1002</a:t>
                                                    </a:r>
                                                    <a:endParaRPr kumimoji="0" lang="zh-CN" altLang="zh-CN" sz="1800" b="0" i="0" u="none" strike="noStrike" cap="none" normalizeH="0" baseline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Arial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160" name="Group 112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420" y="3511"/>
                                                    <a:ext cx="13948" cy="6869"/>
                                                    <a:chOff x="1420" y="3511"/>
                                                    <a:chExt cx="13948" cy="6869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161" name="Group 113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5279" y="6303"/>
                                                      <a:ext cx="4538" cy="3447"/>
                                                      <a:chOff x="5279" y="6303"/>
                                                      <a:chExt cx="4538" cy="3447"/>
                                                    </a:xfrm>
                                                  </p:grpSpPr>
                                                  <p:cxnSp>
                                                    <p:nvCxnSpPr>
                                                      <p:cNvPr id="2162" name="AutoShape 114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 flipV="1">
                                                        <a:off x="5386" y="6780"/>
                                                        <a:ext cx="0" cy="39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63" name="AutoShape 115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5279" y="6645"/>
                                                        <a:ext cx="240" cy="168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64" name="AutoShape 116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 flipH="1" flipV="1">
                                                        <a:off x="5386" y="6330"/>
                                                        <a:ext cx="1" cy="297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65" name="AutoShape 117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8775" y="6303"/>
                                                        <a:ext cx="1" cy="807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grpSp>
                                                    <p:nvGrpSpPr>
                                                      <p:cNvPr id="2166" name="Group 118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6571" y="7275"/>
                                                        <a:ext cx="1019" cy="480"/>
                                                        <a:chOff x="2416" y="8610"/>
                                                        <a:chExt cx="1604" cy="735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167" name="Rectangle 119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3510" y="8805"/>
                                                          <a:ext cx="510" cy="40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00"/>
                                                        </a:solidFill>
                                                        <a:ln w="41275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168" name="AutoShape 120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2970" y="8925"/>
                                                          <a:ext cx="54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28575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169" name="AutoShape 121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2970" y="9060"/>
                                                          <a:ext cx="54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28575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170" name="AutoShape 122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2325" y="8701"/>
                                                          <a:ext cx="735" cy="554"/>
                                                        </a:xfrm>
                                                        <a:prstGeom prst="flowChartManualOperation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cxnSp>
                                                    <p:nvCxnSpPr>
                                                      <p:cNvPr id="2171" name="AutoShape 123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6823" y="6354"/>
                                                        <a:ext cx="0" cy="291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72" name="AutoShape 124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6555" y="6660"/>
                                                        <a:ext cx="433" cy="312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73" name="AutoShape 125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6823" y="6972"/>
                                                        <a:ext cx="1" cy="378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74" name="AutoShape 126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8595" y="7080"/>
                                                        <a:ext cx="308" cy="270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75" name="AutoShape 127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8850" y="7275"/>
                                                        <a:ext cx="300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76" name="Text Box 128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9075" y="6987"/>
                                                        <a:ext cx="742" cy="528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pPr marL="0" marR="0" lvl="0" indent="0" algn="just" defTabSz="914400" rtl="0" eaLnBrk="1" fontAlgn="base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</a:pPr>
                                                        <a:r>
                                                          <a:rPr kumimoji="0" lang="en-US" altLang="zh-CN" sz="7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libri" pitchFamily="34" charset="0"/>
                                                            <a:ea typeface="宋体" pitchFamily="2" charset="-122"/>
                                                            <a:cs typeface="宋体" pitchFamily="2" charset="-122"/>
                                                          </a:rPr>
                                                          <a:t>HV103</a:t>
                                                        </a:r>
                                                        <a:endParaRPr kumimoji="0" lang="zh-CN" altLang="zh-CN" sz="1800" b="0" i="0" u="none" strike="noStrike" cap="none" normalizeH="0" baseline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Arial" pitchFamily="34" charset="0"/>
                                                          <a:ea typeface="宋体" pitchFamily="2" charset="-122"/>
                                                          <a:cs typeface="宋体" pitchFamily="2" charset="-122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77" name="AutoShape 129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 flipH="1">
                                                        <a:off x="6857" y="7680"/>
                                                        <a:ext cx="1" cy="45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78" name="AutoShape 130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6705" y="8130"/>
                                                        <a:ext cx="293" cy="143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79" name="AutoShape 131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8745" y="7350"/>
                                                        <a:ext cx="0" cy="132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80" name="AutoShape 132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6857" y="8273"/>
                                                        <a:ext cx="1" cy="397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81" name="AutoShape 133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 flipV="1">
                                                        <a:off x="5386" y="6318"/>
                                                        <a:ext cx="3389" cy="27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82" name="AutoShape 134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6858" y="8670"/>
                                                        <a:ext cx="1887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83" name="AutoShape 135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7710" y="8670"/>
                                                        <a:ext cx="0" cy="21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84" name="AutoShape 136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7485" y="8880"/>
                                                        <a:ext cx="450" cy="143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85" name="AutoShape 137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7710" y="9023"/>
                                                        <a:ext cx="0" cy="292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86" name="AutoShape 138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6763" y="6780"/>
                                                        <a:ext cx="450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87" name="Text Box 139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7213" y="6645"/>
                                                        <a:ext cx="722" cy="465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pPr marL="0" marR="0" lvl="0" indent="0" algn="just" defTabSz="914400" rtl="0" eaLnBrk="1" fontAlgn="base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</a:pPr>
                                                        <a:r>
                                                          <a:rPr kumimoji="0" lang="en-US" altLang="zh-CN" sz="7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libri" pitchFamily="34" charset="0"/>
                                                            <a:ea typeface="宋体" pitchFamily="2" charset="-122"/>
                                                            <a:cs typeface="宋体" pitchFamily="2" charset="-122"/>
                                                          </a:rPr>
                                                          <a:t>HV102</a:t>
                                                        </a:r>
                                                        <a:endParaRPr kumimoji="0" lang="zh-CN" altLang="zh-CN" sz="1800" b="0" i="0" u="none" strike="noStrike" cap="none" normalizeH="0" baseline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Arial" pitchFamily="34" charset="0"/>
                                                          <a:ea typeface="宋体" pitchFamily="2" charset="-122"/>
                                                          <a:cs typeface="宋体" pitchFamily="2" charset="-122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88" name="AutoShape 140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8775" y="8130"/>
                                                        <a:ext cx="525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89" name="AutoShape 141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9300" y="8130"/>
                                                        <a:ext cx="0" cy="15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190" name="AutoShape 142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9150" y="8280"/>
                                                        <a:ext cx="270" cy="255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191" name="AutoShape 143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9300" y="8535"/>
                                                        <a:ext cx="0" cy="615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192" name="AutoShape 144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9300" y="9390"/>
                                                        <a:ext cx="0" cy="36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</p:grpSp>
                                                <p:grpSp>
                                                  <p:nvGrpSpPr>
                                                    <p:cNvPr id="2193" name="Group 145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3431" y="7110"/>
                                                      <a:ext cx="2441" cy="735"/>
                                                      <a:chOff x="3046" y="6645"/>
                                                      <a:chExt cx="3202" cy="735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194" name="AutoShape 146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3390" y="6660"/>
                                                        <a:ext cx="2535" cy="720"/>
                                                      </a:xfrm>
                                                      <a:prstGeom prst="flowChartProcess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2195" name="AutoShape 147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5945" y="6645"/>
                                                        <a:ext cx="303" cy="735"/>
                                                      </a:xfrm>
                                                      <a:prstGeom prst="flowChartDelay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2196" name="AutoShape 148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rot="10800000">
                                                        <a:off x="3046" y="6660"/>
                                                        <a:ext cx="345" cy="720"/>
                                                      </a:xfrm>
                                                      <a:prstGeom prst="flowChartDelay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grpSp>
                                                  <p:nvGrpSpPr>
                                                    <p:cNvPr id="2197" name="Group 14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4753" y="4884"/>
                                                      <a:ext cx="5597" cy="2241"/>
                                                      <a:chOff x="4753" y="4995"/>
                                                      <a:chExt cx="5597" cy="213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198" name="Group 15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4753" y="4995"/>
                                                        <a:ext cx="4742" cy="1395"/>
                                                        <a:chOff x="5610" y="4935"/>
                                                        <a:chExt cx="4742" cy="1767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2199" name="AutoShape 151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H="1">
                                                          <a:off x="9105" y="5820"/>
                                                          <a:ext cx="1247" cy="1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3175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00" name="AutoShape 152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5760" y="5820"/>
                                                          <a:ext cx="795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3175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01" name="AutoShape 153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5760" y="5820"/>
                                                          <a:ext cx="1" cy="25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3175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02" name="AutoShape 154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5610" y="6075"/>
                                                          <a:ext cx="315" cy="300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03" name="AutoShape 155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5760" y="6387"/>
                                                          <a:ext cx="0" cy="31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3175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grpSp>
                                                      <p:nvGrpSpPr>
                                                        <p:cNvPr id="2204" name="Group 156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6555" y="4935"/>
                                                          <a:ext cx="2550" cy="1485"/>
                                                          <a:chOff x="6195" y="1545"/>
                                                          <a:chExt cx="2550" cy="1485"/>
                                                        </a:xfrm>
                                                      </p:grpSpPr>
                                                      <p:cxnSp>
                                                        <p:nvCxnSpPr>
                                                          <p:cNvPr id="2205" name="AutoShape 157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6195" y="2430"/>
                                                            <a:ext cx="510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06" name="AutoShape 158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6623" y="2317"/>
                                                            <a:ext cx="390" cy="22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07" name="AutoShape 159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6930" y="2430"/>
                                                            <a:ext cx="270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08" name="AutoShape 160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7628" y="2317"/>
                                                            <a:ext cx="390" cy="22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209" name="AutoShape 161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7118" y="2317"/>
                                                            <a:ext cx="390" cy="22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10" name="AutoShape 162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7425" y="2430"/>
                                                            <a:ext cx="285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cxnSp>
                                                        <p:nvCxnSpPr>
                                                          <p:cNvPr id="2211" name="AutoShape 163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 flipH="1">
                                                            <a:off x="7935" y="2430"/>
                                                            <a:ext cx="810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  <p:cxnSp>
                                                        <p:nvCxnSpPr>
                                                          <p:cNvPr id="2212" name="AutoShape 164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6555" y="2430"/>
                                                            <a:ext cx="0" cy="42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cxnSp>
                                                        <p:nvCxnSpPr>
                                                          <p:cNvPr id="2213" name="AutoShape 165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6555" y="2850"/>
                                                            <a:ext cx="930" cy="1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14" name="AutoShape 166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7403" y="2722"/>
                                                            <a:ext cx="390" cy="22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15" name="AutoShape 167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7710" y="2850"/>
                                                            <a:ext cx="465" cy="1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cxnSp>
                                                        <p:nvCxnSpPr>
                                                          <p:cNvPr id="2216" name="AutoShape 168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8175" y="2430"/>
                                                            <a:ext cx="0" cy="42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cxnSp>
                                                        <p:nvCxnSpPr>
                                                          <p:cNvPr id="2217" name="AutoShape 169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 flipV="1">
                                                            <a:off x="7320" y="1995"/>
                                                            <a:ext cx="0" cy="435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18" name="Text Box 170"/>
                                                          <p:cNvSpPr txBox="1"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6930" y="1545"/>
                                                            <a:ext cx="915" cy="450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just" defTabSz="914400" rtl="0" eaLnBrk="1" fontAlgn="base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ct val="0"/>
                                                              </a:spcBef>
                                                              <a:spcAft>
                                                                <a:spcPct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</a:pPr>
                                                            <a:r>
                                                              <a:rPr kumimoji="0" lang="en-US" altLang="zh-CN" sz="700" b="0" i="0" u="none" strike="noStrike" cap="none" normalizeH="0" baseline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libri" pitchFamily="34" charset="0"/>
                                                                <a:ea typeface="宋体" pitchFamily="2" charset="-122"/>
                                                                <a:cs typeface="宋体" pitchFamily="2" charset="-122"/>
                                                              </a:rPr>
                                                              <a:t>Hc1001</a:t>
                                                            </a:r>
                                                            <a:endParaRPr kumimoji="0" lang="zh-CN" altLang="zh-CN" sz="1800" b="0" i="0" u="none" strike="noStrike" cap="none" normalizeH="0" baseline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Arial" pitchFamily="34" charset="0"/>
                                                              <a:ea typeface="宋体" pitchFamily="2" charset="-122"/>
                                                              <a:cs typeface="宋体" pitchFamily="2" charset="-122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  <p:cxnSp>
                                                    <p:nvCxnSpPr>
                                                      <p:cNvPr id="2219" name="AutoShape 171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9495" y="5681"/>
                                                        <a:ext cx="855" cy="12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2857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220" name="AutoShape 172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4903" y="6345"/>
                                                        <a:ext cx="1" cy="78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</p:grpSp>
                                                <p:grpSp>
                                                  <p:nvGrpSpPr>
                                                    <p:cNvPr id="2221" name="Group 173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3750" y="5385"/>
                                                      <a:ext cx="435" cy="1740"/>
                                                      <a:chOff x="3750" y="5385"/>
                                                      <a:chExt cx="435" cy="17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222" name="Group 174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3750" y="5385"/>
                                                        <a:ext cx="435" cy="1275"/>
                                                        <a:chOff x="4215" y="5385"/>
                                                        <a:chExt cx="435" cy="1275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2223" name="AutoShape 175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V="1">
                                                          <a:off x="4425" y="6375"/>
                                                          <a:ext cx="0" cy="28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24" name="AutoShape 176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215" y="6177"/>
                                                          <a:ext cx="344" cy="198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25" name="AutoShape 177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V="1">
                                                          <a:off x="4425" y="5910"/>
                                                          <a:ext cx="1" cy="297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26" name="Rectangle 178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335" y="5592"/>
                                                          <a:ext cx="181" cy="318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27" name="AutoShape 179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V="1">
                                                          <a:off x="4425" y="5385"/>
                                                          <a:ext cx="225" cy="207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</p:grpSp>
                                                  <p:cxnSp>
                                                    <p:nvCxnSpPr>
                                                      <p:cNvPr id="2228" name="AutoShape 180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3960" y="6660"/>
                                                        <a:ext cx="16" cy="465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</p:grpSp>
                                                <p:cxnSp>
                                                  <p:nvCxnSpPr>
                                                    <p:cNvPr id="2229" name="AutoShape 181"/>
                                                    <p:cNvCxnSpPr>
                                                      <a:cxnSpLocks noChangeShapeType="1"/>
                                                    </p:cNvCxnSpPr>
                                                    <p:nvPr/>
                                                  </p:nvCxnSpPr>
                                                  <p:spPr bwMode="auto">
                                                    <a:xfrm>
                                                      <a:off x="4462" y="6548"/>
                                                      <a:ext cx="0" cy="577"/>
                                                    </a:xfrm>
                                                    <a:prstGeom prst="straightConnector1">
                                                      <a:avLst/>
                                                    </a:pr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0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</p:cxnSp>
                                                <p:grpSp>
                                                  <p:nvGrpSpPr>
                                                    <p:cNvPr id="2230" name="Group 182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420" y="4215"/>
                                                      <a:ext cx="3195" cy="2333"/>
                                                      <a:chOff x="1420" y="4215"/>
                                                      <a:chExt cx="3195" cy="2333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231" name="Group 183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420" y="4727"/>
                                                        <a:ext cx="3195" cy="1821"/>
                                                        <a:chOff x="1470" y="4575"/>
                                                        <a:chExt cx="3765" cy="2070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2232" name="AutoShape 184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470" y="4752"/>
                                                          <a:ext cx="1575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33" name="AutoShape 185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3068" y="4552"/>
                                                          <a:ext cx="330" cy="375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234" name="AutoShape 186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3863" y="4552"/>
                                                          <a:ext cx="330" cy="375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235" name="AutoShape 187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4539" y="4552"/>
                                                          <a:ext cx="330" cy="375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36" name="AutoShape 188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3420" y="4752"/>
                                                          <a:ext cx="42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37" name="AutoShape 189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4215" y="4752"/>
                                                          <a:ext cx="301" cy="1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38" name="AutoShape 190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4891" y="4752"/>
                                                          <a:ext cx="164" cy="1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39" name="AutoShape 191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5055" y="4752"/>
                                                          <a:ext cx="0" cy="1263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40" name="AutoShape 192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891" y="6009"/>
                                                          <a:ext cx="344" cy="198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41" name="AutoShape 193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5055" y="6207"/>
                                                          <a:ext cx="0" cy="438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42" name="AutoShape 194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2790" y="4753"/>
                                                          <a:ext cx="0" cy="314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43" name="AutoShape 195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2790" y="5067"/>
                                                          <a:ext cx="126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44" name="AutoShape 196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4164" y="4912"/>
                                                          <a:ext cx="330" cy="375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45" name="AutoShape 197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4516" y="5067"/>
                                                          <a:ext cx="539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2246" name="Text Box 198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3176" y="4215"/>
                                                        <a:ext cx="1009" cy="422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pPr marL="0" marR="0" lvl="0" indent="0" algn="just" defTabSz="914400" rtl="0" eaLnBrk="1" fontAlgn="base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</a:pPr>
                                                        <a:r>
                                                          <a:rPr kumimoji="0" lang="en-US" altLang="zh-CN" sz="7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libri" pitchFamily="34" charset="0"/>
                                                            <a:ea typeface="宋体" pitchFamily="2" charset="-122"/>
                                                            <a:cs typeface="宋体" pitchFamily="2" charset="-122"/>
                                                          </a:rPr>
                                                          <a:t>FC1001</a:t>
                                                        </a:r>
                                                        <a:endParaRPr kumimoji="0" lang="zh-CN" altLang="zh-CN" sz="1800" b="0" i="0" u="none" strike="noStrike" cap="none" normalizeH="0" baseline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Arial" pitchFamily="34" charset="0"/>
                                                          <a:ea typeface="宋体" pitchFamily="2" charset="-122"/>
                                                          <a:cs typeface="宋体" pitchFamily="2" charset="-122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grpSp>
                                                  <p:nvGrpSpPr>
                                                    <p:cNvPr id="2247" name="Group 19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0140" y="3511"/>
                                                      <a:ext cx="5228" cy="5804"/>
                                                      <a:chOff x="10140" y="3511"/>
                                                      <a:chExt cx="5228" cy="5804"/>
                                                    </a:xfrm>
                                                  </p:grpSpPr>
                                                  <p:cxnSp>
                                                    <p:nvCxnSpPr>
                                                      <p:cNvPr id="2248" name="AutoShape 200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0350" y="3511"/>
                                                        <a:ext cx="0" cy="3974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28575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249" name="AutoShape 201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3612" y="5220"/>
                                                        <a:ext cx="0" cy="1752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250" name="AutoShape 202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0230" y="7485"/>
                                                        <a:ext cx="263" cy="195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251" name="AutoShape 203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0358" y="6972"/>
                                                        <a:ext cx="674" cy="15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252" name="AutoShape 204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rot="16200000">
                                                        <a:off x="11114" y="6766"/>
                                                        <a:ext cx="255" cy="434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253" name="AutoShape 205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1459" y="6987"/>
                                                        <a:ext cx="2145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grpSp>
                                                    <p:nvGrpSpPr>
                                                      <p:cNvPr id="2254" name="Group 206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3612" y="5220"/>
                                                        <a:ext cx="600" cy="1440"/>
                                                        <a:chOff x="13605" y="5970"/>
                                                        <a:chExt cx="600" cy="1440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2255" name="AutoShape 207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V="1">
                                                          <a:off x="13605" y="7395"/>
                                                          <a:ext cx="460" cy="1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56" name="AutoShape 208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4065" y="7140"/>
                                                          <a:ext cx="0" cy="27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57" name="AutoShape 209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3965" y="6825"/>
                                                          <a:ext cx="240" cy="315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58" name="AutoShape 210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V="1">
                                                          <a:off x="14065" y="6525"/>
                                                          <a:ext cx="0" cy="30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59" name="Rectangle 211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3965" y="6210"/>
                                                          <a:ext cx="240" cy="31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60" name="AutoShape 212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V="1">
                                                          <a:off x="14065" y="5970"/>
                                                          <a:ext cx="140" cy="24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</p:grpSp>
                                                  <p:grpSp>
                                                    <p:nvGrpSpPr>
                                                      <p:cNvPr id="2261" name="Group 213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0350" y="5457"/>
                                                        <a:ext cx="3262" cy="861"/>
                                                        <a:chOff x="10350" y="5457"/>
                                                        <a:chExt cx="3262" cy="106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262" name="Group 214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10357" y="5457"/>
                                                          <a:ext cx="3255" cy="1065"/>
                                                          <a:chOff x="10350" y="3930"/>
                                                          <a:chExt cx="3255" cy="1065"/>
                                                        </a:xfrm>
                                                      </p:grpSpPr>
                                                      <p:cxnSp>
                                                        <p:nvCxnSpPr>
                                                          <p:cNvPr id="2263" name="AutoShape 215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10350" y="4065"/>
                                                            <a:ext cx="270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64" name="AutoShape 216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10665" y="3885"/>
                                                            <a:ext cx="315" cy="40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65" name="AutoShape 217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 flipH="1">
                                                            <a:off x="12840" y="4065"/>
                                                            <a:ext cx="765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66" name="AutoShape 218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12480" y="3885"/>
                                                            <a:ext cx="315" cy="40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67" name="AutoShape 219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11025" y="4065"/>
                                                            <a:ext cx="1410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</p:cxnSp>
                                                      <p:cxnSp>
                                                        <p:nvCxnSpPr>
                                                          <p:cNvPr id="2268" name="AutoShape 220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11655" y="4065"/>
                                                            <a:ext cx="15" cy="417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69" name="AutoShape 221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1535" y="4485"/>
                                                            <a:ext cx="263" cy="195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70" name="AutoShape 222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11655" y="4680"/>
                                                            <a:ext cx="0" cy="315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</p:grpSp>
                                                    <p:cxnSp>
                                                      <p:nvCxnSpPr>
                                                        <p:cNvPr id="2271" name="AutoShape 223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 flipH="1">
                                                          <a:off x="10350" y="5592"/>
                                                          <a:ext cx="24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2857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2272" name="AutoShape 224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0230" y="7935"/>
                                                        <a:ext cx="270" cy="345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cxnSp>
                                                    <p:nvCxnSpPr>
                                                      <p:cNvPr id="2273" name="AutoShape 225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0358" y="7680"/>
                                                        <a:ext cx="0" cy="255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28575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274" name="AutoShape 226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0350" y="8280"/>
                                                        <a:ext cx="8" cy="1035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317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 type="triangle" w="med" len="med"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275" name="AutoShape 227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10358" y="8130"/>
                                                        <a:ext cx="427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276" name="Text Box 228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0785" y="7935"/>
                                                        <a:ext cx="840" cy="480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pPr marL="0" marR="0" lvl="0" indent="0" algn="just" defTabSz="914400" rtl="0" eaLnBrk="1" fontAlgn="base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ct val="0"/>
                                                          </a:spcBef>
                                                          <a:spcAft>
                                                            <a:spcPct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tabLst/>
                                                        </a:pPr>
                                                        <a:r>
                                                          <a:rPr kumimoji="0" lang="en-US" altLang="zh-CN" sz="7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libri" pitchFamily="34" charset="0"/>
                                                            <a:ea typeface="宋体" pitchFamily="2" charset="-122"/>
                                                            <a:cs typeface="宋体" pitchFamily="2" charset="-122"/>
                                                          </a:rPr>
                                                          <a:t>FC61004</a:t>
                                                        </a:r>
                                                        <a:endParaRPr kumimoji="0" lang="zh-CN" altLang="zh-CN" sz="1800" b="0" i="0" u="none" strike="noStrike" cap="none" normalizeH="0" baseline="0" smtClean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Arial" pitchFamily="34" charset="0"/>
                                                          <a:ea typeface="宋体" pitchFamily="2" charset="-122"/>
                                                          <a:cs typeface="宋体" pitchFamily="2" charset="-122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2277" name="AutoShape 229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0140" y="8977"/>
                                                        <a:ext cx="450" cy="143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278" name="Group 2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1415" y="6212"/>
                                                        <a:ext cx="990" cy="480"/>
                                                        <a:chOff x="2416" y="8610"/>
                                                        <a:chExt cx="1604" cy="735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279" name="Rectangle 231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3510" y="8805"/>
                                                          <a:ext cx="510" cy="40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00"/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280" name="AutoShape 232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2970" y="8925"/>
                                                          <a:ext cx="54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28575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281" name="AutoShape 233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2970" y="9060"/>
                                                          <a:ext cx="54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28575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82" name="AutoShape 234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2325" y="8701"/>
                                                          <a:ext cx="735" cy="554"/>
                                                        </a:xfrm>
                                                        <a:prstGeom prst="flowChartManualOperation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grpSp>
                                                    <p:nvGrpSpPr>
                                                      <p:cNvPr id="2283" name="Group 235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0358" y="7125"/>
                                                        <a:ext cx="5010" cy="900"/>
                                                        <a:chOff x="10350" y="7164"/>
                                                        <a:chExt cx="5010" cy="900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284" name="Group 236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10350" y="7164"/>
                                                          <a:ext cx="5010" cy="510"/>
                                                          <a:chOff x="10358" y="7170"/>
                                                          <a:chExt cx="3404" cy="510"/>
                                                        </a:xfrm>
                                                      </p:grpSpPr>
                                                      <p:cxnSp>
                                                        <p:nvCxnSpPr>
                                                          <p:cNvPr id="2285" name="AutoShape 237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10358" y="7350"/>
                                                            <a:ext cx="967" cy="3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86" name="AutoShape 238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 rot="16200000">
                                                            <a:off x="11355" y="7245"/>
                                                            <a:ext cx="300" cy="360"/>
                                                          </a:xfrm>
                                                          <a:prstGeom prst="flowChartCollat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  <p:cxnSp>
                                                        <p:nvCxnSpPr>
                                                          <p:cNvPr id="2287" name="AutoShape 239"/>
                                                          <p:cNvCxnSpPr>
                                                            <a:cxnSpLocks noChangeShapeType="1"/>
                                                          </p:cNvCxnSpPr>
                                                          <p:nvPr/>
                                                        </p:nvCxnSpPr>
                                                        <p:spPr bwMode="auto">
                                                          <a:xfrm>
                                                            <a:off x="11685" y="7380"/>
                                                            <a:ext cx="757" cy="0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3175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 type="triangle" w="med" len="med"/>
                                                          </a:ln>
                                                        </p:spPr>
                                                      </p:cxnSp>
                                                      <p:sp>
                                                        <p:nvSpPr>
                                                          <p:cNvPr id="2288" name="Text Box 240"/>
                                                          <p:cNvSpPr txBox="1"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2405" y="7170"/>
                                                            <a:ext cx="1357" cy="510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 w="9525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vert="horz" wrap="square" lIns="91440" tIns="45720" rIns="91440" bIns="45720" numCol="1" anchor="t" anchorCtr="0" compatLnSpc="1">
                                                            <a:prstTxWarp prst="textNoShape">
                                                              <a:avLst/>
                                                            </a:prstTxWarp>
                                                          </a:bodyPr>
                                                          <a:lstStyle/>
                                                          <a:p>
                                                            <a:pPr marL="0" marR="0" lvl="0" indent="0" algn="just" defTabSz="914400" rtl="0" eaLnBrk="1" fontAlgn="base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ct val="0"/>
                                                              </a:spcBef>
                                                              <a:spcAft>
                                                                <a:spcPct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tabLst/>
                                                            </a:pPr>
                                                            <a:r>
                                                              <a:rPr kumimoji="0" lang="en-US" altLang="zh-CN" sz="1000" b="0" i="0" u="none" strike="noStrike" cap="none" normalizeH="0" baseline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宋体" pitchFamily="2" charset="-122"/>
                                                                <a:ea typeface="宋体" pitchFamily="2" charset="-122"/>
                                                                <a:cs typeface="宋体" pitchFamily="2" charset="-122"/>
                                                              </a:rPr>
                                                              <a:t>Ⅱ</a:t>
                                                            </a:r>
                                                            <a:r>
                                                              <a:rPr kumimoji="0" lang="zh-CN" altLang="en-US" sz="1000" b="0" i="0" u="none" strike="noStrike" cap="none" normalizeH="0" baseline="0" smtClean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effectLst/>
                                                                <a:latin typeface="Calibri" pitchFamily="34" charset="0"/>
                                                                <a:ea typeface="宋体" pitchFamily="2" charset="-122"/>
                                                                <a:cs typeface="宋体" pitchFamily="2" charset="-122"/>
                                                              </a:rPr>
                                                              <a:t>循环水</a:t>
                                                            </a:r>
                                                            <a:endParaRPr kumimoji="0" lang="zh-CN" sz="1800" b="0" i="0" u="none" strike="noStrike" cap="none" normalizeH="0" baseline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Arial" pitchFamily="34" charset="0"/>
                                                              <a:ea typeface="宋体" pitchFamily="2" charset="-122"/>
                                                              <a:cs typeface="宋体" pitchFamily="2" charset="-122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cxnSp>
                                                      <p:nvCxnSpPr>
                                                        <p:cNvPr id="2289" name="AutoShape 241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2810" y="7374"/>
                                                          <a:ext cx="0" cy="19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290" name="Text Box 242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307" y="7608"/>
                                                          <a:ext cx="1110" cy="456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pPr marL="0" marR="0" lvl="0" indent="0" algn="just" defTabSz="914400" rtl="0" eaLnBrk="1" fontAlgn="base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</a:pPr>
                                                          <a:r>
                                                            <a:rPr kumimoji="0" lang="en-US" altLang="zh-CN" sz="700" b="0" i="0" u="none" strike="noStrike" cap="none" normalizeH="0" baseline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libri" pitchFamily="34" charset="0"/>
                                                              <a:ea typeface="宋体" pitchFamily="2" charset="-122"/>
                                                              <a:cs typeface="宋体" pitchFamily="2" charset="-122"/>
                                                            </a:rPr>
                                                            <a:t>FIQ61011</a:t>
                                                          </a:r>
                                                          <a:endParaRPr kumimoji="0" lang="zh-CN" altLang="zh-CN" sz="18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Arial" pitchFamily="34" charset="0"/>
                                                            <a:ea typeface="宋体" pitchFamily="2" charset="-122"/>
                                                            <a:cs typeface="宋体" pitchFamily="2" charset="-122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  <p:cxnSp>
                                                  <p:nvCxnSpPr>
                                                    <p:cNvPr id="2291" name="AutoShape 243"/>
                                                    <p:cNvCxnSpPr>
                                                      <a:cxnSpLocks noChangeShapeType="1"/>
                                                    </p:cNvCxnSpPr>
                                                    <p:nvPr/>
                                                  </p:nvCxnSpPr>
                                                  <p:spPr bwMode="auto">
                                                    <a:xfrm>
                                                      <a:off x="1672" y="9315"/>
                                                      <a:ext cx="13545" cy="0"/>
                                                    </a:xfrm>
                                                    <a:prstGeom prst="straightConnector1">
                                                      <a:avLst/>
                                                    </a:pr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0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</p:cxnSp>
                                                <p:grpSp>
                                                  <p:nvGrpSpPr>
                                                    <p:cNvPr id="2292" name="Group 244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5496" y="9315"/>
                                                      <a:ext cx="7575" cy="1065"/>
                                                      <a:chOff x="5519" y="9315"/>
                                                      <a:chExt cx="7575" cy="1065"/>
                                                    </a:xfrm>
                                                  </p:grpSpPr>
                                                  <p:cxnSp>
                                                    <p:nvCxnSpPr>
                                                      <p:cNvPr id="2293" name="AutoShape 245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5519" y="9315"/>
                                                        <a:ext cx="1" cy="435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cxnSp>
                                                    <p:nvCxnSpPr>
                                                      <p:cNvPr id="2294" name="AutoShape 246"/>
                                                      <p:cNvCxnSpPr>
                                                        <a:cxnSpLocks noChangeShapeType="1"/>
                                                      </p:cNvCxnSpPr>
                                                      <p:nvPr/>
                                                    </p:nvCxnSpPr>
                                                    <p:spPr bwMode="auto">
                                                      <a:xfrm>
                                                        <a:off x="5519" y="9750"/>
                                                        <a:ext cx="539" cy="0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</p:cxnSp>
                                                  <p:sp>
                                                    <p:nvSpPr>
                                                      <p:cNvPr id="2295" name="AutoShape 247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 rot="16200000">
                                                        <a:off x="6113" y="9631"/>
                                                        <a:ext cx="220" cy="330"/>
                                                      </a:xfrm>
                                                      <a:prstGeom prst="flowChartCollate">
                                                        <a:avLst/>
                                                      </a:pr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296" name="Group 248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6388" y="9555"/>
                                                        <a:ext cx="6706" cy="825"/>
                                                        <a:chOff x="6388" y="9530"/>
                                                        <a:chExt cx="6862" cy="9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297" name="AutoShape 249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10000" y="9565"/>
                                                          <a:ext cx="400" cy="330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298" name="AutoShape 250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10667" y="9565"/>
                                                          <a:ext cx="400" cy="330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299" name="AutoShape 251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 rot="16200000">
                                                          <a:off x="11507" y="9565"/>
                                                          <a:ext cx="400" cy="330"/>
                                                        </a:xfrm>
                                                        <a:prstGeom prst="flowChartCollat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2300" name="AutoShape 252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6388" y="9750"/>
                                                          <a:ext cx="3647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301" name="AutoShape 253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0365" y="9750"/>
                                                          <a:ext cx="337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302" name="AutoShape 254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1032" y="9750"/>
                                                          <a:ext cx="510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303" name="AutoShape 255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1872" y="9750"/>
                                                          <a:ext cx="1378" cy="0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  <p:cxnSp>
                                                      <p:nvCxnSpPr>
                                                        <p:cNvPr id="2304" name="AutoShape 256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10890" y="9750"/>
                                                          <a:ext cx="0" cy="31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</p:cxnSp>
                                                    <p:sp>
                                                      <p:nvSpPr>
                                                        <p:cNvPr id="2305" name="Text Box 257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0500" y="10065"/>
                                                          <a:ext cx="1005" cy="40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vert="horz" wrap="square" lIns="91440" tIns="45720" rIns="91440" bIns="45720" numCol="1" anchor="t" anchorCtr="0" compatLnSpc="1">
                                                          <a:prstTxWarp prst="textNoShape">
                                                            <a:avLst/>
                                                          </a:prstTxWarp>
                                                        </a:bodyPr>
                                                        <a:lstStyle/>
                                                        <a:p>
                                                          <a:pPr marL="0" marR="0" lvl="0" indent="0" algn="just" defTabSz="914400" rtl="0" eaLnBrk="1" fontAlgn="base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spcAft>
                                                              <a:spcPct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tabLst/>
                                                          </a:pPr>
                                                          <a:r>
                                                            <a:rPr kumimoji="0" lang="en-US" altLang="zh-CN" sz="700" b="0" i="0" u="none" strike="noStrike" cap="none" normalizeH="0" baseline="0" smtClean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effectLst/>
                                                              <a:latin typeface="Calibri" pitchFamily="34" charset="0"/>
                                                              <a:ea typeface="宋体" pitchFamily="2" charset="-122"/>
                                                              <a:cs typeface="宋体" pitchFamily="2" charset="-122"/>
                                                            </a:rPr>
                                                            <a:t>PC21612C</a:t>
                                                          </a:r>
                                                          <a:endParaRPr kumimoji="0" lang="zh-CN" altLang="zh-CN" sz="1800" b="0" i="0" u="none" strike="noStrike" cap="none" normalizeH="0" baseline="0" smtClean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Arial" pitchFamily="34" charset="0"/>
                                                            <a:ea typeface="宋体" pitchFamily="2" charset="-122"/>
                                                            <a:cs typeface="宋体" pitchFamily="2" charset="-122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  <p:sp>
                        <p:nvSpPr>
                          <p:cNvPr id="2306" name="Text Box 25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9" y="6864"/>
                            <a:ext cx="1228" cy="5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0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分汽缸</a:t>
                            </a:r>
                            <a:endParaRPr kumimoji="0" lang="zh-CN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2307" name="Text Box 25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43" y="7389"/>
                          <a:ext cx="1612" cy="4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螺杆发电机组</a:t>
                          </a:r>
                          <a:endParaRPr kumimoji="0" lang="zh-CN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cxnSp>
                    <p:nvCxnSpPr>
                      <p:cNvPr id="2308" name="AutoShape 2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354" y="4271"/>
                        <a:ext cx="0" cy="246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2309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05" y="2638"/>
                      <a:ext cx="255" cy="345"/>
                    </a:xfrm>
                    <a:prstGeom prst="downArrow">
                      <a:avLst>
                        <a:gd name="adj1" fmla="val 50000"/>
                        <a:gd name="adj2" fmla="val 33824"/>
                      </a:avLst>
                    </a:prstGeom>
                    <a:solidFill>
                      <a:srgbClr val="FF0000"/>
                    </a:solidFill>
                    <a:ln w="2540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310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1168" y="3039"/>
                    <a:ext cx="425" cy="240"/>
                  </a:xfrm>
                  <a:prstGeom prst="rightArrow">
                    <a:avLst>
                      <a:gd name="adj1" fmla="val 50000"/>
                      <a:gd name="adj2" fmla="val 44271"/>
                    </a:avLst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11" name="AutoShape 263"/>
                <p:cNvSpPr>
                  <a:spLocks noChangeArrowheads="1"/>
                </p:cNvSpPr>
                <p:nvPr/>
              </p:nvSpPr>
              <p:spPr bwMode="auto">
                <a:xfrm>
                  <a:off x="1168" y="4386"/>
                  <a:ext cx="515" cy="273"/>
                </a:xfrm>
                <a:prstGeom prst="rightArrow">
                  <a:avLst>
                    <a:gd name="adj1" fmla="val 50000"/>
                    <a:gd name="adj2" fmla="val 47161"/>
                  </a:avLst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312" name="AutoShape 264"/>
              <p:cNvSpPr>
                <a:spLocks noChangeArrowheads="1"/>
              </p:cNvSpPr>
              <p:nvPr/>
            </p:nvSpPr>
            <p:spPr bwMode="auto">
              <a:xfrm rot="10634023">
                <a:off x="9045" y="3778"/>
                <a:ext cx="495" cy="241"/>
              </a:xfrm>
              <a:prstGeom prst="rightArrow">
                <a:avLst>
                  <a:gd name="adj1" fmla="val 50000"/>
                  <a:gd name="adj2" fmla="val 51349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3" name="AutoShape 265"/>
              <p:cNvSpPr>
                <a:spLocks noChangeArrowheads="1"/>
              </p:cNvSpPr>
              <p:nvPr/>
            </p:nvSpPr>
            <p:spPr bwMode="auto">
              <a:xfrm rot="10634023">
                <a:off x="7995" y="2141"/>
                <a:ext cx="495" cy="241"/>
              </a:xfrm>
              <a:prstGeom prst="rightArrow">
                <a:avLst>
                  <a:gd name="adj1" fmla="val 50000"/>
                  <a:gd name="adj2" fmla="val 51349"/>
                </a:avLst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2314" name="AutoShape 266"/>
            <p:cNvCxnSpPr>
              <a:cxnSpLocks noChangeShapeType="1"/>
            </p:cNvCxnSpPr>
            <p:nvPr/>
          </p:nvCxnSpPr>
          <p:spPr bwMode="auto">
            <a:xfrm>
              <a:off x="10440" y="5499"/>
              <a:ext cx="8" cy="1886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15" name="AutoShape 267"/>
            <p:cNvCxnSpPr>
              <a:cxnSpLocks noChangeShapeType="1"/>
            </p:cNvCxnSpPr>
            <p:nvPr/>
          </p:nvCxnSpPr>
          <p:spPr bwMode="auto">
            <a:xfrm>
              <a:off x="10448" y="7587"/>
              <a:ext cx="0" cy="255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圆角矩形 19"/>
          <p:cNvSpPr/>
          <p:nvPr/>
        </p:nvSpPr>
        <p:spPr>
          <a:xfrm>
            <a:off x="211872" y="1275644"/>
            <a:ext cx="1025913" cy="401884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05161" y="1535564"/>
            <a:ext cx="8805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装置</a:t>
            </a:r>
            <a:r>
              <a:rPr lang="en-US" altLang="zh-CN" sz="2800" dirty="0" smtClean="0">
                <a:solidFill>
                  <a:schemeClr val="bg1"/>
                </a:solidFill>
              </a:rPr>
              <a:t>4.0MPa</a:t>
            </a:r>
            <a:r>
              <a:rPr lang="zh-CN" altLang="en-US" sz="2800" dirty="0" smtClean="0">
                <a:solidFill>
                  <a:schemeClr val="bg1"/>
                </a:solidFill>
              </a:rPr>
              <a:t>蒸汽平衡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GONGRT\Music\Desktop\Imag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956" y="1016000"/>
            <a:ext cx="10498666" cy="5256213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3734306" y="0"/>
            <a:ext cx="6224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：界外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蒸汽中断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椭圆 94"/>
          <p:cNvSpPr/>
          <p:nvPr/>
        </p:nvSpPr>
        <p:spPr>
          <a:xfrm>
            <a:off x="4505093" y="2754351"/>
            <a:ext cx="2241395" cy="21410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802888" y="1583472"/>
            <a:ext cx="2241396" cy="1014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2496520" y="898173"/>
            <a:ext cx="5710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Ⅱ </a:t>
            </a:r>
            <a:r>
              <a:rPr lang="zh-CN" altLang="en-US" sz="3200" dirty="0" smtClean="0"/>
              <a:t>丙烯腈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蒸汽产用情况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0782" y="3200399"/>
            <a:ext cx="175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Ⅱ</a:t>
            </a:r>
            <a:r>
              <a:rPr lang="zh-CN" altLang="en-US" sz="2400" dirty="0" smtClean="0">
                <a:solidFill>
                  <a:srgbClr val="FF0000"/>
                </a:solidFill>
              </a:rPr>
              <a:t>丙烯腈</a:t>
            </a:r>
            <a:r>
              <a:rPr lang="en-US" altLang="zh-CN" sz="2400" dirty="0" smtClean="0">
                <a:solidFill>
                  <a:srgbClr val="FF0000"/>
                </a:solidFill>
              </a:rPr>
              <a:t>4.0MPa</a:t>
            </a:r>
            <a:r>
              <a:rPr lang="zh-CN" altLang="en-US" sz="2400" dirty="0" smtClean="0">
                <a:solidFill>
                  <a:srgbClr val="FF0000"/>
                </a:solidFill>
              </a:rPr>
              <a:t>蒸汽产用情况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608" y="1817650"/>
            <a:ext cx="192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反应器</a:t>
            </a:r>
            <a:r>
              <a:rPr lang="en-US" altLang="zh-CN" dirty="0" smtClean="0"/>
              <a:t>100%</a:t>
            </a:r>
            <a:r>
              <a:rPr lang="zh-CN" altLang="en-US" dirty="0" smtClean="0"/>
              <a:t>产</a:t>
            </a:r>
            <a:r>
              <a:rPr lang="en-US" altLang="zh-CN" dirty="0" smtClean="0"/>
              <a:t>92t/h(FI21116)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83836" y="2687443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sp>
        <p:nvSpPr>
          <p:cNvPr id="17" name="圆角矩形 16"/>
          <p:cNvSpPr/>
          <p:nvPr/>
        </p:nvSpPr>
        <p:spPr>
          <a:xfrm>
            <a:off x="936703" y="3334215"/>
            <a:ext cx="2163337" cy="10036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    PCC</a:t>
            </a:r>
            <a:r>
              <a:rPr lang="zh-CN" altLang="en-US" dirty="0" smtClean="0"/>
              <a:t>锅炉产</a:t>
            </a:r>
            <a:r>
              <a:rPr lang="en-US" altLang="zh-CN" dirty="0" smtClean="0"/>
              <a:t>16t/h(FI23352)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80118" y="4356410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sp>
        <p:nvSpPr>
          <p:cNvPr id="19" name="圆角矩形 18"/>
          <p:cNvSpPr/>
          <p:nvPr/>
        </p:nvSpPr>
        <p:spPr>
          <a:xfrm>
            <a:off x="1025912" y="4992030"/>
            <a:ext cx="2152186" cy="10073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   AOGC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锅炉产       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5t/h(FI23485)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>
            <a:stCxn id="19" idx="3"/>
            <a:endCxn id="95" idx="2"/>
          </p:cNvCxnSpPr>
          <p:nvPr/>
        </p:nvCxnSpPr>
        <p:spPr>
          <a:xfrm flipV="1">
            <a:off x="3178098" y="3824868"/>
            <a:ext cx="1326995" cy="167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3"/>
            <a:endCxn id="95" idx="2"/>
          </p:cNvCxnSpPr>
          <p:nvPr/>
        </p:nvCxnSpPr>
        <p:spPr>
          <a:xfrm flipV="1">
            <a:off x="3100040" y="3824868"/>
            <a:ext cx="1405053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6" idx="3"/>
            <a:endCxn id="95" idx="2"/>
          </p:cNvCxnSpPr>
          <p:nvPr/>
        </p:nvCxnSpPr>
        <p:spPr>
          <a:xfrm>
            <a:off x="3044284" y="2090853"/>
            <a:ext cx="1460809" cy="173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8526966" y="866078"/>
            <a:ext cx="2323171" cy="62818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     空压机用量</a:t>
            </a:r>
            <a:r>
              <a:rPr lang="en-US" altLang="zh-CN" dirty="0" smtClean="0"/>
              <a:t>38t/h(FIQ24102)</a:t>
            </a:r>
            <a:endParaRPr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8489796" y="1709853"/>
            <a:ext cx="2371491" cy="6765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     大冰机用量</a:t>
            </a:r>
            <a:r>
              <a:rPr lang="en-US" altLang="zh-CN" dirty="0" smtClean="0"/>
              <a:t>18t/h(FI24204)</a:t>
            </a:r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8541834" y="2631688"/>
            <a:ext cx="2341755" cy="680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 循环水透平用量  </a:t>
            </a:r>
            <a:r>
              <a:rPr lang="en-US" altLang="zh-CN" dirty="0" smtClean="0"/>
              <a:t>22t/h(FI61011)</a:t>
            </a:r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8605025" y="3553521"/>
            <a:ext cx="2289715" cy="6727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补</a:t>
            </a:r>
            <a:r>
              <a:rPr lang="en-US" altLang="zh-CN" dirty="0" smtClean="0"/>
              <a:t>1.3MPa</a:t>
            </a:r>
            <a:r>
              <a:rPr lang="zh-CN" altLang="en-US" dirty="0" smtClean="0"/>
              <a:t>蒸汽管网</a:t>
            </a:r>
            <a:r>
              <a:rPr lang="en-US" altLang="zh-CN" dirty="0" smtClean="0"/>
              <a:t>6t/h(FI61004)</a:t>
            </a:r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>
            <a:off x="8657063" y="4531112"/>
            <a:ext cx="2271132" cy="6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螺杆发电机组用</a:t>
            </a:r>
            <a:r>
              <a:rPr lang="en-US" altLang="zh-CN" dirty="0" smtClean="0"/>
              <a:t>19t/h(FI1002)</a:t>
            </a:r>
            <a:endParaRPr lang="zh-CN" altLang="en-US" dirty="0"/>
          </a:p>
        </p:txBody>
      </p:sp>
      <p:cxnSp>
        <p:nvCxnSpPr>
          <p:cNvPr id="35" name="直接连接符 34"/>
          <p:cNvCxnSpPr>
            <a:stCxn id="95" idx="6"/>
            <a:endCxn id="29" idx="1"/>
          </p:cNvCxnSpPr>
          <p:nvPr/>
        </p:nvCxnSpPr>
        <p:spPr>
          <a:xfrm flipV="1">
            <a:off x="6746488" y="1180171"/>
            <a:ext cx="1780478" cy="264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95" idx="6"/>
            <a:endCxn id="30" idx="1"/>
          </p:cNvCxnSpPr>
          <p:nvPr/>
        </p:nvCxnSpPr>
        <p:spPr>
          <a:xfrm flipV="1">
            <a:off x="6746488" y="2048107"/>
            <a:ext cx="1743308" cy="177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1" idx="1"/>
          </p:cNvCxnSpPr>
          <p:nvPr/>
        </p:nvCxnSpPr>
        <p:spPr>
          <a:xfrm rot="10800000" flipV="1">
            <a:off x="6802244" y="2971799"/>
            <a:ext cx="1739590" cy="84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95" idx="6"/>
            <a:endCxn id="32" idx="1"/>
          </p:cNvCxnSpPr>
          <p:nvPr/>
        </p:nvCxnSpPr>
        <p:spPr>
          <a:xfrm>
            <a:off x="6746488" y="3824868"/>
            <a:ext cx="1858537" cy="6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95" idx="6"/>
            <a:endCxn id="33" idx="1"/>
          </p:cNvCxnSpPr>
          <p:nvPr/>
        </p:nvCxnSpPr>
        <p:spPr>
          <a:xfrm>
            <a:off x="6746488" y="3824868"/>
            <a:ext cx="1910575" cy="101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452518" y="4133385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9404196" y="3226419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9355873" y="2297150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9341005" y="1379033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sp>
        <p:nvSpPr>
          <p:cNvPr id="108" name="圆角矩形 107"/>
          <p:cNvSpPr/>
          <p:nvPr/>
        </p:nvSpPr>
        <p:spPr>
          <a:xfrm>
            <a:off x="8709102" y="5542156"/>
            <a:ext cx="2271132" cy="620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空气余热气</a:t>
            </a:r>
            <a:r>
              <a:rPr lang="en-US" altLang="zh-CN" dirty="0" smtClean="0"/>
              <a:t>E2331</a:t>
            </a:r>
            <a:r>
              <a:rPr lang="zh-CN" altLang="en-US" dirty="0" smtClean="0"/>
              <a:t>用</a:t>
            </a:r>
            <a:r>
              <a:rPr lang="en-US" altLang="zh-CN" dirty="0" smtClean="0"/>
              <a:t>10t/h</a:t>
            </a:r>
            <a:endParaRPr lang="zh-CN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9448801" y="5144429"/>
            <a:ext cx="57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＋</a:t>
            </a:r>
            <a:endParaRPr lang="zh-CN" altLang="en-US" sz="2400" dirty="0"/>
          </a:p>
        </p:txBody>
      </p:sp>
      <p:cxnSp>
        <p:nvCxnSpPr>
          <p:cNvPr id="116" name="直接连接符 115"/>
          <p:cNvCxnSpPr>
            <a:endCxn id="108" idx="1"/>
          </p:cNvCxnSpPr>
          <p:nvPr/>
        </p:nvCxnSpPr>
        <p:spPr>
          <a:xfrm rot="16200000" flipH="1">
            <a:off x="6699095" y="3842524"/>
            <a:ext cx="2031381" cy="198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734306" y="0"/>
            <a:ext cx="6224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：界外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蒸汽中断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3"/>
          <p:cNvSpPr txBox="1"/>
          <p:nvPr/>
        </p:nvSpPr>
        <p:spPr>
          <a:xfrm>
            <a:off x="4636546" y="1932177"/>
            <a:ext cx="7121561" cy="78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丙烯腈装置成本分析</a:t>
            </a:r>
            <a:endParaRPr lang="zh-CN" altLang="en-US" sz="45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79570" y="3018172"/>
            <a:ext cx="6442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5"/>
          <p:cNvSpPr/>
          <p:nvPr/>
        </p:nvSpPr>
        <p:spPr>
          <a:xfrm>
            <a:off x="0" y="1636890"/>
            <a:ext cx="3714044" cy="2088444"/>
          </a:xfrm>
          <a:custGeom>
            <a:avLst/>
            <a:gdLst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13385 w 1413385"/>
              <a:gd name="connsiteY2" fmla="*/ 1026944 h 1026944"/>
              <a:gd name="connsiteX3" fmla="*/ 0 w 1413385"/>
              <a:gd name="connsiteY3" fmla="*/ 1026944 h 1026944"/>
              <a:gd name="connsiteX4" fmla="*/ 0 w 1413385"/>
              <a:gd name="connsiteY4" fmla="*/ 0 h 1026944"/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05087 w 1413385"/>
              <a:gd name="connsiteY2" fmla="*/ 494556 h 1026944"/>
              <a:gd name="connsiteX3" fmla="*/ 1413385 w 1413385"/>
              <a:gd name="connsiteY3" fmla="*/ 1026944 h 1026944"/>
              <a:gd name="connsiteX4" fmla="*/ 0 w 1413385"/>
              <a:gd name="connsiteY4" fmla="*/ 1026944 h 1026944"/>
              <a:gd name="connsiteX5" fmla="*/ 0 w 1413385"/>
              <a:gd name="connsiteY5" fmla="*/ 0 h 1026944"/>
              <a:gd name="connsiteX0" fmla="*/ 0 w 1728937"/>
              <a:gd name="connsiteY0" fmla="*/ 0 h 1026944"/>
              <a:gd name="connsiteX1" fmla="*/ 1413385 w 1728937"/>
              <a:gd name="connsiteY1" fmla="*/ 0 h 1026944"/>
              <a:gd name="connsiteX2" fmla="*/ 1728937 w 1728937"/>
              <a:gd name="connsiteY2" fmla="*/ 513606 h 1026944"/>
              <a:gd name="connsiteX3" fmla="*/ 1413385 w 1728937"/>
              <a:gd name="connsiteY3" fmla="*/ 1026944 h 1026944"/>
              <a:gd name="connsiteX4" fmla="*/ 0 w 1728937"/>
              <a:gd name="connsiteY4" fmla="*/ 1026944 h 1026944"/>
              <a:gd name="connsiteX5" fmla="*/ 0 w 1728937"/>
              <a:gd name="connsiteY5" fmla="*/ 0 h 1026944"/>
              <a:gd name="connsiteX0" fmla="*/ 0 w 1841720"/>
              <a:gd name="connsiteY0" fmla="*/ 0 h 1026944"/>
              <a:gd name="connsiteX1" fmla="*/ 1413385 w 1841720"/>
              <a:gd name="connsiteY1" fmla="*/ 0 h 1026944"/>
              <a:gd name="connsiteX2" fmla="*/ 1841720 w 1841720"/>
              <a:gd name="connsiteY2" fmla="*/ 513606 h 1026944"/>
              <a:gd name="connsiteX3" fmla="*/ 1413385 w 1841720"/>
              <a:gd name="connsiteY3" fmla="*/ 1026944 h 1026944"/>
              <a:gd name="connsiteX4" fmla="*/ 0 w 1841720"/>
              <a:gd name="connsiteY4" fmla="*/ 1026944 h 1026944"/>
              <a:gd name="connsiteX5" fmla="*/ 0 w 1841720"/>
              <a:gd name="connsiteY5" fmla="*/ 0 h 10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720" h="1026944">
                <a:moveTo>
                  <a:pt x="0" y="0"/>
                </a:moveTo>
                <a:lnTo>
                  <a:pt x="1413385" y="0"/>
                </a:lnTo>
                <a:lnTo>
                  <a:pt x="1841720" y="513606"/>
                </a:lnTo>
                <a:lnTo>
                  <a:pt x="1413385" y="1026944"/>
                </a:lnTo>
                <a:lnTo>
                  <a:pt x="0" y="10269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911142" y="1728977"/>
            <a:ext cx="11174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940312" y="2832410"/>
            <a:ext cx="9389327" cy="37245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873405" y="2007220"/>
            <a:ext cx="8084634" cy="635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906858" y="1204332"/>
            <a:ext cx="8028879" cy="579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45687" y="1204331"/>
            <a:ext cx="1382751" cy="591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45688" y="1304693"/>
            <a:ext cx="14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第一步确认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4918" y="1326995"/>
            <a:ext cx="778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合成主操或班长立即查看界外</a:t>
            </a:r>
            <a:r>
              <a:rPr lang="en-US" altLang="zh-CN" dirty="0" smtClean="0"/>
              <a:t>4.0MPa</a:t>
            </a:r>
            <a:r>
              <a:rPr lang="zh-CN" altLang="en-US" dirty="0" smtClean="0"/>
              <a:t>蒸汽流量、压力、温度。向总调咨询。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53121" y="1936595"/>
            <a:ext cx="1382751" cy="591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31181" y="2070410"/>
            <a:ext cx="14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第二步汇报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1824" y="2118731"/>
            <a:ext cx="762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合成主操确认界外</a:t>
            </a:r>
            <a:r>
              <a:rPr lang="en-US" altLang="zh-CN" dirty="0" smtClean="0"/>
              <a:t>4.0MPa</a:t>
            </a:r>
            <a:r>
              <a:rPr lang="zh-CN" altLang="en-US" dirty="0" smtClean="0"/>
              <a:t>中断后，立即向总调、区域、部管理人员汇报。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371706" y="2691161"/>
            <a:ext cx="1382751" cy="5910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第三步组织处理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6790" y="3044282"/>
            <a:ext cx="90101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合成内操将反应器维持在</a:t>
            </a:r>
            <a:r>
              <a:rPr lang="en-US" altLang="zh-CN" dirty="0" smtClean="0"/>
              <a:t>100%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102%</a:t>
            </a:r>
            <a:r>
              <a:rPr lang="zh-CN" altLang="en-US" dirty="0" smtClean="0"/>
              <a:t>，控制</a:t>
            </a:r>
            <a:r>
              <a:rPr lang="en-US" altLang="zh-CN" dirty="0" smtClean="0"/>
              <a:t>FC-61004</a:t>
            </a:r>
            <a:r>
              <a:rPr lang="zh-CN" altLang="en-US" dirty="0" smtClean="0"/>
              <a:t>的量在</a:t>
            </a:r>
            <a:r>
              <a:rPr lang="en-US" altLang="zh-CN" dirty="0" smtClean="0"/>
              <a:t>6t/h,</a:t>
            </a:r>
            <a:r>
              <a:rPr lang="zh-CN" altLang="en-US" dirty="0" smtClean="0"/>
              <a:t>控制</a:t>
            </a:r>
            <a:r>
              <a:rPr lang="en-US" altLang="zh-CN" dirty="0" smtClean="0"/>
              <a:t>FIQ-1002</a:t>
            </a:r>
            <a:r>
              <a:rPr lang="zh-CN" altLang="en-US" dirty="0" smtClean="0"/>
              <a:t>量在</a:t>
            </a:r>
            <a:r>
              <a:rPr lang="en-US" altLang="zh-CN" dirty="0" smtClean="0"/>
              <a:t>20t/h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班长安排人员关闭原丙烯腈综合楼界外</a:t>
            </a:r>
            <a:r>
              <a:rPr lang="en-US" altLang="zh-CN" dirty="0" smtClean="0"/>
              <a:t>4.0MPa</a:t>
            </a:r>
            <a:r>
              <a:rPr lang="zh-CN" altLang="en-US" dirty="0" smtClean="0"/>
              <a:t>蒸汽双阀，（如果水务部关闭</a:t>
            </a:r>
            <a:r>
              <a:rPr lang="en-US" altLang="zh-CN" dirty="0" smtClean="0"/>
              <a:t>1#4.0MPa</a:t>
            </a:r>
            <a:r>
              <a:rPr lang="zh-CN" altLang="en-US" dirty="0" smtClean="0"/>
              <a:t>蒸汽阀，原综合楼处阀暂不关 ）；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炉子内操停止</a:t>
            </a:r>
            <a:r>
              <a:rPr lang="en-US" altLang="zh-CN" dirty="0" smtClean="0"/>
              <a:t>PCC</a:t>
            </a:r>
            <a:r>
              <a:rPr lang="zh-CN" altLang="en-US" dirty="0" smtClean="0"/>
              <a:t>炉子蒸汽吹扫操作，尽量提废水烧量；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班长安排人员调整螺杆发电机组负荷；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合成内操通过</a:t>
            </a:r>
            <a:r>
              <a:rPr lang="en-US" altLang="zh-CN" dirty="0" smtClean="0"/>
              <a:t>PC-21111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HV-1001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HV-103</a:t>
            </a:r>
            <a:r>
              <a:rPr lang="zh-CN" altLang="en-US" dirty="0" smtClean="0"/>
              <a:t>调整</a:t>
            </a:r>
            <a:r>
              <a:rPr lang="en-US" altLang="zh-CN" dirty="0" smtClean="0"/>
              <a:t>V-2104</a:t>
            </a:r>
            <a:r>
              <a:rPr lang="zh-CN" altLang="en-US" dirty="0" smtClean="0"/>
              <a:t>压力，维持</a:t>
            </a:r>
            <a:r>
              <a:rPr lang="en-US" altLang="zh-CN" dirty="0" smtClean="0"/>
              <a:t>V-2104</a:t>
            </a:r>
            <a:r>
              <a:rPr lang="zh-CN" altLang="en-US" dirty="0" smtClean="0"/>
              <a:t>汽包压力稳定；</a:t>
            </a:r>
            <a:endParaRPr lang="en-US" altLang="zh-CN" dirty="0" smtClean="0"/>
          </a:p>
          <a:p>
            <a:r>
              <a:rPr lang="en-US" altLang="zh-CN" dirty="0" smtClean="0"/>
              <a:t>6.</a:t>
            </a:r>
            <a:r>
              <a:rPr lang="zh-CN" altLang="en-US" dirty="0" smtClean="0"/>
              <a:t>如装置内</a:t>
            </a:r>
            <a:r>
              <a:rPr lang="en-US" altLang="zh-CN" dirty="0" smtClean="0"/>
              <a:t>4.0MPa</a:t>
            </a:r>
            <a:r>
              <a:rPr lang="zh-CN" altLang="en-US" dirty="0" smtClean="0"/>
              <a:t>蒸汽管网压力维持不住，合成主操向调度申请，停</a:t>
            </a:r>
            <a:r>
              <a:rPr lang="en-US" altLang="zh-CN" dirty="0" smtClean="0"/>
              <a:t>Ⅱ</a:t>
            </a:r>
            <a:r>
              <a:rPr lang="zh-CN" altLang="en-US" dirty="0" smtClean="0"/>
              <a:t>循环水透平；</a:t>
            </a:r>
            <a:endParaRPr lang="en-US" altLang="zh-CN" dirty="0" smtClean="0"/>
          </a:p>
          <a:p>
            <a:r>
              <a:rPr lang="en-US" altLang="zh-CN" dirty="0" smtClean="0"/>
              <a:t>7.</a:t>
            </a:r>
            <a:r>
              <a:rPr lang="zh-CN" altLang="en-US" dirty="0" smtClean="0"/>
              <a:t>合成内操配合</a:t>
            </a:r>
            <a:r>
              <a:rPr lang="en-US" altLang="zh-CN" dirty="0" smtClean="0"/>
              <a:t>Ⅰ</a:t>
            </a:r>
            <a:r>
              <a:rPr lang="zh-CN" altLang="en-US" dirty="0" smtClean="0"/>
              <a:t>丙通过</a:t>
            </a:r>
            <a:r>
              <a:rPr lang="en-US" altLang="zh-CN" dirty="0" smtClean="0"/>
              <a:t>FC-1001</a:t>
            </a:r>
            <a:r>
              <a:rPr lang="zh-CN" altLang="en-US" dirty="0" smtClean="0"/>
              <a:t>调节管网压力；</a:t>
            </a:r>
            <a:endParaRPr lang="en-US" altLang="zh-CN" dirty="0" smtClean="0"/>
          </a:p>
          <a:p>
            <a:r>
              <a:rPr lang="en-US" altLang="zh-CN" dirty="0" smtClean="0"/>
              <a:t>8.</a:t>
            </a:r>
            <a:r>
              <a:rPr lang="zh-CN" altLang="en-US" dirty="0" smtClean="0"/>
              <a:t>维持</a:t>
            </a:r>
            <a:r>
              <a:rPr lang="en-US" altLang="zh-CN" dirty="0" smtClean="0"/>
              <a:t>4.0MPa</a:t>
            </a:r>
            <a:r>
              <a:rPr lang="zh-CN" altLang="en-US" dirty="0" smtClean="0"/>
              <a:t>蒸汽管网压力稳定。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734306" y="0"/>
            <a:ext cx="6224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：界外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蒸汽中断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NGRT\Music\Desktop\Image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87" y="1616926"/>
            <a:ext cx="5876692" cy="4616605"/>
          </a:xfrm>
          <a:prstGeom prst="rect">
            <a:avLst/>
          </a:prstGeom>
          <a:noFill/>
        </p:spPr>
      </p:pic>
      <p:pic>
        <p:nvPicPr>
          <p:cNvPr id="1027" name="Picture 3" descr="C:\Users\GONGRT\Music\Desktop\Imag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917" y="1628077"/>
            <a:ext cx="5408341" cy="4640533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3165592" y="931627"/>
            <a:ext cx="7239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界外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蒸汽温度、压力、流量显示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3734306" y="0"/>
            <a:ext cx="6224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：界外</a:t>
            </a:r>
            <a:r>
              <a:rPr lang="en-US" altLang="zh-CN" sz="3200" dirty="0" smtClean="0"/>
              <a:t>4.0MPa</a:t>
            </a:r>
            <a:r>
              <a:rPr lang="zh-CN" altLang="en-US" sz="3200" dirty="0" smtClean="0"/>
              <a:t>蒸汽中断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046539" y="139890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：反应器停工</a:t>
            </a:r>
            <a:endParaRPr lang="zh-CN" altLang="en-US" sz="3200" dirty="0"/>
          </a:p>
        </p:txBody>
      </p:sp>
      <p:sp>
        <p:nvSpPr>
          <p:cNvPr id="12" name="圆角矩形 11"/>
          <p:cNvSpPr/>
          <p:nvPr/>
        </p:nvSpPr>
        <p:spPr bwMode="auto">
          <a:xfrm>
            <a:off x="1293542" y="1940313"/>
            <a:ext cx="2921619" cy="2910467"/>
          </a:xfrm>
          <a:prstGeom prst="roundRect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marL="0" lvl="2" algn="ctr" defTabSz="82296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255" algn="l"/>
              </a:tabLst>
              <a:defRPr/>
            </a:pPr>
            <a:endParaRPr lang="zh-CN" altLang="en-US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8173843" y="1851103"/>
            <a:ext cx="3100039" cy="2966224"/>
          </a:xfrm>
          <a:prstGeom prst="roundRect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marL="0" lvl="2" algn="ctr" defTabSz="82296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255" algn="l"/>
              </a:tabLst>
              <a:defRPr/>
            </a:pPr>
            <a:endParaRPr lang="zh-CN" altLang="en-US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26"/>
          <p:cNvSpPr>
            <a:spLocks noChangeArrowheads="1"/>
          </p:cNvSpPr>
          <p:nvPr/>
        </p:nvSpPr>
        <p:spPr bwMode="auto">
          <a:xfrm>
            <a:off x="8441473" y="1921453"/>
            <a:ext cx="2665142" cy="17536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23" tIns="45362" rIns="90723" bIns="45362">
            <a:spAutoFit/>
          </a:bodyPr>
          <a:lstStyle/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停电；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反应器撤热水管内漏；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3.P-2102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P-2103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故障停车；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循环水中断；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触动现场停车按钮。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4661211" y="1929161"/>
            <a:ext cx="3155794" cy="2899317"/>
          </a:xfrm>
          <a:prstGeom prst="roundRect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marL="0" lvl="2" algn="ctr" defTabSz="82296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255" algn="l"/>
              </a:tabLst>
              <a:defRPr/>
            </a:pPr>
            <a:endParaRPr lang="zh-CN" altLang="en-US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25"/>
          <p:cNvSpPr>
            <a:spLocks noChangeArrowheads="1"/>
          </p:cNvSpPr>
          <p:nvPr/>
        </p:nvSpPr>
        <p:spPr bwMode="auto">
          <a:xfrm>
            <a:off x="4861933" y="1921454"/>
            <a:ext cx="2798956" cy="23076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23" tIns="45362" rIns="90723" bIns="45362">
            <a:spAutoFit/>
          </a:bodyPr>
          <a:lstStyle/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仪表风中断；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空气流量阀故障；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防喘振阀突然打开；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空压机控制油压低；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小透平跳，电泵未启动；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背压蒸汽压力高；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循环水中断，油温高；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轴位移、轴振动大。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460811" y="1941736"/>
            <a:ext cx="2609384" cy="2487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723" tIns="45362" rIns="90723" bIns="45362">
            <a:spAutoFit/>
          </a:bodyPr>
          <a:lstStyle/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仪表风中断；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丙烯、氨压控阀、流量阀故障；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丙烯、氨蒸发器空；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丙烯、氨蒸发器贫水结冰；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吸收水中断；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r>
              <a:rPr lang="en-US" altLang="zh-CN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dirty="0" smtClean="0">
                <a:solidFill>
                  <a:srgbClr val="D8D8D8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泵故障。</a:t>
            </a:r>
            <a:endParaRPr lang="en-US" altLang="zh-CN" dirty="0" smtClean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822960">
              <a:defRPr/>
            </a:pPr>
            <a:endParaRPr lang="en-US" altLang="zh-CN" sz="1170" dirty="0">
              <a:solidFill>
                <a:srgbClr val="D8D8D8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燕尾形 17"/>
          <p:cNvSpPr/>
          <p:nvPr/>
        </p:nvSpPr>
        <p:spPr>
          <a:xfrm rot="16200000" flipH="1" flipV="1">
            <a:off x="2662719" y="4857250"/>
            <a:ext cx="391515" cy="522002"/>
          </a:xfrm>
          <a:prstGeom prst="chevron">
            <a:avLst>
              <a:gd name="adj" fmla="val 39402"/>
            </a:avLst>
          </a:prstGeom>
          <a:solidFill>
            <a:schemeClr val="tx1">
              <a:lumMod val="50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040674" y="5589095"/>
            <a:ext cx="8586439" cy="733646"/>
          </a:xfrm>
          <a:prstGeom prst="roundRect">
            <a:avLst>
              <a:gd name="adj" fmla="val 0"/>
            </a:avLst>
          </a:prstGeom>
          <a:solidFill>
            <a:srgbClr val="DE00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312027" y="5731417"/>
            <a:ext cx="5887975" cy="52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lIns="90723" tIns="45362" rIns="90723" bIns="45362">
            <a:spAutoFit/>
          </a:bodyPr>
          <a:lstStyle/>
          <a:p>
            <a:pPr algn="ctr" defTabSz="822960">
              <a:tabLst>
                <a:tab pos="8454390" algn="r"/>
              </a:tabLst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造成反应器停工的原因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燕尾形 20"/>
          <p:cNvSpPr/>
          <p:nvPr/>
        </p:nvSpPr>
        <p:spPr>
          <a:xfrm rot="16200000" flipH="1" flipV="1">
            <a:off x="6088710" y="4846099"/>
            <a:ext cx="391515" cy="522002"/>
          </a:xfrm>
          <a:prstGeom prst="chevron">
            <a:avLst>
              <a:gd name="adj" fmla="val 39402"/>
            </a:avLst>
          </a:prstGeom>
          <a:solidFill>
            <a:srgbClr val="FF66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燕尾形 21"/>
          <p:cNvSpPr/>
          <p:nvPr/>
        </p:nvSpPr>
        <p:spPr>
          <a:xfrm rot="16200000" flipH="1" flipV="1">
            <a:off x="9492404" y="4834946"/>
            <a:ext cx="391515" cy="522002"/>
          </a:xfrm>
          <a:prstGeom prst="chevron">
            <a:avLst>
              <a:gd name="adj" fmla="val 39402"/>
            </a:avLst>
          </a:prstGeom>
          <a:solidFill>
            <a:srgbClr val="F200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605453" y="1215483"/>
            <a:ext cx="3211551" cy="559496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040030" y="1228174"/>
            <a:ext cx="3334214" cy="52256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137424" y="1194721"/>
            <a:ext cx="3200400" cy="567172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723" tIns="45362" rIns="90723" bIns="45362" anchor="ctr"/>
          <a:lstStyle/>
          <a:p>
            <a:pPr algn="ctr" defTabSz="82296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62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248936" y="1249603"/>
            <a:ext cx="2888165" cy="460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lIns="90723" tIns="45362" rIns="90723" bIns="45362">
            <a:spAutoFit/>
          </a:bodyPr>
          <a:lstStyle/>
          <a:p>
            <a:pPr algn="ctr" defTabSz="822960">
              <a:defRPr/>
            </a:pPr>
            <a:r>
              <a:rPr lang="zh-CN" altLang="en-US" sz="24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丙烯、氨进料中断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430321" y="1271906"/>
            <a:ext cx="2141034" cy="460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lIns="90723" tIns="45362" rIns="90723" bIns="45362">
            <a:spAutoFit/>
          </a:bodyPr>
          <a:lstStyle/>
          <a:p>
            <a:pPr algn="ctr" defTabSz="822960">
              <a:defRPr/>
            </a:pPr>
            <a:r>
              <a:rPr lang="zh-CN" altLang="en-US" sz="24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其它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974822" y="1227300"/>
            <a:ext cx="2384982" cy="460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lIns="90723" tIns="45362" rIns="90723" bIns="45362">
            <a:spAutoFit/>
          </a:bodyPr>
          <a:lstStyle/>
          <a:p>
            <a:pPr algn="ctr" defTabSz="822960">
              <a:defRPr/>
            </a:pPr>
            <a:r>
              <a:rPr lang="zh-CN" altLang="en-US" sz="24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空气进料中断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: 圆角 37"/>
          <p:cNvSpPr/>
          <p:nvPr/>
        </p:nvSpPr>
        <p:spPr>
          <a:xfrm>
            <a:off x="3033588" y="1156493"/>
            <a:ext cx="6567612" cy="589358"/>
          </a:xfrm>
          <a:prstGeom prst="roundRect">
            <a:avLst>
              <a:gd name="adj" fmla="val 0"/>
            </a:avLst>
          </a:prstGeom>
          <a:solidFill>
            <a:srgbClr val="7C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反应器空烯比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FZN24101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11.8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: 圆角 38"/>
          <p:cNvSpPr/>
          <p:nvPr/>
        </p:nvSpPr>
        <p:spPr>
          <a:xfrm>
            <a:off x="3022438" y="1811283"/>
            <a:ext cx="6567612" cy="58935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反应器氨烯比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FZN21102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: 圆角 39"/>
          <p:cNvSpPr/>
          <p:nvPr/>
        </p:nvSpPr>
        <p:spPr>
          <a:xfrm>
            <a:off x="3011287" y="2434147"/>
            <a:ext cx="6567612" cy="589358"/>
          </a:xfrm>
          <a:prstGeom prst="roundRect">
            <a:avLst>
              <a:gd name="adj" fmla="val 0"/>
            </a:avLst>
          </a:prstGeom>
          <a:solidFill>
            <a:srgbClr val="7C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反应器丙烯进料量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FZT21101 A/B/C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4840Nm³/h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: 圆角 40"/>
          <p:cNvSpPr/>
          <p:nvPr/>
        </p:nvSpPr>
        <p:spPr>
          <a:xfrm>
            <a:off x="3011287" y="3079316"/>
            <a:ext cx="6567612" cy="58935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反应器氨进料量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FZT2110 2A/B/C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5700Nm³/h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: 圆角 42"/>
          <p:cNvSpPr/>
          <p:nvPr/>
        </p:nvSpPr>
        <p:spPr>
          <a:xfrm>
            <a:off x="947853" y="1882924"/>
            <a:ext cx="1707149" cy="370375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造字工房悦黑体验版纤细体" pitchFamily="2" charset="-122"/>
            </a:endParaRPr>
          </a:p>
        </p:txBody>
      </p:sp>
      <p:sp>
        <p:nvSpPr>
          <p:cNvPr id="20" name="矩形: 圆角 40"/>
          <p:cNvSpPr/>
          <p:nvPr/>
        </p:nvSpPr>
        <p:spPr>
          <a:xfrm>
            <a:off x="3018721" y="4324537"/>
            <a:ext cx="6567612" cy="58935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反应器顶压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PZN20110A/B/C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0.15MPaG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: 圆角 39"/>
          <p:cNvSpPr/>
          <p:nvPr/>
        </p:nvSpPr>
        <p:spPr>
          <a:xfrm>
            <a:off x="3007570" y="3712822"/>
            <a:ext cx="6567612" cy="589358"/>
          </a:xfrm>
          <a:prstGeom prst="roundRect">
            <a:avLst>
              <a:gd name="adj" fmla="val 0"/>
            </a:avLst>
          </a:prstGeom>
          <a:solidFill>
            <a:srgbClr val="7C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反应器空气进料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量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FZT24101 A/B/C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45500Nm³/h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059" y="2259981"/>
            <a:ext cx="1243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反应器主联锁动作条件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矩形: 圆角 39"/>
          <p:cNvSpPr/>
          <p:nvPr/>
        </p:nvSpPr>
        <p:spPr>
          <a:xfrm>
            <a:off x="3026155" y="4946890"/>
            <a:ext cx="6567612" cy="589358"/>
          </a:xfrm>
          <a:prstGeom prst="roundRect">
            <a:avLst>
              <a:gd name="adj" fmla="val 0"/>
            </a:avLst>
          </a:prstGeom>
          <a:solidFill>
            <a:srgbClr val="7C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反应器温度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TZE21157A/B/C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470 ℃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: 圆角 40"/>
          <p:cNvSpPr/>
          <p:nvPr/>
        </p:nvSpPr>
        <p:spPr>
          <a:xfrm>
            <a:off x="3026156" y="5566115"/>
            <a:ext cx="6567612" cy="58935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反应器温度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TZE21132/21191/21191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400℃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46539" y="139890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：反应器停工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3943474" y="0"/>
            <a:ext cx="5551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5 · 30 Ⅱ</a:t>
            </a:r>
            <a:r>
              <a:rPr lang="zh-CN" altLang="en-US" sz="3600" dirty="0" smtClean="0"/>
              <a:t>丙烯腈非计划停工</a:t>
            </a:r>
            <a:endParaRPr lang="zh-CN" altLang="en-US" sz="3600" dirty="0"/>
          </a:p>
        </p:txBody>
      </p:sp>
      <p:sp>
        <p:nvSpPr>
          <p:cNvPr id="12" name="矩形: 圆角 9"/>
          <p:cNvSpPr/>
          <p:nvPr/>
        </p:nvSpPr>
        <p:spPr>
          <a:xfrm>
            <a:off x="1137424" y="4278313"/>
            <a:ext cx="3233854" cy="1585912"/>
          </a:xfrm>
          <a:prstGeom prst="roundRect">
            <a:avLst>
              <a:gd name="adj" fmla="val 9153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造成空压机组跳车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2308302" y="1872244"/>
            <a:ext cx="7906216" cy="1639888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: 圆角 4"/>
          <p:cNvSpPr/>
          <p:nvPr/>
        </p:nvSpPr>
        <p:spPr>
          <a:xfrm>
            <a:off x="3100039" y="1491166"/>
            <a:ext cx="6467707" cy="719138"/>
          </a:xfrm>
          <a:prstGeom prst="roundRect">
            <a:avLst>
              <a:gd name="adj" fmla="val 50000"/>
            </a:avLst>
          </a:prstGeom>
          <a:solidFill>
            <a:srgbClr val="D6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造字工房悦黑体验版纤细体" pitchFamily="2" charset="-122"/>
              </a:rPr>
              <a:t>Ⅱ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造字工房悦黑体验版纤细体" pitchFamily="2" charset="-122"/>
              </a:rPr>
              <a:t>丙烯腈非计划停工原因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87805" y="2354805"/>
            <a:ext cx="70698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874600"/>
                </a:solidFill>
                <a:latin typeface="微软雅黑" pitchFamily="34" charset="-122"/>
                <a:ea typeface="微软雅黑" pitchFamily="34" charset="-122"/>
              </a:rPr>
              <a:t>蒸汽小透平跳车</a:t>
            </a:r>
            <a:endParaRPr lang="en-US" altLang="zh-CN" sz="3200" b="1" dirty="0" smtClean="0">
              <a:solidFill>
                <a:srgbClr val="8746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srgbClr val="874600"/>
                </a:solidFill>
                <a:latin typeface="微软雅黑" pitchFamily="34" charset="-122"/>
                <a:ea typeface="微软雅黑" pitchFamily="34" charset="-122"/>
              </a:rPr>
              <a:t>电泵瞬间启动后跳车</a:t>
            </a:r>
            <a:endParaRPr lang="zh-CN" altLang="en-US" sz="3200" b="1" dirty="0">
              <a:solidFill>
                <a:srgbClr val="874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箭头: V 形 10"/>
          <p:cNvSpPr/>
          <p:nvPr/>
        </p:nvSpPr>
        <p:spPr>
          <a:xfrm>
            <a:off x="4505325" y="4941888"/>
            <a:ext cx="319088" cy="265112"/>
          </a:xfrm>
          <a:prstGeom prst="chevron">
            <a:avLst>
              <a:gd name="adj" fmla="val 691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: 圆角 11"/>
          <p:cNvSpPr/>
          <p:nvPr/>
        </p:nvSpPr>
        <p:spPr>
          <a:xfrm>
            <a:off x="5027614" y="4278313"/>
            <a:ext cx="4908124" cy="1585912"/>
          </a:xfrm>
          <a:prstGeom prst="roundRect">
            <a:avLst>
              <a:gd name="adj" fmla="val 10068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丙烯腈装置停工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Elbow Connector 47"/>
          <p:cNvCxnSpPr>
            <a:cxnSpLocks noChangeShapeType="1"/>
            <a:stCxn id="13" idx="3"/>
          </p:cNvCxnSpPr>
          <p:nvPr/>
        </p:nvCxnSpPr>
        <p:spPr bwMode="auto">
          <a:xfrm flipH="1">
            <a:off x="312234" y="2692188"/>
            <a:ext cx="9902284" cy="1121529"/>
          </a:xfrm>
          <a:prstGeom prst="bentConnector3">
            <a:avLst>
              <a:gd name="adj1" fmla="val -2309"/>
            </a:avLst>
          </a:prstGeom>
          <a:noFill/>
          <a:ln w="12700">
            <a:solidFill>
              <a:srgbClr val="ADBAC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Elbow Connector 63"/>
          <p:cNvCxnSpPr>
            <a:cxnSpLocks noChangeShapeType="1"/>
            <a:endCxn id="12" idx="1"/>
          </p:cNvCxnSpPr>
          <p:nvPr/>
        </p:nvCxnSpPr>
        <p:spPr bwMode="auto">
          <a:xfrm rot="16200000" flipH="1">
            <a:off x="135083" y="4068927"/>
            <a:ext cx="1235249" cy="769434"/>
          </a:xfrm>
          <a:prstGeom prst="bentConnector2">
            <a:avLst/>
          </a:prstGeom>
          <a:noFill/>
          <a:ln w="12700">
            <a:solidFill>
              <a:srgbClr val="ADBAC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1129647" y="4110071"/>
            <a:ext cx="10391791" cy="1933281"/>
          </a:xfrm>
          <a:prstGeom prst="roundRect">
            <a:avLst>
              <a:gd name="adj" fmla="val 5402"/>
            </a:avLst>
          </a:prstGeom>
          <a:solidFill>
            <a:sysClr val="window" lastClr="FFFFFF">
              <a:lumMod val="95000"/>
              <a:alpha val="50000"/>
            </a:sysClr>
          </a:solidFill>
          <a:ln w="1270" cap="flat" cmpd="sng" algn="ctr">
            <a:solidFill>
              <a:sysClr val="windowText" lastClr="000000"/>
            </a:solidFill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29648" y="1821205"/>
            <a:ext cx="10391791" cy="1820890"/>
          </a:xfrm>
          <a:prstGeom prst="roundRect">
            <a:avLst>
              <a:gd name="adj" fmla="val 5402"/>
            </a:avLst>
          </a:prstGeom>
          <a:solidFill>
            <a:sysClr val="window" lastClr="FFFFFF">
              <a:lumMod val="95000"/>
              <a:alpha val="50000"/>
            </a:sysClr>
          </a:solidFill>
          <a:ln w="1270" cap="flat" cmpd="sng" algn="ctr">
            <a:solidFill>
              <a:sysClr val="windowText" lastClr="000000"/>
            </a:solidFill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50450" y="3713355"/>
            <a:ext cx="3588818" cy="869795"/>
            <a:chOff x="971600" y="2425452"/>
            <a:chExt cx="3096344" cy="504056"/>
          </a:xfrm>
        </p:grpSpPr>
        <p:sp>
          <p:nvSpPr>
            <p:cNvPr id="14" name="圆角矩形 13"/>
            <p:cNvSpPr/>
            <p:nvPr/>
          </p:nvSpPr>
          <p:spPr>
            <a:xfrm>
              <a:off x="971600" y="2425452"/>
              <a:ext cx="3096344" cy="504056"/>
            </a:xfrm>
            <a:prstGeom prst="roundRect">
              <a:avLst/>
            </a:prstGeom>
            <a:gradFill flip="none" rotWithShape="1">
              <a:gsLst>
                <a:gs pos="1667">
                  <a:srgbClr val="1F497D">
                    <a:lumMod val="40000"/>
                    <a:lumOff val="60000"/>
                  </a:srgbClr>
                </a:gs>
                <a:gs pos="48000">
                  <a:srgbClr val="1F497D">
                    <a:lumMod val="60000"/>
                    <a:lumOff val="40000"/>
                  </a:srgbClr>
                </a:gs>
                <a:gs pos="100000">
                  <a:srgbClr val="1F497D">
                    <a:lumMod val="20000"/>
                    <a:lumOff val="8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07512" y="2555667"/>
              <a:ext cx="242231" cy="243625"/>
              <a:chOff x="1410299" y="1486023"/>
              <a:chExt cx="360040" cy="36004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椭圆 15"/>
              <p:cNvSpPr/>
              <p:nvPr/>
            </p:nvSpPr>
            <p:spPr>
              <a:xfrm>
                <a:off x="1410299" y="1486023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  <a:gs pos="28000">
                    <a:srgbClr val="1F497D">
                      <a:lumMod val="20000"/>
                      <a:lumOff val="8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flipV="1">
                <a:off x="1443210" y="1498344"/>
                <a:ext cx="280929" cy="180020"/>
              </a:xfrm>
              <a:prstGeom prst="ellipse">
                <a:avLst/>
              </a:prstGeom>
              <a:solidFill>
                <a:sysClr val="window" lastClr="FFFFFF">
                  <a:alpha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193842" y="1427357"/>
            <a:ext cx="3052953" cy="847492"/>
            <a:chOff x="971600" y="2425452"/>
            <a:chExt cx="3096344" cy="504056"/>
          </a:xfrm>
        </p:grpSpPr>
        <p:sp>
          <p:nvSpPr>
            <p:cNvPr id="19" name="圆角矩形 18"/>
            <p:cNvSpPr/>
            <p:nvPr/>
          </p:nvSpPr>
          <p:spPr>
            <a:xfrm>
              <a:off x="971600" y="2425452"/>
              <a:ext cx="3096344" cy="504056"/>
            </a:xfrm>
            <a:prstGeom prst="roundRect">
              <a:avLst/>
            </a:prstGeom>
            <a:gradFill flip="none" rotWithShape="1">
              <a:gsLst>
                <a:gs pos="1667">
                  <a:srgbClr val="FF9B9B"/>
                </a:gs>
                <a:gs pos="48000">
                  <a:srgbClr val="FF4B4B"/>
                </a:gs>
                <a:gs pos="100000">
                  <a:srgbClr val="FF9B9B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107512" y="2555667"/>
              <a:ext cx="242231" cy="243625"/>
              <a:chOff x="1410299" y="1486023"/>
              <a:chExt cx="360040" cy="36004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椭圆 20"/>
              <p:cNvSpPr/>
              <p:nvPr/>
            </p:nvSpPr>
            <p:spPr>
              <a:xfrm>
                <a:off x="1410299" y="1486023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B4B"/>
                  </a:gs>
                  <a:gs pos="100000">
                    <a:srgbClr val="FF4B4B"/>
                  </a:gs>
                  <a:gs pos="28000">
                    <a:srgbClr val="FF9B9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flipV="1">
                <a:off x="1443210" y="1498344"/>
                <a:ext cx="280929" cy="180020"/>
              </a:xfrm>
              <a:prstGeom prst="ellipse">
                <a:avLst/>
              </a:prstGeom>
              <a:solidFill>
                <a:sysClr val="window" lastClr="FFFFFF">
                  <a:alpha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23" name="TextBox 45"/>
          <p:cNvSpPr txBox="1"/>
          <p:nvPr/>
        </p:nvSpPr>
        <p:spPr>
          <a:xfrm>
            <a:off x="1628078" y="1563629"/>
            <a:ext cx="220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小透平跳车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46"/>
          <p:cNvSpPr txBox="1"/>
          <p:nvPr/>
        </p:nvSpPr>
        <p:spPr>
          <a:xfrm>
            <a:off x="1594623" y="3875089"/>
            <a:ext cx="279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备用电泵启不起来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49"/>
          <p:cNvSpPr txBox="1"/>
          <p:nvPr/>
        </p:nvSpPr>
        <p:spPr>
          <a:xfrm>
            <a:off x="1536038" y="2394179"/>
            <a:ext cx="959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透平和调速器之间是通过齿形连接套筒传动，是实际的运行过程中，由于连接套筒发生变形，外圆齿形磨损，传动打滑，最终导致透平转子超速跳车。</a:t>
            </a:r>
            <a:endParaRPr lang="zh-CN" altLang="en-US" sz="2400" dirty="0"/>
          </a:p>
        </p:txBody>
      </p:sp>
      <p:sp>
        <p:nvSpPr>
          <p:cNvPr id="26" name="TextBox 50"/>
          <p:cNvSpPr txBox="1"/>
          <p:nvPr/>
        </p:nvSpPr>
        <p:spPr>
          <a:xfrm>
            <a:off x="1508660" y="4731715"/>
            <a:ext cx="971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电流互感器信号转换模块输出的</a:t>
            </a:r>
            <a:r>
              <a:rPr lang="en-US" sz="2400" dirty="0" smtClean="0"/>
              <a:t>A</a:t>
            </a:r>
            <a:r>
              <a:rPr lang="zh-CN" altLang="en-US" sz="2400" dirty="0" smtClean="0"/>
              <a:t>相电流信号不正确，电流检测数据错误，“三相不平衡”保护误动，导致</a:t>
            </a:r>
            <a:r>
              <a:rPr lang="en-US" sz="2400" dirty="0" smtClean="0"/>
              <a:t>II</a:t>
            </a:r>
            <a:r>
              <a:rPr lang="zh-CN" altLang="en-US" sz="2400" dirty="0" smtClean="0"/>
              <a:t>丙空压机</a:t>
            </a:r>
            <a:r>
              <a:rPr lang="en-US" sz="2400" dirty="0" smtClean="0"/>
              <a:t>C-2101</a:t>
            </a:r>
            <a:r>
              <a:rPr lang="zh-CN" altLang="en-US" sz="2400" dirty="0" smtClean="0"/>
              <a:t>油站备用油泵</a:t>
            </a:r>
            <a:r>
              <a:rPr lang="en-US" sz="2400" dirty="0" smtClean="0"/>
              <a:t>P-2101BX</a:t>
            </a:r>
            <a:r>
              <a:rPr lang="zh-CN" altLang="en-US" sz="2400" dirty="0" smtClean="0"/>
              <a:t>电机三相不平衡，油泵电机停运。</a:t>
            </a:r>
            <a:endParaRPr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3943474" y="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/>
              <a:t>空压机跳车原因分析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57561" y="146081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透平转子与调速器连接形式如下图：</a:t>
            </a:r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2029" y="2497873"/>
            <a:ext cx="4215161" cy="333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IMG_20200530_062423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345740" y="2065878"/>
            <a:ext cx="5276850" cy="3952875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429762" y="2701228"/>
            <a:ext cx="2981325" cy="1670050"/>
            <a:chOff x="2029" y="7575"/>
            <a:chExt cx="4695" cy="263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193" y="8038"/>
              <a:ext cx="1264" cy="526"/>
            </a:xfrm>
            <a:prstGeom prst="wedgeRectCallout">
              <a:avLst>
                <a:gd name="adj1" fmla="val 67324"/>
                <a:gd name="adj2" fmla="val 297148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连接套筒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671" y="7575"/>
              <a:ext cx="801" cy="463"/>
            </a:xfrm>
            <a:prstGeom prst="wedgeRectCallout">
              <a:avLst>
                <a:gd name="adj1" fmla="val 168352"/>
                <a:gd name="adj2" fmla="val 392333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法兰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5672" y="7575"/>
              <a:ext cx="1052" cy="463"/>
            </a:xfrm>
            <a:prstGeom prst="wedgeRectCallout">
              <a:avLst>
                <a:gd name="adj1" fmla="val 72245"/>
                <a:gd name="adj2" fmla="val 212421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调速器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2029" y="9378"/>
              <a:ext cx="1753" cy="827"/>
            </a:xfrm>
            <a:prstGeom prst="wedgeRectCallout">
              <a:avLst>
                <a:gd name="adj1" fmla="val 77324"/>
                <a:gd name="adj2" fmla="val 97764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连接套筒外形齿磨损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 descr="IMG_20200607_153220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28899" y="1650381"/>
            <a:ext cx="2601023" cy="2219092"/>
          </a:xfrm>
          <a:prstGeom prst="rect">
            <a:avLst/>
          </a:prstGeom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960834" y="1706137"/>
            <a:ext cx="1261869" cy="703495"/>
          </a:xfrm>
          <a:prstGeom prst="wedgeRectCallout">
            <a:avLst>
              <a:gd name="adj1" fmla="val 44204"/>
              <a:gd name="adj2" fmla="val 8997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损坏连接套筒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齿磨损严重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3" name="图片 12" descr="IMG_20200607_151859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88206" y="1628078"/>
            <a:ext cx="2720896" cy="2307489"/>
          </a:xfrm>
          <a:prstGeom prst="rect">
            <a:avLst/>
          </a:prstGeom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349119" y="1519355"/>
            <a:ext cx="1090613" cy="428625"/>
          </a:xfrm>
          <a:prstGeom prst="wedgeRectCallout">
            <a:avLst>
              <a:gd name="adj1" fmla="val -32190"/>
              <a:gd name="adj2" fmla="val 11563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新连接套筒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5" name="图片 14" descr="IMG_20200607_153225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17747" y="4069497"/>
            <a:ext cx="2623325" cy="2063673"/>
          </a:xfrm>
          <a:prstGeom prst="rect">
            <a:avLst/>
          </a:prstGeom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185639" y="4248615"/>
            <a:ext cx="1404783" cy="535257"/>
          </a:xfrm>
          <a:prstGeom prst="wedgeRectCallout">
            <a:avLst>
              <a:gd name="adj1" fmla="val 35446"/>
              <a:gd name="adj2" fmla="val 110916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损坏连接套筒侧面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7" name="图片 16" descr="IMG_20200607_151903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99356" y="4070195"/>
            <a:ext cx="2720898" cy="2085278"/>
          </a:xfrm>
          <a:prstGeom prst="rect">
            <a:avLst/>
          </a:prstGeom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7482933" y="4081346"/>
            <a:ext cx="1783730" cy="445701"/>
          </a:xfrm>
          <a:prstGeom prst="wedgeRectCallout">
            <a:avLst>
              <a:gd name="adj1" fmla="val -40097"/>
              <a:gd name="adj2" fmla="val 158730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新连接套筒侧面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434" y="2096429"/>
            <a:ext cx="579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新旧链接套筒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02888" y="1304693"/>
            <a:ext cx="517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反应器空气中断，未触动主联锁</a:t>
            </a:r>
            <a:endParaRPr lang="zh-CN" altLang="en-US" sz="2800" dirty="0"/>
          </a:p>
        </p:txBody>
      </p:sp>
      <p:pic>
        <p:nvPicPr>
          <p:cNvPr id="12" name="图片 11" descr="0605_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060" y="2096429"/>
            <a:ext cx="5266690" cy="4036742"/>
          </a:xfrm>
          <a:prstGeom prst="rect">
            <a:avLst/>
          </a:prstGeom>
        </p:spPr>
      </p:pic>
      <p:pic>
        <p:nvPicPr>
          <p:cNvPr id="13" name="图片 12" descr="C:\Users\SHT\Desktop\截图20200605102053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81726" y="1990391"/>
            <a:ext cx="5450205" cy="414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5190" y="1158738"/>
            <a:ext cx="101857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）两套联锁图逻辑相同。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）检查确认紧急停车之前，反应器主联锁处于正常投用状态。反应器紧急停车联锁旁路开关为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BP-21100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，处于正常状态未旁路。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）从联锁逻辑图上看，只要联锁正常投用，则空气流量低三取二达到联锁值后，会直接触发联锁紧急停车，但实际过程中是空气流量低未触发联锁，而是手动切断丙烯进料触发丙烯流量低触发主联锁。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73" name="矩形 7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表格 53"/>
          <p:cNvGraphicFramePr>
            <a:graphicFrameLocks noGrp="1"/>
          </p:cNvGraphicFramePr>
          <p:nvPr/>
        </p:nvGraphicFramePr>
        <p:xfrm>
          <a:off x="2517420" y="1103972"/>
          <a:ext cx="8711857" cy="5720109"/>
        </p:xfrm>
        <a:graphic>
          <a:graphicData uri="http://schemas.openxmlformats.org/drawingml/2006/table">
            <a:tbl>
              <a:tblPr/>
              <a:tblGrid>
                <a:gridCol w="1943068"/>
                <a:gridCol w="1616927"/>
                <a:gridCol w="1416205"/>
                <a:gridCol w="1248936"/>
                <a:gridCol w="1226634"/>
                <a:gridCol w="1260087"/>
              </a:tblGrid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项目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单位</a:t>
                      </a:r>
                      <a:endParaRPr lang="zh-CN" alt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设计值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</a:rPr>
                        <a:t>2020.4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</a:rPr>
                        <a:t>2020.5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2020.6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燃料气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kg/</a:t>
                      </a:r>
                      <a:r>
                        <a:rPr lang="en-US" sz="1400" kern="100" dirty="0" err="1">
                          <a:solidFill>
                            <a:srgbClr val="000000"/>
                          </a:solidFill>
                          <a:latin typeface="宋体"/>
                        </a:rPr>
                        <a:t>t.AN</a:t>
                      </a:r>
                      <a:endParaRPr 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solidFill>
                            <a:srgbClr val="000000"/>
                          </a:solidFill>
                          <a:latin typeface="宋体"/>
                        </a:rPr>
                        <a:t>63.63</a:t>
                      </a:r>
                      <a:endParaRPr lang="zh-CN" alt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112.46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107.69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78.90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电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kWh /</a:t>
                      </a:r>
                      <a:r>
                        <a:rPr lang="en-US" sz="1400" kern="100" dirty="0" err="1">
                          <a:solidFill>
                            <a:srgbClr val="000000"/>
                          </a:solidFill>
                          <a:latin typeface="宋体"/>
                        </a:rPr>
                        <a:t>t.AN</a:t>
                      </a:r>
                      <a:endParaRPr 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203.55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241.83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261.65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238.42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脱盐水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t/t.AN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2.47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2.99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3.45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3.07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循环水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t/t.AN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466.09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584.57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665.91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605.28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1.0MPa</a:t>
                      </a: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蒸汽供（合并）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t/t.AN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1.44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1.49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0.98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4.0MPa</a:t>
                      </a: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蒸汽供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t/</a:t>
                      </a:r>
                      <a:r>
                        <a:rPr lang="en-US" sz="1400" kern="100" dirty="0" err="1">
                          <a:solidFill>
                            <a:srgbClr val="000000"/>
                          </a:solidFill>
                          <a:latin typeface="宋体"/>
                        </a:rPr>
                        <a:t>t.AN</a:t>
                      </a:r>
                      <a:endParaRPr 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2.42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1.38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1.39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1.42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0.4MPa</a:t>
                      </a: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蒸汽耗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t/t.AN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1.225</a:t>
                      </a:r>
                      <a:endParaRPr lang="zh-CN" altLang="en-US" sz="1400" kern="10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0.72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0.70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0.14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消耗氮气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Nm3/ 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solidFill>
                            <a:srgbClr val="000000"/>
                          </a:solidFill>
                          <a:latin typeface="宋体"/>
                        </a:rPr>
                        <a:t>20.1</a:t>
                      </a:r>
                      <a:endParaRPr lang="zh-CN" alt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94.87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97.96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88.17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工业风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Nm3/ 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solidFill>
                            <a:srgbClr val="000000"/>
                          </a:solidFill>
                          <a:latin typeface="宋体"/>
                        </a:rPr>
                        <a:t>149.78</a:t>
                      </a:r>
                      <a:endParaRPr lang="zh-CN" alt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274.74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226.60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283.29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仪表风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</a:rPr>
                        <a:t>Nm3/ t.AN</a:t>
                      </a:r>
                      <a:endParaRPr 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solidFill>
                            <a:srgbClr val="000000"/>
                          </a:solidFill>
                          <a:latin typeface="宋体"/>
                        </a:rPr>
                        <a:t>55.49</a:t>
                      </a:r>
                      <a:endParaRPr lang="zh-CN" altLang="en-US" sz="1400" kern="10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77.93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88.37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77.42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新鲜水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t/</a:t>
                      </a:r>
                      <a:r>
                        <a:rPr lang="en-US" sz="1400" kern="100" dirty="0" err="1">
                          <a:solidFill>
                            <a:srgbClr val="000000"/>
                          </a:solidFill>
                          <a:latin typeface="宋体"/>
                        </a:rPr>
                        <a:t>t.AN</a:t>
                      </a:r>
                      <a:endParaRPr 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1.14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0.69 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rgbClr val="000000"/>
                          </a:solidFill>
                          <a:latin typeface="宋体"/>
                        </a:rPr>
                        <a:t>0.61 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</a:rPr>
                        <a:t>0.73</a:t>
                      </a: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0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丙烯腈产量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t/</a:t>
                      </a: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月</a:t>
                      </a:r>
                      <a:endParaRPr lang="en-US" altLang="zh-CN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11700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</a:rPr>
                        <a:t>10759.62</a:t>
                      </a:r>
                      <a:endParaRPr lang="zh-CN" altLang="en-US" sz="1400" kern="100" dirty="0">
                        <a:latin typeface="Times New Roman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</a:rPr>
                        <a:t>9945.58</a:t>
                      </a: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</a:rPr>
                        <a:t>10690.99</a:t>
                      </a: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0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综合能耗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err="1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kgEO</a:t>
                      </a: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400" kern="100" dirty="0" err="1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t.AN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75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69.48</a:t>
                      </a:r>
                      <a:endParaRPr lang="zh-CN" altLang="en-US" sz="1400" kern="1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71.97</a:t>
                      </a: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62.27</a:t>
                      </a:r>
                    </a:p>
                  </a:txBody>
                  <a:tcPr marL="64508" marR="64508" marT="43005" marB="43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684887" y="158045"/>
            <a:ext cx="57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Ⅱ</a:t>
            </a:r>
            <a:r>
              <a:rPr lang="zh-CN" altLang="en-US" sz="3600" dirty="0" smtClean="0"/>
              <a:t>丙烯腈装置成本消耗量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1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69434" y="1393902"/>
            <a:ext cx="241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整改措施：</a:t>
            </a:r>
            <a:endParaRPr lang="zh-CN" altLang="en-US" sz="2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26133" y="1970095"/>
            <a:ext cx="102481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①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切实提高设备管理水平，尤其是要提高对大机组等重要设备的运行管理。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②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定期切换主辅油泵，确认辅油泵完好备用，同时检查主油泵透平连接套筒及轴瓦情况，视情况维护更换。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③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根据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Ⅰ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丙及炼油一部透平连接套筒材质，重新设计连接套筒形式并改进透平连接套筒材质，保证透平能长周期平稳运行。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97980" y="3432784"/>
            <a:ext cx="946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④ 加强职工培训，尤其是班长主操在异常工况下的应急处置能力，确保在事故发生时第一时间采取正确操作，降低事故危害。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⑤宣贯不同联锁的含义，尤其是深刻学习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sis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系统安全联锁，在联锁非正常状态（如未投用或不明故障等）不同原因侧发生时可能造成的严重后果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牢固树立“安全第一”的理念。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26273" y="4584562"/>
            <a:ext cx="10352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⑥在公司相关部门牵头下，与电仪等单位配合重新梳理各个联锁系统，检查联锁逻辑是否完善，各原因侧触发后联锁动作是否正确。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⑦完善反应器联锁系统，如是否可以考虑在该联锁投用状态下，任一股进料中断，吸收塔顶放空打开，进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AOGC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系统阀门关闭等。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81668" y="5765180"/>
            <a:ext cx="10169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⑧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装置技术人员应加强跨专业知识学习，工艺应学习设备知识、仪表知识；设备人员也应学习工艺和电仪知识等，提高综合能力，这方面领导干部也应带好头。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46539" y="139890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突发事件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：反应器停工</a:t>
            </a:r>
            <a:endParaRPr lang="zh-CN" altLang="en-US" sz="3200" dirty="0"/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9" b="21960"/>
          <a:stretch>
            <a:fillRect/>
          </a:stretch>
        </p:blipFill>
        <p:spPr bwMode="auto">
          <a:xfrm>
            <a:off x="289932" y="2214563"/>
            <a:ext cx="4036741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82"/>
          <p:cNvCxnSpPr>
            <a:cxnSpLocks noChangeShapeType="1"/>
          </p:cNvCxnSpPr>
          <p:nvPr/>
        </p:nvCxnSpPr>
        <p:spPr bwMode="auto">
          <a:xfrm>
            <a:off x="4553609" y="2152573"/>
            <a:ext cx="0" cy="350520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圆角矩形 83"/>
          <p:cNvSpPr>
            <a:spLocks noChangeArrowheads="1"/>
          </p:cNvSpPr>
          <p:nvPr/>
        </p:nvSpPr>
        <p:spPr bwMode="auto">
          <a:xfrm>
            <a:off x="4995746" y="1839525"/>
            <a:ext cx="6869152" cy="4884659"/>
          </a:xfrm>
          <a:prstGeom prst="roundRect">
            <a:avLst>
              <a:gd name="adj" fmla="val 9083"/>
            </a:avLst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" name="矩形 84"/>
          <p:cNvSpPr>
            <a:spLocks noChangeArrowheads="1"/>
          </p:cNvSpPr>
          <p:nvPr/>
        </p:nvSpPr>
        <p:spPr bwMode="auto">
          <a:xfrm>
            <a:off x="5129561" y="2246197"/>
            <a:ext cx="6545766" cy="50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1.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反应器主联锁动作后，合成内操立即手动关闭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FC-21101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、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FC-21102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，关闭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PC-21113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、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PC-21114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，观察事故氮的量，控制在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800Nm³/h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～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1000Nm³/h;</a:t>
            </a: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2.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班长组织人员到现场关闭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FC-21101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、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FC-21102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前后闸阀，放净两阀之间介质，给氮气吹扫；并联系丙烯、氨进料线加盲板；打开反应器撤热水管跨线阀；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3.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班长组织人员停丙烯、氨泵；将丙烯、氨蒸发器贫水切出，并放净管程内贫水，关闭蒸发器气相大阀；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4.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班长或合成内操</a:t>
            </a:r>
            <a:r>
              <a:rPr lang="zh-CN" altLang="en-US" sz="1800" dirty="0" smtClean="0"/>
              <a:t>手动打开</a:t>
            </a:r>
            <a:r>
              <a:rPr lang="en-US" altLang="zh-CN" sz="1800" dirty="0" smtClean="0"/>
              <a:t>PIC-21111</a:t>
            </a:r>
            <a:r>
              <a:rPr lang="zh-CN" altLang="en-US" sz="1800" dirty="0" smtClean="0"/>
              <a:t>和界外蒸汽进空压机阀以保持界外蒸汽和自产蒸汽流程贯通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并立即通知调度蒸汽用量改变。撤热水系统维持循环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打开</a:t>
            </a:r>
            <a:r>
              <a:rPr lang="en-US" altLang="zh-CN" sz="1800" dirty="0" smtClean="0"/>
              <a:t>V-2104</a:t>
            </a:r>
            <a:r>
              <a:rPr lang="zh-CN" altLang="en-US" sz="1800" dirty="0" smtClean="0"/>
              <a:t>底部排放阀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维持</a:t>
            </a:r>
            <a:r>
              <a:rPr lang="en-US" altLang="zh-CN" sz="1800" dirty="0" smtClean="0"/>
              <a:t>V-2104</a:t>
            </a:r>
            <a:r>
              <a:rPr lang="zh-CN" altLang="en-US" sz="1800" dirty="0" smtClean="0"/>
              <a:t>液位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并由界外倒引蒸汽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对</a:t>
            </a:r>
            <a:r>
              <a:rPr lang="en-US" altLang="zh-CN" sz="1800" dirty="0" smtClean="0"/>
              <a:t>V-2104</a:t>
            </a:r>
            <a:r>
              <a:rPr lang="zh-CN" altLang="en-US" sz="1800" dirty="0" smtClean="0"/>
              <a:t>保压。</a:t>
            </a: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     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6" name="圆角矩形 85"/>
          <p:cNvSpPr>
            <a:spLocks noChangeArrowheads="1"/>
          </p:cNvSpPr>
          <p:nvPr/>
        </p:nvSpPr>
        <p:spPr bwMode="auto">
          <a:xfrm>
            <a:off x="6773011" y="1617313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86"/>
          <p:cNvSpPr txBox="1">
            <a:spLocks noChangeArrowheads="1"/>
          </p:cNvSpPr>
          <p:nvPr/>
        </p:nvSpPr>
        <p:spPr bwMode="auto">
          <a:xfrm>
            <a:off x="6144322" y="1605777"/>
            <a:ext cx="4293259" cy="461665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合成紧急停工处理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5367" y="847494"/>
            <a:ext cx="444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合成停工处理步骤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9" b="21960"/>
          <a:stretch>
            <a:fillRect/>
          </a:stretch>
        </p:blipFill>
        <p:spPr bwMode="auto">
          <a:xfrm>
            <a:off x="289932" y="2214563"/>
            <a:ext cx="4036741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23426" y="167269"/>
            <a:ext cx="444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合成停工处理步骤</a:t>
            </a:r>
            <a:endParaRPr lang="zh-CN" altLang="en-US" sz="3600" dirty="0"/>
          </a:p>
        </p:txBody>
      </p:sp>
      <p:sp>
        <p:nvSpPr>
          <p:cNvPr id="17" name="圆角矩形 83"/>
          <p:cNvSpPr>
            <a:spLocks noChangeArrowheads="1"/>
          </p:cNvSpPr>
          <p:nvPr/>
        </p:nvSpPr>
        <p:spPr bwMode="auto">
          <a:xfrm>
            <a:off x="4995746" y="1839525"/>
            <a:ext cx="6869152" cy="3847597"/>
          </a:xfrm>
          <a:prstGeom prst="roundRect">
            <a:avLst>
              <a:gd name="adj" fmla="val 9083"/>
            </a:avLst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8" name="矩形 84"/>
          <p:cNvSpPr>
            <a:spLocks noChangeArrowheads="1"/>
          </p:cNvSpPr>
          <p:nvPr/>
        </p:nvSpPr>
        <p:spPr bwMode="auto">
          <a:xfrm>
            <a:off x="5129561" y="2246198"/>
            <a:ext cx="6545766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5.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合成内操联系外操停硫酸泵，给氮气吹扫，合格后加盲板；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6.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合成内操将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E-2140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抽至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10%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，联系外操加水置换，维持大循环运行，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T-2103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釜或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E-2140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加脱盐水；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7.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合成内操将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T-2101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上下段液位抽至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10%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，联系外操加水置换；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8.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停止化学药剂加入；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9.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安排人员关闭撤热水管现场阀门。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9" name="圆角矩形 85"/>
          <p:cNvSpPr>
            <a:spLocks noChangeArrowheads="1"/>
          </p:cNvSpPr>
          <p:nvPr/>
        </p:nvSpPr>
        <p:spPr bwMode="auto">
          <a:xfrm>
            <a:off x="6773011" y="1617313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86"/>
          <p:cNvSpPr txBox="1">
            <a:spLocks noChangeArrowheads="1"/>
          </p:cNvSpPr>
          <p:nvPr/>
        </p:nvSpPr>
        <p:spPr bwMode="auto">
          <a:xfrm>
            <a:off x="6144322" y="1605777"/>
            <a:ext cx="4293259" cy="461665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合成紧急停工处理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83"/>
          <p:cNvSpPr>
            <a:spLocks noChangeArrowheads="1"/>
          </p:cNvSpPr>
          <p:nvPr/>
        </p:nvSpPr>
        <p:spPr bwMode="auto">
          <a:xfrm>
            <a:off x="401444" y="1348872"/>
            <a:ext cx="11541512" cy="4538973"/>
          </a:xfrm>
          <a:prstGeom prst="roundRect">
            <a:avLst>
              <a:gd name="adj" fmla="val 9083"/>
            </a:avLst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3" name="矩形 84"/>
          <p:cNvSpPr>
            <a:spLocks noChangeArrowheads="1"/>
          </p:cNvSpPr>
          <p:nvPr/>
        </p:nvSpPr>
        <p:spPr bwMode="auto">
          <a:xfrm>
            <a:off x="691376" y="1588278"/>
            <a:ext cx="11039707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1.</a:t>
            </a:r>
            <a:r>
              <a:rPr lang="zh-CN" altLang="en-US" sz="1800" dirty="0" smtClean="0"/>
              <a:t>保持大循环正常运行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；根据回收塔温度分布情况，降回收塔塔釜蒸汽量；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2.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成品塔侧线改进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V-301/302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，脱氰塔釜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P-2118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改进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V-301/302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，适降脱氰塔、成品塔再沸器贫水量，组织回收塔倒料；联系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Ⅰ 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丙将成品塔侧线改进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V-301/302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3.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维持脱氰塔正常操作，降低氢氰酸外送量，逐步降至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500kg/h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4.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将成品塔塔釜及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V-2117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提至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80%,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降成品塔釜外送量至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0.5t/h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，维持成品塔全回流操作；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5.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调节回收塔倒料操作至正常；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6.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维持四效正常运行；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7.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回收塔侧线采出适时改进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V-2304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，降小抽出量，粗乙腈去乙腈装置原料罐线氮气吹扫；</a:t>
            </a: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 8</a:t>
            </a: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.</a:t>
            </a:r>
            <a:r>
              <a:rPr lang="zh-CN" altLang="en-US" sz="1800" dirty="0" smtClean="0">
                <a:latin typeface="宋体" pitchFamily="2" charset="-122"/>
                <a:sym typeface="Arial" panose="020B0604020202020204" pitchFamily="34" charset="0"/>
              </a:rPr>
              <a:t>试情况</a:t>
            </a:r>
            <a:r>
              <a:rPr lang="zh-CN" altLang="en-US" sz="1800" dirty="0" smtClean="0"/>
              <a:t>停</a:t>
            </a:r>
            <a:r>
              <a:rPr lang="zh-CN" altLang="en-US" sz="1800" dirty="0" smtClean="0"/>
              <a:t>精制系统各辅助化学品加入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处理化学品加入系统。</a:t>
            </a:r>
            <a:endParaRPr lang="en-US" altLang="zh-CN" sz="1800" dirty="0" smtClean="0"/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/>
              <a:t>        </a:t>
            </a:r>
            <a:r>
              <a:rPr lang="zh-CN" altLang="en-US" sz="1800" dirty="0" smtClean="0"/>
              <a:t>说明：如停电，塔釜热源立即撤出，等候处理；如停循环水，塔釜热源立即撤出，塔釜物料送至不合格罐，等候处理。</a:t>
            </a: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altLang="zh-CN" sz="1800" dirty="0" smtClean="0">
                <a:latin typeface="宋体" pitchFamily="2" charset="-122"/>
                <a:sym typeface="Arial" panose="020B0604020202020204" pitchFamily="34" charset="0"/>
              </a:rPr>
              <a:t>  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endParaRPr lang="en-US" altLang="zh-CN" sz="1800" dirty="0" smtClean="0">
              <a:latin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5" name="文本框 86"/>
          <p:cNvSpPr txBox="1">
            <a:spLocks noChangeArrowheads="1"/>
          </p:cNvSpPr>
          <p:nvPr/>
        </p:nvSpPr>
        <p:spPr bwMode="auto">
          <a:xfrm>
            <a:off x="3278459" y="1148576"/>
            <a:ext cx="4293259" cy="461665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精制停工处理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3"/>
          <p:cNvSpPr>
            <a:spLocks noChangeArrowheads="1"/>
          </p:cNvSpPr>
          <p:nvPr/>
        </p:nvSpPr>
        <p:spPr bwMode="auto">
          <a:xfrm>
            <a:off x="423746" y="1382751"/>
            <a:ext cx="8118088" cy="2810108"/>
          </a:xfrm>
          <a:prstGeom prst="roundRect">
            <a:avLst>
              <a:gd name="adj" fmla="val 9083"/>
            </a:avLst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" name="文本框 86"/>
          <p:cNvSpPr txBox="1">
            <a:spLocks noChangeArrowheads="1"/>
          </p:cNvSpPr>
          <p:nvPr/>
        </p:nvSpPr>
        <p:spPr bwMode="auto">
          <a:xfrm>
            <a:off x="2988528" y="1159727"/>
            <a:ext cx="3055434" cy="461665"/>
          </a:xfrm>
          <a:prstGeom prst="rect">
            <a:avLst/>
          </a:prstGeom>
          <a:solidFill>
            <a:schemeClr val="accent3">
              <a:lumMod val="75000"/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炉子处理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59006" y="1862254"/>
            <a:ext cx="7147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AOGC</a:t>
            </a:r>
            <a:r>
              <a:rPr lang="zh-CN" altLang="en-US" dirty="0" smtClean="0"/>
              <a:t>停工：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吸收塔顶放空阀打开，去</a:t>
            </a:r>
            <a:r>
              <a:rPr lang="en-US" altLang="zh-CN" dirty="0" smtClean="0"/>
              <a:t>AOGC</a:t>
            </a:r>
            <a:r>
              <a:rPr lang="zh-CN" altLang="en-US" dirty="0" smtClean="0"/>
              <a:t>阀关闭，吹扫</a:t>
            </a:r>
            <a:r>
              <a:rPr lang="en-US" altLang="zh-CN" dirty="0" smtClean="0"/>
              <a:t>AOGC</a:t>
            </a:r>
            <a:r>
              <a:rPr lang="zh-CN" altLang="en-US" dirty="0" smtClean="0"/>
              <a:t>管线氮气给上；</a:t>
            </a:r>
            <a:endParaRPr lang="en-US" altLang="zh-CN" dirty="0" smtClean="0"/>
          </a:p>
          <a:p>
            <a:r>
              <a:rPr lang="en-US" altLang="zh-CN" dirty="0" smtClean="0"/>
              <a:t>2.AOGC</a:t>
            </a:r>
            <a:r>
              <a:rPr lang="zh-CN" altLang="en-US" dirty="0" smtClean="0"/>
              <a:t>按正常停工。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PCC</a:t>
            </a:r>
            <a:r>
              <a:rPr lang="zh-CN" altLang="en-US" dirty="0" smtClean="0"/>
              <a:t>炉子：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如果不影响到</a:t>
            </a:r>
            <a:r>
              <a:rPr lang="en-US" altLang="zh-CN" dirty="0" smtClean="0"/>
              <a:t>PCC</a:t>
            </a:r>
            <a:r>
              <a:rPr lang="zh-CN" altLang="en-US" dirty="0" smtClean="0"/>
              <a:t>炉子，</a:t>
            </a:r>
            <a:r>
              <a:rPr lang="en-US" altLang="zh-CN" dirty="0" smtClean="0"/>
              <a:t>PCC</a:t>
            </a:r>
            <a:r>
              <a:rPr lang="zh-CN" altLang="en-US" dirty="0" smtClean="0"/>
              <a:t>炉子按正常操作，维持炉子稳定运行；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影响到</a:t>
            </a:r>
            <a:r>
              <a:rPr lang="en-US" altLang="zh-CN" dirty="0" smtClean="0"/>
              <a:t>PCC</a:t>
            </a:r>
            <a:r>
              <a:rPr lang="zh-CN" altLang="en-US" dirty="0" smtClean="0"/>
              <a:t>炉子，按正常停工处理。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4" name="圆角矩形 83"/>
          <p:cNvSpPr>
            <a:spLocks noChangeArrowheads="1"/>
          </p:cNvSpPr>
          <p:nvPr/>
        </p:nvSpPr>
        <p:spPr bwMode="auto">
          <a:xfrm>
            <a:off x="5129561" y="4813610"/>
            <a:ext cx="6255834" cy="1408771"/>
          </a:xfrm>
          <a:prstGeom prst="roundRect">
            <a:avLst>
              <a:gd name="adj" fmla="val 9083"/>
            </a:avLst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" name="文本框 86"/>
          <p:cNvSpPr txBox="1">
            <a:spLocks noChangeArrowheads="1"/>
          </p:cNvSpPr>
          <p:nvPr/>
        </p:nvSpPr>
        <p:spPr bwMode="auto">
          <a:xfrm>
            <a:off x="6902607" y="4557133"/>
            <a:ext cx="2709746" cy="461665"/>
          </a:xfrm>
          <a:prstGeom prst="rect">
            <a:avLst/>
          </a:prstGeom>
          <a:solidFill>
            <a:schemeClr val="accent4">
              <a:lumMod val="60000"/>
              <a:lumOff val="40000"/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机组处理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9785" y="5207619"/>
            <a:ext cx="434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/>
              <a:t>1.C-2401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C-2402</a:t>
            </a:r>
            <a:r>
              <a:rPr lang="zh-CN" altLang="en-US" dirty="0" smtClean="0"/>
              <a:t>根据情况组织停车；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2.C-2101</a:t>
            </a:r>
            <a:r>
              <a:rPr lang="zh-CN" altLang="en-US" dirty="0" smtClean="0"/>
              <a:t>根据情况组织停车。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044" y="1642188"/>
            <a:ext cx="4312297" cy="2948473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213789" y="2149474"/>
            <a:ext cx="3378200" cy="1936366"/>
            <a:chOff x="3679556" y="1934274"/>
            <a:chExt cx="4832888" cy="1936366"/>
          </a:xfrm>
        </p:grpSpPr>
        <p:sp>
          <p:nvSpPr>
            <p:cNvPr id="3" name="文本框 2"/>
            <p:cNvSpPr txBox="1"/>
            <p:nvPr/>
          </p:nvSpPr>
          <p:spPr>
            <a:xfrm>
              <a:off x="3679556" y="2138766"/>
              <a:ext cx="4832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谢谢</a:t>
              </a:r>
              <a:endParaRPr lang="zh-CN" altLang="en-US" sz="60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9556" y="3076699"/>
              <a:ext cx="4832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679556" y="1934274"/>
              <a:ext cx="4832888" cy="495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79556" y="3821132"/>
              <a:ext cx="4832888" cy="495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78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6397082" y="1427355"/>
            <a:ext cx="5088674" cy="452739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59093" y="1460811"/>
            <a:ext cx="5550692" cy="44943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tx1">
                      <a:lumMod val="65000"/>
                      <a:lumOff val="35000"/>
                    </a:schemeClr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802794" y="1749226"/>
            <a:ext cx="4199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通过Ⅱ丙烯腈装置动力消耗情况分析可知，装置消耗的主要动力介质为燃料气、电、</a:t>
            </a:r>
            <a:r>
              <a:rPr lang="en-US" altLang="zh-CN" sz="2400" dirty="0" smtClean="0"/>
              <a:t>0.4MPa</a:t>
            </a:r>
            <a:r>
              <a:rPr lang="zh-CN" altLang="en-US" sz="2400" dirty="0" smtClean="0"/>
              <a:t>蒸汽、循环水和氮气，其中燃料气占装置综合能耗的</a:t>
            </a:r>
            <a:r>
              <a:rPr lang="en-US" altLang="zh-CN" sz="2400" dirty="0" smtClean="0"/>
              <a:t>23.34%</a:t>
            </a:r>
            <a:r>
              <a:rPr lang="zh-CN" altLang="en-US" sz="2400" dirty="0" smtClean="0"/>
              <a:t>，电消耗占</a:t>
            </a:r>
            <a:r>
              <a:rPr lang="en-US" sz="2400" dirty="0" smtClean="0"/>
              <a:t>15.32%</a:t>
            </a:r>
            <a:r>
              <a:rPr lang="zh-CN" altLang="en-US" sz="2400" dirty="0" smtClean="0"/>
              <a:t>，蒸汽消耗占</a:t>
            </a:r>
            <a:r>
              <a:rPr lang="en-US" sz="2400" dirty="0" smtClean="0"/>
              <a:t>37.04%</a:t>
            </a:r>
            <a:r>
              <a:rPr lang="zh-CN" altLang="en-US" sz="2400" dirty="0" smtClean="0"/>
              <a:t>，循环水占</a:t>
            </a:r>
            <a:r>
              <a:rPr lang="en-US" sz="2400" dirty="0" smtClean="0"/>
              <a:t>16.58%</a:t>
            </a:r>
            <a:r>
              <a:rPr lang="zh-CN" altLang="en-US" sz="2400" dirty="0" smtClean="0"/>
              <a:t>，氮气占</a:t>
            </a:r>
            <a:r>
              <a:rPr lang="en-US" sz="2400" dirty="0" smtClean="0"/>
              <a:t>3.03%</a:t>
            </a:r>
            <a:r>
              <a:rPr lang="zh-CN" altLang="en-US" sz="2400" dirty="0" smtClean="0"/>
              <a:t>，要降低装置的综合能耗，必须减少这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种动力介质的消耗。</a:t>
            </a:r>
            <a:endParaRPr lang="zh-CN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84459" y="1777311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</a:t>
            </a:r>
            <a:r>
              <a:rPr lang="zh-CN" altLang="en-US" sz="2800" dirty="0" smtClean="0">
                <a:solidFill>
                  <a:srgbClr val="C00000"/>
                </a:solidFill>
              </a:rPr>
              <a:t>通过对</a:t>
            </a:r>
            <a:r>
              <a:rPr lang="en-US" altLang="zh-CN" sz="2800" dirty="0" smtClean="0">
                <a:solidFill>
                  <a:srgbClr val="C00000"/>
                </a:solidFill>
              </a:rPr>
              <a:t>Ⅱ</a:t>
            </a:r>
            <a:r>
              <a:rPr lang="zh-CN" altLang="en-US" sz="2800" dirty="0" smtClean="0">
                <a:solidFill>
                  <a:srgbClr val="C00000"/>
                </a:solidFill>
              </a:rPr>
              <a:t>丙烯腈装置加工费用分析可知，动力成本占为</a:t>
            </a:r>
            <a:r>
              <a:rPr lang="en-US" sz="2800" dirty="0" smtClean="0">
                <a:solidFill>
                  <a:srgbClr val="C00000"/>
                </a:solidFill>
              </a:rPr>
              <a:t>    43.29%</a:t>
            </a:r>
            <a:r>
              <a:rPr lang="zh-CN" altLang="en-US" sz="2800" dirty="0" smtClean="0">
                <a:solidFill>
                  <a:srgbClr val="C00000"/>
                </a:solidFill>
              </a:rPr>
              <a:t>，辅材占</a:t>
            </a:r>
            <a:r>
              <a:rPr lang="en-US" sz="2800" dirty="0" smtClean="0">
                <a:solidFill>
                  <a:srgbClr val="C00000"/>
                </a:solidFill>
              </a:rPr>
              <a:t> 14.76 %</a:t>
            </a:r>
            <a:r>
              <a:rPr lang="zh-CN" altLang="en-US" sz="2800" dirty="0" smtClean="0">
                <a:solidFill>
                  <a:srgbClr val="C00000"/>
                </a:solidFill>
              </a:rPr>
              <a:t>，燃料成本占</a:t>
            </a:r>
            <a:r>
              <a:rPr lang="en-US" sz="2800" dirty="0" smtClean="0">
                <a:solidFill>
                  <a:srgbClr val="C00000"/>
                </a:solidFill>
              </a:rPr>
              <a:t>41.95%</a:t>
            </a:r>
            <a:r>
              <a:rPr lang="zh-CN" altLang="en-US" sz="2800" dirty="0" smtClean="0">
                <a:solidFill>
                  <a:srgbClr val="C00000"/>
                </a:solidFill>
              </a:rPr>
              <a:t>，装置的动力成本所占比例最大，而短期内可以通过生产调整降低的只有动力成本，故要降低装置的加工成本，必须降低装置的动力成本，降低装置的综合能耗。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2077" y="25277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丙烯腈装置成本分析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211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5"/>
          <p:cNvSpPr/>
          <p:nvPr/>
        </p:nvSpPr>
        <p:spPr>
          <a:xfrm>
            <a:off x="0" y="2280357"/>
            <a:ext cx="3928533" cy="2032000"/>
          </a:xfrm>
          <a:custGeom>
            <a:avLst/>
            <a:gdLst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13385 w 1413385"/>
              <a:gd name="connsiteY2" fmla="*/ 1026944 h 1026944"/>
              <a:gd name="connsiteX3" fmla="*/ 0 w 1413385"/>
              <a:gd name="connsiteY3" fmla="*/ 1026944 h 1026944"/>
              <a:gd name="connsiteX4" fmla="*/ 0 w 1413385"/>
              <a:gd name="connsiteY4" fmla="*/ 0 h 1026944"/>
              <a:gd name="connsiteX0" fmla="*/ 0 w 1413385"/>
              <a:gd name="connsiteY0" fmla="*/ 0 h 1026944"/>
              <a:gd name="connsiteX1" fmla="*/ 1413385 w 1413385"/>
              <a:gd name="connsiteY1" fmla="*/ 0 h 1026944"/>
              <a:gd name="connsiteX2" fmla="*/ 1405087 w 1413385"/>
              <a:gd name="connsiteY2" fmla="*/ 494556 h 1026944"/>
              <a:gd name="connsiteX3" fmla="*/ 1413385 w 1413385"/>
              <a:gd name="connsiteY3" fmla="*/ 1026944 h 1026944"/>
              <a:gd name="connsiteX4" fmla="*/ 0 w 1413385"/>
              <a:gd name="connsiteY4" fmla="*/ 1026944 h 1026944"/>
              <a:gd name="connsiteX5" fmla="*/ 0 w 1413385"/>
              <a:gd name="connsiteY5" fmla="*/ 0 h 1026944"/>
              <a:gd name="connsiteX0" fmla="*/ 0 w 1728937"/>
              <a:gd name="connsiteY0" fmla="*/ 0 h 1026944"/>
              <a:gd name="connsiteX1" fmla="*/ 1413385 w 1728937"/>
              <a:gd name="connsiteY1" fmla="*/ 0 h 1026944"/>
              <a:gd name="connsiteX2" fmla="*/ 1728937 w 1728937"/>
              <a:gd name="connsiteY2" fmla="*/ 513606 h 1026944"/>
              <a:gd name="connsiteX3" fmla="*/ 1413385 w 1728937"/>
              <a:gd name="connsiteY3" fmla="*/ 1026944 h 1026944"/>
              <a:gd name="connsiteX4" fmla="*/ 0 w 1728937"/>
              <a:gd name="connsiteY4" fmla="*/ 1026944 h 1026944"/>
              <a:gd name="connsiteX5" fmla="*/ 0 w 1728937"/>
              <a:gd name="connsiteY5" fmla="*/ 0 h 1026944"/>
              <a:gd name="connsiteX0" fmla="*/ 0 w 1841720"/>
              <a:gd name="connsiteY0" fmla="*/ 0 h 1026944"/>
              <a:gd name="connsiteX1" fmla="*/ 1413385 w 1841720"/>
              <a:gd name="connsiteY1" fmla="*/ 0 h 1026944"/>
              <a:gd name="connsiteX2" fmla="*/ 1841720 w 1841720"/>
              <a:gd name="connsiteY2" fmla="*/ 513606 h 1026944"/>
              <a:gd name="connsiteX3" fmla="*/ 1413385 w 1841720"/>
              <a:gd name="connsiteY3" fmla="*/ 1026944 h 1026944"/>
              <a:gd name="connsiteX4" fmla="*/ 0 w 1841720"/>
              <a:gd name="connsiteY4" fmla="*/ 1026944 h 1026944"/>
              <a:gd name="connsiteX5" fmla="*/ 0 w 1841720"/>
              <a:gd name="connsiteY5" fmla="*/ 0 h 10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720" h="1026944">
                <a:moveTo>
                  <a:pt x="0" y="0"/>
                </a:moveTo>
                <a:lnTo>
                  <a:pt x="1413385" y="0"/>
                </a:lnTo>
                <a:lnTo>
                  <a:pt x="1841720" y="513606"/>
                </a:lnTo>
                <a:lnTo>
                  <a:pt x="1413385" y="1026944"/>
                </a:lnTo>
                <a:lnTo>
                  <a:pt x="0" y="10269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1227231" y="2304711"/>
            <a:ext cx="11174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81381" y="1474901"/>
            <a:ext cx="523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装置降本增效措施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744116" y="2232864"/>
            <a:ext cx="6442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7"/>
          <p:cNvSpPr txBox="1"/>
          <p:nvPr/>
        </p:nvSpPr>
        <p:spPr>
          <a:xfrm>
            <a:off x="5433548" y="2756733"/>
            <a:ext cx="4342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优化调整循环水用量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18"/>
          <p:cNvGrpSpPr/>
          <p:nvPr/>
        </p:nvGrpSpPr>
        <p:grpSpPr>
          <a:xfrm>
            <a:off x="5147734" y="4485918"/>
            <a:ext cx="5294487" cy="523220"/>
            <a:chOff x="4025537" y="3170775"/>
            <a:chExt cx="4751392" cy="522433"/>
          </a:xfrm>
        </p:grpSpPr>
        <p:sp>
          <p:nvSpPr>
            <p:cNvPr id="23" name="椭圆 22"/>
            <p:cNvSpPr/>
            <p:nvPr/>
          </p:nvSpPr>
          <p:spPr>
            <a:xfrm>
              <a:off x="4025537" y="3183275"/>
              <a:ext cx="349866" cy="3439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文本框 40"/>
            <p:cNvSpPr txBox="1"/>
            <p:nvPr/>
          </p:nvSpPr>
          <p:spPr>
            <a:xfrm>
              <a:off x="4378590" y="3170775"/>
              <a:ext cx="4398339" cy="5224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减少废水烧量，节约燃料气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5096936" y="3577159"/>
            <a:ext cx="3369735" cy="523220"/>
            <a:chOff x="3991679" y="3058054"/>
            <a:chExt cx="3368864" cy="522433"/>
          </a:xfrm>
        </p:grpSpPr>
        <p:sp>
          <p:nvSpPr>
            <p:cNvPr id="25" name="椭圆 24"/>
            <p:cNvSpPr/>
            <p:nvPr/>
          </p:nvSpPr>
          <p:spPr>
            <a:xfrm>
              <a:off x="3991679" y="3160731"/>
              <a:ext cx="349866" cy="3439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文本框 40"/>
            <p:cNvSpPr txBox="1"/>
            <p:nvPr/>
          </p:nvSpPr>
          <p:spPr>
            <a:xfrm>
              <a:off x="4378590" y="3058054"/>
              <a:ext cx="2981953" cy="5224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工艺指标的优化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5080002" y="2850258"/>
            <a:ext cx="349956" cy="34449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277557" y="5463636"/>
            <a:ext cx="349956" cy="34449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3466" y="537351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1.3MPa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蒸汽消耗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33778" y="1456267"/>
            <a:ext cx="4786489" cy="124177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91"/>
          <p:cNvGrpSpPr>
            <a:grpSpLocks noChangeAspect="1"/>
          </p:cNvGrpSpPr>
          <p:nvPr/>
        </p:nvGrpSpPr>
        <p:grpSpPr bwMode="auto">
          <a:xfrm>
            <a:off x="6644305" y="1520628"/>
            <a:ext cx="4538663" cy="3708400"/>
            <a:chOff x="0" y="0"/>
            <a:chExt cx="4538312" cy="3707588"/>
          </a:xfrm>
        </p:grpSpPr>
        <p:pic>
          <p:nvPicPr>
            <p:cNvPr id="17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38312" cy="370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207"/>
            <a:stretch>
              <a:fillRect/>
            </a:stretch>
          </p:blipFill>
          <p:spPr bwMode="auto">
            <a:xfrm>
              <a:off x="293502" y="127484"/>
              <a:ext cx="3953910" cy="250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25688" y="1693333"/>
            <a:ext cx="460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优化调整循环水用量</a:t>
            </a:r>
            <a:endParaRPr lang="zh-CN" altLang="en-US" sz="3600" dirty="0"/>
          </a:p>
        </p:txBody>
      </p:sp>
      <p:sp>
        <p:nvSpPr>
          <p:cNvPr id="19" name="椭圆 18"/>
          <p:cNvSpPr/>
          <p:nvPr/>
        </p:nvSpPr>
        <p:spPr>
          <a:xfrm>
            <a:off x="1264356" y="3217335"/>
            <a:ext cx="237066" cy="2596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636889" y="3081867"/>
            <a:ext cx="179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</a:t>
            </a:r>
            <a:r>
              <a:rPr lang="zh-CN" altLang="en-US" sz="2800" dirty="0" smtClean="0"/>
              <a:t>日优化</a:t>
            </a:r>
            <a:endParaRPr lang="zh-CN" altLang="en-US" sz="2800" dirty="0"/>
          </a:p>
        </p:txBody>
      </p:sp>
      <p:sp>
        <p:nvSpPr>
          <p:cNvPr id="21" name="椭圆 20"/>
          <p:cNvSpPr/>
          <p:nvPr/>
        </p:nvSpPr>
        <p:spPr>
          <a:xfrm>
            <a:off x="1247423" y="4013200"/>
            <a:ext cx="253999" cy="2427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789289" y="3889023"/>
            <a:ext cx="179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周优化</a:t>
            </a:r>
            <a:endParaRPr lang="zh-CN" altLang="en-US" sz="2800" dirty="0"/>
          </a:p>
        </p:txBody>
      </p:sp>
      <p:sp>
        <p:nvSpPr>
          <p:cNvPr id="23" name="椭圆 22"/>
          <p:cNvSpPr/>
          <p:nvPr/>
        </p:nvSpPr>
        <p:spPr>
          <a:xfrm>
            <a:off x="1207912" y="4786489"/>
            <a:ext cx="253999" cy="2427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817511" y="4707468"/>
            <a:ext cx="179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月优化</a:t>
            </a:r>
            <a:endParaRPr lang="zh-CN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5109148" y="162467"/>
            <a:ext cx="4983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装置降本增效措施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508000" y="1286932"/>
            <a:ext cx="2709333" cy="925689"/>
          </a:xfrm>
          <a:prstGeom prst="roundRect">
            <a:avLst>
              <a:gd name="adj" fmla="val 15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738489" y="2652891"/>
            <a:ext cx="8466667" cy="2935110"/>
          </a:xfrm>
          <a:prstGeom prst="roundRect">
            <a:avLst>
              <a:gd name="adj" fmla="val 804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302933" y="2991556"/>
            <a:ext cx="7845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循环水上水温度、压力、流量，风机运行情况；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循环水回水温度、温差；</a:t>
            </a:r>
            <a:endParaRPr lang="en-US" altLang="zh-CN" sz="2400" dirty="0" smtClean="0"/>
          </a:p>
          <a:p>
            <a:r>
              <a:rPr lang="en-US" altLang="zh-CN" sz="2400" dirty="0" smtClean="0"/>
              <a:t>3.</a:t>
            </a:r>
            <a:r>
              <a:rPr lang="zh-CN" altLang="en-US" sz="2400" dirty="0" smtClean="0"/>
              <a:t>各台循环水冷却器冷后温度；</a:t>
            </a:r>
            <a:endParaRPr lang="en-US" altLang="zh-CN" sz="2400" dirty="0" smtClean="0"/>
          </a:p>
          <a:p>
            <a:r>
              <a:rPr lang="en-US" altLang="zh-CN" sz="2400" dirty="0" smtClean="0"/>
              <a:t>4.</a:t>
            </a:r>
            <a:r>
              <a:rPr lang="zh-CN" altLang="en-US" sz="2400" dirty="0" smtClean="0"/>
              <a:t>工艺参数波动情况；</a:t>
            </a:r>
            <a:endParaRPr lang="en-US" altLang="zh-CN" sz="2400" dirty="0" smtClean="0"/>
          </a:p>
          <a:p>
            <a:r>
              <a:rPr lang="en-US" altLang="zh-CN" sz="2400" dirty="0" smtClean="0"/>
              <a:t>5.</a:t>
            </a:r>
            <a:r>
              <a:rPr lang="zh-CN" altLang="en-US" sz="2400" dirty="0" smtClean="0"/>
              <a:t>班组当班期间做了哪些调整，或发生哪些异常情况；</a:t>
            </a:r>
            <a:endParaRPr lang="en-US" altLang="zh-CN" sz="2400" dirty="0" smtClean="0"/>
          </a:p>
          <a:p>
            <a:r>
              <a:rPr lang="en-US" altLang="zh-CN" sz="2400" dirty="0" smtClean="0"/>
              <a:t>6.</a:t>
            </a:r>
            <a:r>
              <a:rPr lang="zh-CN" altLang="en-US" sz="2400" dirty="0" smtClean="0"/>
              <a:t>每小时循环水消耗量变化情况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4754" y="1512712"/>
            <a:ext cx="248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日检的内容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51104" y="241489"/>
            <a:ext cx="4170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优化调整循环水用量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914324"/>
            <a:chOff x="0" y="0"/>
            <a:chExt cx="12192000" cy="9143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62545" y="544992"/>
              <a:ext cx="17360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安庆石化公司</a:t>
              </a:r>
              <a:endPara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900510"/>
              <a:ext cx="3098561" cy="0"/>
            </a:xfrm>
            <a:prstGeom prst="line">
              <a:avLst/>
            </a:prstGeom>
            <a:ln w="22225">
              <a:gradFill>
                <a:gsLst>
                  <a:gs pos="0">
                    <a:srgbClr val="FF0000"/>
                  </a:gs>
                  <a:gs pos="74000">
                    <a:srgbClr val="C00000"/>
                  </a:gs>
                  <a:gs pos="8300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3108562" y="795"/>
              <a:ext cx="285518" cy="9005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62156" y="729658"/>
              <a:ext cx="8929844" cy="0"/>
            </a:xfrm>
            <a:prstGeom prst="line">
              <a:avLst/>
            </a:prstGeom>
            <a:ln>
              <a:solidFill>
                <a:schemeClr val="accent2"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81" y="79549"/>
              <a:ext cx="744548" cy="767458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380409" y="11213"/>
              <a:ext cx="1663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中国石化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BA7EAC7-B3D8-4D41-A150-5DD10AEB6DBA}"/>
                </a:ext>
              </a:extLst>
            </p:cNvPr>
            <p:cNvSpPr/>
            <p:nvPr/>
          </p:nvSpPr>
          <p:spPr>
            <a:xfrm>
              <a:off x="1418172" y="348954"/>
              <a:ext cx="15870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SINOPEC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212704" y="0"/>
              <a:ext cx="285518" cy="9005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642598" y="20762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优化调整循环水用量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GONGRT\Music\Desktop\20200702_173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13" y="1249210"/>
            <a:ext cx="6003689" cy="4977970"/>
          </a:xfrm>
          <a:prstGeom prst="rect">
            <a:avLst/>
          </a:prstGeom>
          <a:noFill/>
        </p:spPr>
      </p:pic>
      <p:pic>
        <p:nvPicPr>
          <p:cNvPr id="1027" name="Picture 3" descr="C:\Users\GONGRT\Music\Desktop\20200702_153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106400" y="-5905500"/>
            <a:ext cx="7200000" cy="3500000"/>
          </a:xfrm>
          <a:prstGeom prst="rect">
            <a:avLst/>
          </a:prstGeom>
          <a:noFill/>
        </p:spPr>
      </p:pic>
      <p:pic>
        <p:nvPicPr>
          <p:cNvPr id="1028" name="Picture 4" descr="C:\Users\GONGRT\Music\Desktop\20200702_153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249" y="1226917"/>
            <a:ext cx="5521124" cy="502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11852</TotalTime>
  <Words>3627</Words>
  <Application>Microsoft Office PowerPoint</Application>
  <PresentationFormat>自定义</PresentationFormat>
  <Paragraphs>567</Paragraphs>
  <Slides>45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朱劲松</dc:creator>
  <cp:lastModifiedBy>GONGRT</cp:lastModifiedBy>
  <cp:revision>769</cp:revision>
  <dcterms:created xsi:type="dcterms:W3CDTF">2018-06-15T02:48:26Z</dcterms:created>
  <dcterms:modified xsi:type="dcterms:W3CDTF">2020-07-10T09:43:15Z</dcterms:modified>
</cp:coreProperties>
</file>