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drawings/drawing2.xml" ContentType="application/vnd.openxmlformats-officedocument.drawingml.chartshapes+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1.xml" ContentType="application/vnd.openxmlformats-officedocument.drawingml.diagramLayout+xml"/>
  <Default Extension="xlsx" ContentType="application/vnd.openxmlformats-officedocument.spreadsheetml.sheet"/>
  <Override PartName="/ppt/diagrams/data2.xml" ContentType="application/vnd.openxmlformats-officedocument.drawingml.diagramData+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rawings/drawing1.xml" ContentType="application/vnd.openxmlformats-officedocument.drawingml.chartshape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diagrams/layout2.xml" ContentType="application/vnd.openxmlformats-officedocument.drawingml.diagramLayout+xml"/>
  <Override PartName="/ppt/slides/slide8.xml" ContentType="application/vnd.openxmlformats-officedocument.presentationml.slide+xml"/>
  <Override PartName="/ppt/slides/slide49.xml" ContentType="application/vnd.openxmlformats-officedocument.presentationml.slide+xml"/>
  <Override PartName="/ppt/diagrams/data1.xml" ContentType="application/vnd.openxmlformats-officedocument.drawingml.diagramData+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wmf" ContentType="image/x-wmf"/>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sldIdLst>
    <p:sldId id="256" r:id="rId2"/>
    <p:sldId id="261" r:id="rId3"/>
    <p:sldId id="262" r:id="rId4"/>
    <p:sldId id="267" r:id="rId5"/>
    <p:sldId id="274" r:id="rId6"/>
    <p:sldId id="298" r:id="rId7"/>
    <p:sldId id="299" r:id="rId8"/>
    <p:sldId id="300" r:id="rId9"/>
    <p:sldId id="301" r:id="rId10"/>
    <p:sldId id="302" r:id="rId11"/>
    <p:sldId id="304" r:id="rId12"/>
    <p:sldId id="305" r:id="rId13"/>
    <p:sldId id="303" r:id="rId14"/>
    <p:sldId id="307" r:id="rId15"/>
    <p:sldId id="306" r:id="rId16"/>
    <p:sldId id="308" r:id="rId17"/>
    <p:sldId id="309" r:id="rId18"/>
    <p:sldId id="310" r:id="rId19"/>
    <p:sldId id="311" r:id="rId20"/>
    <p:sldId id="312" r:id="rId21"/>
    <p:sldId id="313" r:id="rId22"/>
    <p:sldId id="314" r:id="rId23"/>
    <p:sldId id="315" r:id="rId24"/>
    <p:sldId id="316" r:id="rId25"/>
    <p:sldId id="317" r:id="rId26"/>
    <p:sldId id="318" r:id="rId27"/>
    <p:sldId id="319" r:id="rId28"/>
    <p:sldId id="320" r:id="rId29"/>
    <p:sldId id="321" r:id="rId30"/>
    <p:sldId id="322" r:id="rId31"/>
    <p:sldId id="323" r:id="rId32"/>
    <p:sldId id="324" r:id="rId33"/>
    <p:sldId id="325" r:id="rId34"/>
    <p:sldId id="326" r:id="rId35"/>
    <p:sldId id="327" r:id="rId36"/>
    <p:sldId id="328" r:id="rId37"/>
    <p:sldId id="329" r:id="rId38"/>
    <p:sldId id="330" r:id="rId39"/>
    <p:sldId id="339" r:id="rId40"/>
    <p:sldId id="331" r:id="rId41"/>
    <p:sldId id="332" r:id="rId42"/>
    <p:sldId id="333" r:id="rId43"/>
    <p:sldId id="334" r:id="rId44"/>
    <p:sldId id="335" r:id="rId45"/>
    <p:sldId id="336" r:id="rId46"/>
    <p:sldId id="337" r:id="rId47"/>
    <p:sldId id="338" r:id="rId48"/>
    <p:sldId id="340" r:id="rId49"/>
    <p:sldId id="341" r:id="rId50"/>
    <p:sldId id="342" r:id="rId51"/>
    <p:sldId id="343" r:id="rId52"/>
    <p:sldId id="344" r:id="rId53"/>
    <p:sldId id="345" r:id="rId54"/>
    <p:sldId id="346" r:id="rId55"/>
    <p:sldId id="348" r:id="rId56"/>
    <p:sldId id="347" r:id="rId57"/>
    <p:sldId id="349" r:id="rId58"/>
    <p:sldId id="350" r:id="rId59"/>
    <p:sldId id="351" r:id="rId60"/>
    <p:sldId id="354" r:id="rId61"/>
    <p:sldId id="356" r:id="rId62"/>
    <p:sldId id="353" r:id="rId63"/>
    <p:sldId id="355" r:id="rId64"/>
    <p:sldId id="357" r:id="rId65"/>
    <p:sldId id="352" r:id="rId66"/>
    <p:sldId id="282" r:id="rId6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E6E6E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987" autoAdjust="0"/>
    <p:restoredTop sz="94784" autoAdjust="0"/>
  </p:normalViewPr>
  <p:slideViewPr>
    <p:cSldViewPr snapToGrid="0">
      <p:cViewPr varScale="1">
        <p:scale>
          <a:sx n="84" d="100"/>
          <a:sy n="84" d="100"/>
        </p:scale>
        <p:origin x="-726" y="-90"/>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D:\ytong\My%20Documents\my%20document%20current\Acrylonitrile\Customer%20AN\Asahi\Japan%20visit\inhibition%20test%20pure%20AN.xls"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Office_Excel____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zh-CN"/>
  <c:chart>
    <c:plotArea>
      <c:layout>
        <c:manualLayout>
          <c:layoutTarget val="inner"/>
          <c:xMode val="edge"/>
          <c:yMode val="edge"/>
          <c:x val="6.5258376598107196E-2"/>
          <c:y val="6.0878285868637312E-2"/>
          <c:w val="0.90528027013449863"/>
          <c:h val="0.83198057301984585"/>
        </c:manualLayout>
      </c:layout>
      <c:scatterChart>
        <c:scatterStyle val="smoothMarker"/>
        <c:ser>
          <c:idx val="0"/>
          <c:order val="0"/>
          <c:tx>
            <c:strRef>
              <c:f>'all data'!$C$2</c:f>
              <c:strCache>
                <c:ptCount val="1"/>
                <c:pt idx="0">
                  <c:v>EC3457A 378 ppm</c:v>
                </c:pt>
              </c:strCache>
            </c:strRef>
          </c:tx>
          <c:spPr>
            <a:ln w="12700">
              <a:solidFill>
                <a:srgbClr val="000080"/>
              </a:solidFill>
              <a:prstDash val="solid"/>
            </a:ln>
          </c:spPr>
          <c:marker>
            <c:symbol val="diamond"/>
            <c:size val="5"/>
            <c:spPr>
              <a:solidFill>
                <a:srgbClr val="000080"/>
              </a:solidFill>
              <a:ln>
                <a:solidFill>
                  <a:srgbClr val="000080"/>
                </a:solidFill>
                <a:prstDash val="solid"/>
              </a:ln>
            </c:spPr>
          </c:marker>
          <c:xVal>
            <c:numRef>
              <c:f>'all data'!$B$3:$B$10</c:f>
              <c:numCache>
                <c:formatCode>0</c:formatCode>
                <c:ptCount val="8"/>
                <c:pt idx="1">
                  <c:v>3</c:v>
                </c:pt>
                <c:pt idx="2">
                  <c:v>13</c:v>
                </c:pt>
                <c:pt idx="3">
                  <c:v>23</c:v>
                </c:pt>
                <c:pt idx="4">
                  <c:v>38</c:v>
                </c:pt>
                <c:pt idx="5">
                  <c:v>68</c:v>
                </c:pt>
                <c:pt idx="6">
                  <c:v>88</c:v>
                </c:pt>
                <c:pt idx="7">
                  <c:v>103</c:v>
                </c:pt>
              </c:numCache>
            </c:numRef>
          </c:xVal>
          <c:yVal>
            <c:numRef>
              <c:f>'all data'!$C$3:$C$10</c:f>
              <c:numCache>
                <c:formatCode>General</c:formatCode>
                <c:ptCount val="8"/>
                <c:pt idx="1">
                  <c:v>87</c:v>
                </c:pt>
                <c:pt idx="2">
                  <c:v>131</c:v>
                </c:pt>
                <c:pt idx="3">
                  <c:v>207</c:v>
                </c:pt>
                <c:pt idx="4">
                  <c:v>301</c:v>
                </c:pt>
                <c:pt idx="5">
                  <c:v>607</c:v>
                </c:pt>
                <c:pt idx="6">
                  <c:v>745</c:v>
                </c:pt>
                <c:pt idx="7">
                  <c:v>1045</c:v>
                </c:pt>
              </c:numCache>
            </c:numRef>
          </c:yVal>
          <c:smooth val="1"/>
          <c:extLst xmlns:c16r2="http://schemas.microsoft.com/office/drawing/2015/06/chart">
            <c:ext xmlns:c16="http://schemas.microsoft.com/office/drawing/2014/chart" uri="{C3380CC4-5D6E-409C-BE32-E72D297353CC}">
              <c16:uniqueId val="{00000000-389B-4BFA-94A5-BF4A9C716BD7}"/>
            </c:ext>
          </c:extLst>
        </c:ser>
        <c:ser>
          <c:idx val="1"/>
          <c:order val="1"/>
          <c:tx>
            <c:strRef>
              <c:f>'all data'!$I$14</c:f>
              <c:strCache>
                <c:ptCount val="1"/>
                <c:pt idx="0">
                  <c:v>EC3457A, 300 ppm</c:v>
                </c:pt>
              </c:strCache>
            </c:strRef>
          </c:tx>
          <c:spPr>
            <a:ln w="12700">
              <a:solidFill>
                <a:srgbClr val="FF00FF"/>
              </a:solidFill>
              <a:prstDash val="solid"/>
            </a:ln>
          </c:spPr>
          <c:marker>
            <c:symbol val="square"/>
            <c:size val="5"/>
            <c:spPr>
              <a:solidFill>
                <a:srgbClr val="FF00FF"/>
              </a:solidFill>
              <a:ln>
                <a:solidFill>
                  <a:srgbClr val="FF00FF"/>
                </a:solidFill>
                <a:prstDash val="solid"/>
              </a:ln>
            </c:spPr>
          </c:marker>
          <c:xVal>
            <c:numRef>
              <c:f>'all data'!$H$15:$H$22</c:f>
              <c:numCache>
                <c:formatCode>0</c:formatCode>
                <c:ptCount val="8"/>
                <c:pt idx="0">
                  <c:v>0</c:v>
                </c:pt>
                <c:pt idx="1">
                  <c:v>10</c:v>
                </c:pt>
                <c:pt idx="2">
                  <c:v>25</c:v>
                </c:pt>
                <c:pt idx="3">
                  <c:v>40</c:v>
                </c:pt>
                <c:pt idx="4">
                  <c:v>56</c:v>
                </c:pt>
                <c:pt idx="5">
                  <c:v>75</c:v>
                </c:pt>
                <c:pt idx="6">
                  <c:v>90</c:v>
                </c:pt>
                <c:pt idx="7">
                  <c:v>100</c:v>
                </c:pt>
              </c:numCache>
            </c:numRef>
          </c:xVal>
          <c:yVal>
            <c:numRef>
              <c:f>'all data'!$I$15:$I$22</c:f>
              <c:numCache>
                <c:formatCode>General</c:formatCode>
                <c:ptCount val="8"/>
                <c:pt idx="0">
                  <c:v>49</c:v>
                </c:pt>
                <c:pt idx="1">
                  <c:v>66</c:v>
                </c:pt>
                <c:pt idx="2">
                  <c:v>121</c:v>
                </c:pt>
                <c:pt idx="3">
                  <c:v>209</c:v>
                </c:pt>
                <c:pt idx="4">
                  <c:v>776</c:v>
                </c:pt>
                <c:pt idx="5">
                  <c:v>7740</c:v>
                </c:pt>
                <c:pt idx="6">
                  <c:v>11727</c:v>
                </c:pt>
                <c:pt idx="7">
                  <c:v>13504</c:v>
                </c:pt>
              </c:numCache>
            </c:numRef>
          </c:yVal>
          <c:smooth val="1"/>
          <c:extLst xmlns:c16r2="http://schemas.microsoft.com/office/drawing/2015/06/chart">
            <c:ext xmlns:c16="http://schemas.microsoft.com/office/drawing/2014/chart" uri="{C3380CC4-5D6E-409C-BE32-E72D297353CC}">
              <c16:uniqueId val="{00000001-389B-4BFA-94A5-BF4A9C716BD7}"/>
            </c:ext>
          </c:extLst>
        </c:ser>
        <c:ser>
          <c:idx val="2"/>
          <c:order val="2"/>
          <c:tx>
            <c:strRef>
              <c:f>'all data'!$C$14</c:f>
              <c:strCache>
                <c:ptCount val="1"/>
                <c:pt idx="0">
                  <c:v>HQ, 200 ppm</c:v>
                </c:pt>
              </c:strCache>
            </c:strRef>
          </c:tx>
          <c:spPr>
            <a:ln w="12700">
              <a:solidFill>
                <a:srgbClr val="FF0000"/>
              </a:solidFill>
              <a:prstDash val="solid"/>
            </a:ln>
          </c:spPr>
          <c:marker>
            <c:symbol val="triangle"/>
            <c:size val="5"/>
            <c:spPr>
              <a:solidFill>
                <a:srgbClr val="FF0000"/>
              </a:solidFill>
              <a:ln>
                <a:solidFill>
                  <a:srgbClr val="FF0000"/>
                </a:solidFill>
                <a:prstDash val="solid"/>
              </a:ln>
            </c:spPr>
          </c:marker>
          <c:xVal>
            <c:numRef>
              <c:f>'all data'!$B$16:$B$19</c:f>
              <c:numCache>
                <c:formatCode>0</c:formatCode>
                <c:ptCount val="4"/>
                <c:pt idx="0">
                  <c:v>5</c:v>
                </c:pt>
                <c:pt idx="1">
                  <c:v>15</c:v>
                </c:pt>
                <c:pt idx="2">
                  <c:v>20</c:v>
                </c:pt>
                <c:pt idx="3">
                  <c:v>25</c:v>
                </c:pt>
              </c:numCache>
            </c:numRef>
          </c:xVal>
          <c:yVal>
            <c:numRef>
              <c:f>'all data'!$C$16:$C$19</c:f>
              <c:numCache>
                <c:formatCode>General</c:formatCode>
                <c:ptCount val="4"/>
                <c:pt idx="0">
                  <c:v>363</c:v>
                </c:pt>
                <c:pt idx="1">
                  <c:v>4778</c:v>
                </c:pt>
                <c:pt idx="2">
                  <c:v>8235</c:v>
                </c:pt>
                <c:pt idx="3">
                  <c:v>12180</c:v>
                </c:pt>
              </c:numCache>
            </c:numRef>
          </c:yVal>
          <c:smooth val="1"/>
          <c:extLst xmlns:c16r2="http://schemas.microsoft.com/office/drawing/2015/06/chart">
            <c:ext xmlns:c16="http://schemas.microsoft.com/office/drawing/2014/chart" uri="{C3380CC4-5D6E-409C-BE32-E72D297353CC}">
              <c16:uniqueId val="{00000002-389B-4BFA-94A5-BF4A9C716BD7}"/>
            </c:ext>
          </c:extLst>
        </c:ser>
        <c:ser>
          <c:idx val="3"/>
          <c:order val="3"/>
          <c:tx>
            <c:strRef>
              <c:f>'all data'!$I$2</c:f>
              <c:strCache>
                <c:ptCount val="1"/>
                <c:pt idx="0">
                  <c:v>HQ, 300 ppm</c:v>
                </c:pt>
              </c:strCache>
            </c:strRef>
          </c:tx>
          <c:spPr>
            <a:ln w="12700">
              <a:solidFill>
                <a:srgbClr val="00FFFF"/>
              </a:solidFill>
              <a:prstDash val="solid"/>
            </a:ln>
          </c:spPr>
          <c:marker>
            <c:symbol val="x"/>
            <c:size val="5"/>
            <c:spPr>
              <a:noFill/>
              <a:ln>
                <a:solidFill>
                  <a:srgbClr val="00FFFF"/>
                </a:solidFill>
                <a:prstDash val="solid"/>
              </a:ln>
            </c:spPr>
          </c:marker>
          <c:xVal>
            <c:numRef>
              <c:f>'all data'!$H$4:$H$10</c:f>
              <c:numCache>
                <c:formatCode>0</c:formatCode>
                <c:ptCount val="7"/>
                <c:pt idx="0">
                  <c:v>2</c:v>
                </c:pt>
                <c:pt idx="1">
                  <c:v>10</c:v>
                </c:pt>
                <c:pt idx="2">
                  <c:v>20</c:v>
                </c:pt>
                <c:pt idx="3">
                  <c:v>25</c:v>
                </c:pt>
                <c:pt idx="4">
                  <c:v>32</c:v>
                </c:pt>
                <c:pt idx="5">
                  <c:v>38</c:v>
                </c:pt>
              </c:numCache>
            </c:numRef>
          </c:xVal>
          <c:yVal>
            <c:numRef>
              <c:f>'all data'!$I$4:$I$10</c:f>
              <c:numCache>
                <c:formatCode>General</c:formatCode>
                <c:ptCount val="7"/>
                <c:pt idx="0">
                  <c:v>85</c:v>
                </c:pt>
                <c:pt idx="1">
                  <c:v>459</c:v>
                </c:pt>
                <c:pt idx="2">
                  <c:v>5129</c:v>
                </c:pt>
                <c:pt idx="3">
                  <c:v>8315</c:v>
                </c:pt>
                <c:pt idx="4">
                  <c:v>11482</c:v>
                </c:pt>
                <c:pt idx="5">
                  <c:v>13199</c:v>
                </c:pt>
              </c:numCache>
            </c:numRef>
          </c:yVal>
          <c:smooth val="1"/>
          <c:extLst xmlns:c16r2="http://schemas.microsoft.com/office/drawing/2015/06/chart">
            <c:ext xmlns:c16="http://schemas.microsoft.com/office/drawing/2014/chart" uri="{C3380CC4-5D6E-409C-BE32-E72D297353CC}">
              <c16:uniqueId val="{00000003-389B-4BFA-94A5-BF4A9C716BD7}"/>
            </c:ext>
          </c:extLst>
        </c:ser>
        <c:axId val="261893120"/>
        <c:axId val="261904256"/>
      </c:scatterChart>
      <c:valAx>
        <c:axId val="261893120"/>
        <c:scaling>
          <c:orientation val="minMax"/>
        </c:scaling>
        <c:axPos val="b"/>
        <c:title>
          <c:tx>
            <c:rich>
              <a:bodyPr/>
              <a:lstStyle/>
              <a:p>
                <a:pPr>
                  <a:defRPr lang="en-US"/>
                </a:pPr>
                <a:r>
                  <a:rPr lang="en-US"/>
                  <a:t>time, min</a:t>
                </a:r>
              </a:p>
            </c:rich>
          </c:tx>
          <c:layout>
            <c:manualLayout>
              <c:xMode val="edge"/>
              <c:yMode val="edge"/>
              <c:x val="0.47355298071572982"/>
              <c:y val="0.94562854398217144"/>
            </c:manualLayout>
          </c:layout>
          <c:spPr>
            <a:noFill/>
            <a:ln w="25400">
              <a:noFill/>
            </a:ln>
          </c:spPr>
        </c:title>
        <c:numFmt formatCode="General" sourceLinked="1"/>
        <c:tickLblPos val="nextTo"/>
        <c:spPr>
          <a:ln w="3175">
            <a:solidFill>
              <a:srgbClr val="000000"/>
            </a:solidFill>
            <a:prstDash val="solid"/>
          </a:ln>
        </c:spPr>
        <c:txPr>
          <a:bodyPr rot="0" vert="horz"/>
          <a:lstStyle/>
          <a:p>
            <a:pPr>
              <a:defRPr lang="en-US"/>
            </a:pPr>
            <a:endParaRPr lang="zh-CN"/>
          </a:p>
        </c:txPr>
        <c:crossAx val="261904256"/>
        <c:crosses val="autoZero"/>
        <c:crossBetween val="midCat"/>
      </c:valAx>
      <c:valAx>
        <c:axId val="261904256"/>
        <c:scaling>
          <c:orientation val="minMax"/>
          <c:max val="14000"/>
          <c:min val="0"/>
        </c:scaling>
        <c:delete val="1"/>
        <c:axPos val="l"/>
        <c:majorGridlines>
          <c:spPr>
            <a:ln w="3175">
              <a:solidFill>
                <a:srgbClr val="000000"/>
              </a:solidFill>
              <a:prstDash val="dash"/>
            </a:ln>
          </c:spPr>
        </c:majorGridlines>
        <c:title>
          <c:tx>
            <c:rich>
              <a:bodyPr/>
              <a:lstStyle/>
              <a:p>
                <a:pPr algn="just">
                  <a:defRPr lang="en-US"/>
                </a:pPr>
                <a:r>
                  <a:rPr lang="zh-CN" altLang="en-US" dirty="0"/>
                  <a:t>聚合物含量</a:t>
                </a:r>
                <a:endParaRPr lang="en-US" dirty="0"/>
              </a:p>
            </c:rich>
          </c:tx>
          <c:layout>
            <c:manualLayout>
              <c:xMode val="edge"/>
              <c:yMode val="edge"/>
              <c:x val="1.6079078567614501E-2"/>
              <c:y val="0.35638406726978028"/>
            </c:manualLayout>
          </c:layout>
          <c:spPr>
            <a:noFill/>
            <a:ln w="25400">
              <a:noFill/>
            </a:ln>
          </c:spPr>
        </c:title>
        <c:numFmt formatCode="General" sourceLinked="1"/>
        <c:tickLblPos val="nextTo"/>
        <c:crossAx val="261893120"/>
        <c:crosses val="autoZero"/>
        <c:crossBetween val="midCat"/>
      </c:valAx>
      <c:spPr>
        <a:noFill/>
        <a:ln w="12700">
          <a:solidFill>
            <a:srgbClr val="808080"/>
          </a:solidFill>
          <a:prstDash val="solid"/>
        </a:ln>
      </c:spPr>
    </c:plotArea>
    <c:plotVisOnly val="1"/>
    <c:dispBlanksAs val="gap"/>
  </c:chart>
  <c:spPr>
    <a:noFill/>
    <a:ln w="9525">
      <a:noFill/>
    </a:ln>
  </c:spPr>
  <c:txPr>
    <a:bodyPr/>
    <a:lstStyle/>
    <a:p>
      <a:pPr>
        <a:defRPr sz="1600" b="1" i="0" u="none" strike="noStrike" baseline="0">
          <a:solidFill>
            <a:srgbClr val="000000"/>
          </a:solidFill>
          <a:latin typeface="Arial"/>
          <a:ea typeface="Arial"/>
          <a:cs typeface="Arial"/>
        </a:defRPr>
      </a:pPr>
      <a:endParaRPr lang="zh-CN"/>
    </a:p>
  </c:txPr>
  <c:externalData r:id="rId1"/>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1"/>
  <c:lang val="zh-CN"/>
  <c:chart>
    <c:title>
      <c:tx>
        <c:rich>
          <a:bodyPr/>
          <a:lstStyle/>
          <a:p>
            <a:pPr>
              <a:defRPr lang="en-US"/>
            </a:pPr>
            <a:r>
              <a:rPr lang="zh-CN" altLang="en-US" dirty="0"/>
              <a:t>丙烯腈可溶性聚合物</a:t>
            </a:r>
            <a:r>
              <a:rPr lang="en-US" dirty="0"/>
              <a:t> </a:t>
            </a:r>
          </a:p>
        </c:rich>
      </c:tx>
      <c:layout>
        <c:manualLayout>
          <c:xMode val="edge"/>
          <c:yMode val="edge"/>
          <c:x val="0.27641096599282333"/>
          <c:y val="3.6779159248691552E-2"/>
        </c:manualLayout>
      </c:layout>
    </c:title>
    <c:plotArea>
      <c:layout>
        <c:manualLayout>
          <c:layoutTarget val="inner"/>
          <c:xMode val="edge"/>
          <c:yMode val="edge"/>
          <c:x val="0.12366114507881977"/>
          <c:y val="0.18517703349051357"/>
          <c:w val="0.83723170839600103"/>
          <c:h val="0.72714994009937073"/>
        </c:manualLayout>
      </c:layout>
      <c:scatterChart>
        <c:scatterStyle val="lineMarker"/>
        <c:ser>
          <c:idx val="0"/>
          <c:order val="0"/>
          <c:spPr>
            <a:ln w="28575">
              <a:noFill/>
            </a:ln>
          </c:spPr>
          <c:marker>
            <c:symbol val="diamond"/>
            <c:size val="5"/>
            <c:spPr>
              <a:solidFill>
                <a:srgbClr val="002060"/>
              </a:solidFill>
              <a:ln w="9525">
                <a:noFill/>
              </a:ln>
            </c:spPr>
          </c:marker>
          <c:xVal>
            <c:numRef>
              <c:f>'raw data'!$A$4:$A$112</c:f>
              <c:numCache>
                <c:formatCode>yyyy/m/d</c:formatCode>
                <c:ptCount val="109"/>
                <c:pt idx="0">
                  <c:v>41661</c:v>
                </c:pt>
                <c:pt idx="1">
                  <c:v>41662</c:v>
                </c:pt>
                <c:pt idx="2">
                  <c:v>41663</c:v>
                </c:pt>
                <c:pt idx="3">
                  <c:v>41664</c:v>
                </c:pt>
                <c:pt idx="4">
                  <c:v>41666</c:v>
                </c:pt>
                <c:pt idx="5">
                  <c:v>41667</c:v>
                </c:pt>
                <c:pt idx="6">
                  <c:v>41668</c:v>
                </c:pt>
                <c:pt idx="7">
                  <c:v>41673</c:v>
                </c:pt>
                <c:pt idx="8">
                  <c:v>41674</c:v>
                </c:pt>
                <c:pt idx="9">
                  <c:v>41675</c:v>
                </c:pt>
                <c:pt idx="10">
                  <c:v>41676</c:v>
                </c:pt>
                <c:pt idx="11">
                  <c:v>41677</c:v>
                </c:pt>
                <c:pt idx="12">
                  <c:v>41680</c:v>
                </c:pt>
                <c:pt idx="13">
                  <c:v>41681</c:v>
                </c:pt>
                <c:pt idx="14">
                  <c:v>41682</c:v>
                </c:pt>
                <c:pt idx="15">
                  <c:v>41684</c:v>
                </c:pt>
                <c:pt idx="16">
                  <c:v>41687</c:v>
                </c:pt>
                <c:pt idx="17">
                  <c:v>41688</c:v>
                </c:pt>
                <c:pt idx="18">
                  <c:v>41690</c:v>
                </c:pt>
                <c:pt idx="19">
                  <c:v>41691</c:v>
                </c:pt>
                <c:pt idx="20">
                  <c:v>41694</c:v>
                </c:pt>
                <c:pt idx="21">
                  <c:v>41695</c:v>
                </c:pt>
                <c:pt idx="22">
                  <c:v>41696</c:v>
                </c:pt>
                <c:pt idx="23">
                  <c:v>41697</c:v>
                </c:pt>
                <c:pt idx="24">
                  <c:v>41698</c:v>
                </c:pt>
                <c:pt idx="25">
                  <c:v>41701</c:v>
                </c:pt>
                <c:pt idx="26">
                  <c:v>41702</c:v>
                </c:pt>
                <c:pt idx="27">
                  <c:v>41703</c:v>
                </c:pt>
                <c:pt idx="28">
                  <c:v>41704</c:v>
                </c:pt>
                <c:pt idx="29">
                  <c:v>41705</c:v>
                </c:pt>
                <c:pt idx="30">
                  <c:v>41708</c:v>
                </c:pt>
                <c:pt idx="31">
                  <c:v>41709</c:v>
                </c:pt>
                <c:pt idx="33">
                  <c:v>41710</c:v>
                </c:pt>
                <c:pt idx="35">
                  <c:v>41711</c:v>
                </c:pt>
                <c:pt idx="37">
                  <c:v>41712</c:v>
                </c:pt>
                <c:pt idx="39">
                  <c:v>41715</c:v>
                </c:pt>
                <c:pt idx="40">
                  <c:v>41716</c:v>
                </c:pt>
                <c:pt idx="42">
                  <c:v>41717</c:v>
                </c:pt>
                <c:pt idx="44">
                  <c:v>41718</c:v>
                </c:pt>
                <c:pt idx="46">
                  <c:v>41719</c:v>
                </c:pt>
                <c:pt idx="48">
                  <c:v>41722</c:v>
                </c:pt>
                <c:pt idx="51">
                  <c:v>41723</c:v>
                </c:pt>
                <c:pt idx="53">
                  <c:v>41724</c:v>
                </c:pt>
                <c:pt idx="55">
                  <c:v>41725</c:v>
                </c:pt>
                <c:pt idx="57">
                  <c:v>41726</c:v>
                </c:pt>
                <c:pt idx="59">
                  <c:v>41729</c:v>
                </c:pt>
                <c:pt idx="61">
                  <c:v>41730</c:v>
                </c:pt>
                <c:pt idx="63">
                  <c:v>41731</c:v>
                </c:pt>
                <c:pt idx="65">
                  <c:v>41732</c:v>
                </c:pt>
                <c:pt idx="66">
                  <c:v>41733</c:v>
                </c:pt>
                <c:pt idx="68">
                  <c:v>41736</c:v>
                </c:pt>
                <c:pt idx="70">
                  <c:v>41737</c:v>
                </c:pt>
                <c:pt idx="72">
                  <c:v>41738</c:v>
                </c:pt>
                <c:pt idx="74">
                  <c:v>41739</c:v>
                </c:pt>
                <c:pt idx="76">
                  <c:v>41740</c:v>
                </c:pt>
                <c:pt idx="78">
                  <c:v>41743</c:v>
                </c:pt>
                <c:pt idx="80">
                  <c:v>41744</c:v>
                </c:pt>
                <c:pt idx="82">
                  <c:v>41745</c:v>
                </c:pt>
                <c:pt idx="84">
                  <c:v>41746</c:v>
                </c:pt>
                <c:pt idx="85">
                  <c:v>41747</c:v>
                </c:pt>
                <c:pt idx="86">
                  <c:v>41750</c:v>
                </c:pt>
                <c:pt idx="88">
                  <c:v>41751</c:v>
                </c:pt>
                <c:pt idx="90">
                  <c:v>41752</c:v>
                </c:pt>
                <c:pt idx="92">
                  <c:v>41753</c:v>
                </c:pt>
                <c:pt idx="94">
                  <c:v>41754</c:v>
                </c:pt>
                <c:pt idx="96">
                  <c:v>41757</c:v>
                </c:pt>
                <c:pt idx="98">
                  <c:v>41758</c:v>
                </c:pt>
                <c:pt idx="100">
                  <c:v>41761</c:v>
                </c:pt>
                <c:pt idx="102">
                  <c:v>41763</c:v>
                </c:pt>
                <c:pt idx="103">
                  <c:v>41765</c:v>
                </c:pt>
                <c:pt idx="104">
                  <c:v>41766</c:v>
                </c:pt>
                <c:pt idx="106">
                  <c:v>41767</c:v>
                </c:pt>
              </c:numCache>
            </c:numRef>
          </c:xVal>
          <c:yVal>
            <c:numRef>
              <c:f>'raw data'!$H$4:$H$112</c:f>
              <c:numCache>
                <c:formatCode>General</c:formatCode>
                <c:ptCount val="109"/>
                <c:pt idx="0">
                  <c:v>60</c:v>
                </c:pt>
                <c:pt idx="1">
                  <c:v>90</c:v>
                </c:pt>
                <c:pt idx="2">
                  <c:v>72</c:v>
                </c:pt>
                <c:pt idx="3">
                  <c:v>144</c:v>
                </c:pt>
                <c:pt idx="4">
                  <c:v>144</c:v>
                </c:pt>
                <c:pt idx="5">
                  <c:v>156</c:v>
                </c:pt>
                <c:pt idx="6">
                  <c:v>144</c:v>
                </c:pt>
                <c:pt idx="7">
                  <c:v>108</c:v>
                </c:pt>
                <c:pt idx="8">
                  <c:v>120</c:v>
                </c:pt>
                <c:pt idx="9">
                  <c:v>276</c:v>
                </c:pt>
                <c:pt idx="10">
                  <c:v>216</c:v>
                </c:pt>
                <c:pt idx="11">
                  <c:v>228</c:v>
                </c:pt>
                <c:pt idx="12">
                  <c:v>84</c:v>
                </c:pt>
                <c:pt idx="13">
                  <c:v>60</c:v>
                </c:pt>
                <c:pt idx="14">
                  <c:v>60</c:v>
                </c:pt>
                <c:pt idx="15">
                  <c:v>108</c:v>
                </c:pt>
                <c:pt idx="16">
                  <c:v>96</c:v>
                </c:pt>
                <c:pt idx="17">
                  <c:v>96</c:v>
                </c:pt>
                <c:pt idx="19">
                  <c:v>144</c:v>
                </c:pt>
                <c:pt idx="20">
                  <c:v>108</c:v>
                </c:pt>
                <c:pt idx="21">
                  <c:v>108</c:v>
                </c:pt>
                <c:pt idx="22">
                  <c:v>108</c:v>
                </c:pt>
                <c:pt idx="23">
                  <c:v>120</c:v>
                </c:pt>
                <c:pt idx="24">
                  <c:v>132</c:v>
                </c:pt>
                <c:pt idx="25">
                  <c:v>216</c:v>
                </c:pt>
                <c:pt idx="26">
                  <c:v>96</c:v>
                </c:pt>
                <c:pt idx="27">
                  <c:v>36</c:v>
                </c:pt>
                <c:pt idx="28">
                  <c:v>36</c:v>
                </c:pt>
                <c:pt idx="29">
                  <c:v>42</c:v>
                </c:pt>
                <c:pt idx="30">
                  <c:v>33.6</c:v>
                </c:pt>
                <c:pt idx="31">
                  <c:v>54</c:v>
                </c:pt>
                <c:pt idx="32">
                  <c:v>39.6</c:v>
                </c:pt>
                <c:pt idx="33">
                  <c:v>51.6</c:v>
                </c:pt>
                <c:pt idx="34">
                  <c:v>48</c:v>
                </c:pt>
                <c:pt idx="35">
                  <c:v>30</c:v>
                </c:pt>
                <c:pt idx="36">
                  <c:v>33.6</c:v>
                </c:pt>
                <c:pt idx="37">
                  <c:v>18</c:v>
                </c:pt>
                <c:pt idx="38">
                  <c:v>12</c:v>
                </c:pt>
                <c:pt idx="39">
                  <c:v>36</c:v>
                </c:pt>
                <c:pt idx="40">
                  <c:v>48</c:v>
                </c:pt>
                <c:pt idx="41">
                  <c:v>42</c:v>
                </c:pt>
                <c:pt idx="42">
                  <c:v>60</c:v>
                </c:pt>
                <c:pt idx="43">
                  <c:v>36</c:v>
                </c:pt>
                <c:pt idx="44">
                  <c:v>32.400000000000006</c:v>
                </c:pt>
                <c:pt idx="45">
                  <c:v>30</c:v>
                </c:pt>
                <c:pt idx="46">
                  <c:v>36</c:v>
                </c:pt>
                <c:pt idx="47">
                  <c:v>31.200000000000003</c:v>
                </c:pt>
                <c:pt idx="48">
                  <c:v>27.6</c:v>
                </c:pt>
                <c:pt idx="49">
                  <c:v>36</c:v>
                </c:pt>
                <c:pt idx="51">
                  <c:v>30</c:v>
                </c:pt>
                <c:pt idx="52">
                  <c:v>36</c:v>
                </c:pt>
                <c:pt idx="53">
                  <c:v>48</c:v>
                </c:pt>
                <c:pt idx="54">
                  <c:v>42</c:v>
                </c:pt>
                <c:pt idx="55">
                  <c:v>30</c:v>
                </c:pt>
                <c:pt idx="56">
                  <c:v>24</c:v>
                </c:pt>
                <c:pt idx="57">
                  <c:v>36</c:v>
                </c:pt>
                <c:pt idx="58">
                  <c:v>24</c:v>
                </c:pt>
                <c:pt idx="59">
                  <c:v>36</c:v>
                </c:pt>
                <c:pt idx="60">
                  <c:v>24</c:v>
                </c:pt>
                <c:pt idx="61">
                  <c:v>42</c:v>
                </c:pt>
                <c:pt idx="62">
                  <c:v>30</c:v>
                </c:pt>
                <c:pt idx="63">
                  <c:v>30</c:v>
                </c:pt>
                <c:pt idx="64">
                  <c:v>36</c:v>
                </c:pt>
                <c:pt idx="65">
                  <c:v>24</c:v>
                </c:pt>
                <c:pt idx="66">
                  <c:v>48</c:v>
                </c:pt>
                <c:pt idx="67">
                  <c:v>36</c:v>
                </c:pt>
                <c:pt idx="68">
                  <c:v>72</c:v>
                </c:pt>
                <c:pt idx="69">
                  <c:v>48</c:v>
                </c:pt>
                <c:pt idx="70">
                  <c:v>96</c:v>
                </c:pt>
                <c:pt idx="71">
                  <c:v>60</c:v>
                </c:pt>
                <c:pt idx="72">
                  <c:v>72</c:v>
                </c:pt>
                <c:pt idx="73">
                  <c:v>48</c:v>
                </c:pt>
                <c:pt idx="74">
                  <c:v>54</c:v>
                </c:pt>
                <c:pt idx="75">
                  <c:v>48</c:v>
                </c:pt>
                <c:pt idx="76">
                  <c:v>24</c:v>
                </c:pt>
                <c:pt idx="77">
                  <c:v>30</c:v>
                </c:pt>
                <c:pt idx="78">
                  <c:v>48</c:v>
                </c:pt>
                <c:pt idx="79">
                  <c:v>36</c:v>
                </c:pt>
                <c:pt idx="80">
                  <c:v>36</c:v>
                </c:pt>
                <c:pt idx="81">
                  <c:v>42</c:v>
                </c:pt>
                <c:pt idx="82">
                  <c:v>60</c:v>
                </c:pt>
                <c:pt idx="83">
                  <c:v>36</c:v>
                </c:pt>
                <c:pt idx="84">
                  <c:v>48</c:v>
                </c:pt>
                <c:pt idx="85">
                  <c:v>48</c:v>
                </c:pt>
                <c:pt idx="86">
                  <c:v>60</c:v>
                </c:pt>
                <c:pt idx="87">
                  <c:v>55.2</c:v>
                </c:pt>
                <c:pt idx="88">
                  <c:v>36</c:v>
                </c:pt>
                <c:pt idx="89">
                  <c:v>24</c:v>
                </c:pt>
                <c:pt idx="90">
                  <c:v>36</c:v>
                </c:pt>
                <c:pt idx="91">
                  <c:v>36</c:v>
                </c:pt>
                <c:pt idx="92">
                  <c:v>48</c:v>
                </c:pt>
                <c:pt idx="93">
                  <c:v>36</c:v>
                </c:pt>
                <c:pt idx="94">
                  <c:v>48</c:v>
                </c:pt>
                <c:pt idx="95">
                  <c:v>48</c:v>
                </c:pt>
                <c:pt idx="96">
                  <c:v>36</c:v>
                </c:pt>
                <c:pt idx="97">
                  <c:v>30</c:v>
                </c:pt>
                <c:pt idx="98">
                  <c:v>48</c:v>
                </c:pt>
                <c:pt idx="99">
                  <c:v>48</c:v>
                </c:pt>
                <c:pt idx="100">
                  <c:v>42</c:v>
                </c:pt>
                <c:pt idx="102">
                  <c:v>48</c:v>
                </c:pt>
                <c:pt idx="103">
                  <c:v>60</c:v>
                </c:pt>
                <c:pt idx="104">
                  <c:v>36</c:v>
                </c:pt>
                <c:pt idx="105">
                  <c:v>48</c:v>
                </c:pt>
                <c:pt idx="106">
                  <c:v>30</c:v>
                </c:pt>
                <c:pt idx="107">
                  <c:v>36</c:v>
                </c:pt>
              </c:numCache>
            </c:numRef>
          </c:yVal>
          <c:extLst xmlns:c16r2="http://schemas.microsoft.com/office/drawing/2015/06/chart">
            <c:ext xmlns:c16="http://schemas.microsoft.com/office/drawing/2014/chart" uri="{C3380CC4-5D6E-409C-BE32-E72D297353CC}">
              <c16:uniqueId val="{00000000-74B3-41BE-BC27-8BBF5F5A5282}"/>
            </c:ext>
          </c:extLst>
        </c:ser>
        <c:axId val="190506112"/>
        <c:axId val="261882240"/>
      </c:scatterChart>
      <c:valAx>
        <c:axId val="190506112"/>
        <c:scaling>
          <c:orientation val="minMax"/>
        </c:scaling>
        <c:axPos val="b"/>
        <c:numFmt formatCode="m&quot;/&quot;d;@" sourceLinked="0"/>
        <c:tickLblPos val="nextTo"/>
        <c:txPr>
          <a:bodyPr/>
          <a:lstStyle/>
          <a:p>
            <a:pPr>
              <a:defRPr lang="en-US"/>
            </a:pPr>
            <a:endParaRPr lang="zh-CN"/>
          </a:p>
        </c:txPr>
        <c:crossAx val="261882240"/>
        <c:crosses val="autoZero"/>
        <c:crossBetween val="midCat"/>
      </c:valAx>
      <c:valAx>
        <c:axId val="261882240"/>
        <c:scaling>
          <c:orientation val="minMax"/>
          <c:max val="300"/>
        </c:scaling>
        <c:axPos val="l"/>
        <c:majorGridlines/>
        <c:title>
          <c:tx>
            <c:rich>
              <a:bodyPr rot="0" vert="horz"/>
              <a:lstStyle/>
              <a:p>
                <a:pPr>
                  <a:defRPr lang="en-US"/>
                </a:pPr>
                <a:r>
                  <a:rPr lang="en-US" dirty="0"/>
                  <a:t>(ppm)</a:t>
                </a:r>
              </a:p>
            </c:rich>
          </c:tx>
          <c:layout>
            <c:manualLayout>
              <c:xMode val="edge"/>
              <c:yMode val="edge"/>
              <c:x val="5.5862923821446359E-3"/>
              <c:y val="5.7931883867470384E-2"/>
            </c:manualLayout>
          </c:layout>
        </c:title>
        <c:numFmt formatCode="General" sourceLinked="1"/>
        <c:tickLblPos val="nextTo"/>
        <c:txPr>
          <a:bodyPr/>
          <a:lstStyle/>
          <a:p>
            <a:pPr>
              <a:defRPr lang="en-US"/>
            </a:pPr>
            <a:endParaRPr lang="zh-CN"/>
          </a:p>
        </c:txPr>
        <c:crossAx val="190506112"/>
        <c:crosses val="autoZero"/>
        <c:crossBetween val="midCat"/>
      </c:valAx>
    </c:plotArea>
    <c:plotVisOnly val="1"/>
    <c:dispBlanksAs val="gap"/>
  </c:chart>
  <c:externalData r:id="rId1"/>
  <c:userShapes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FAAFD5E-8EF0-469D-8720-EF37E313144A}" type="doc">
      <dgm:prSet loTypeId="urn:microsoft.com/office/officeart/2005/8/layout/default#1" loCatId="list" qsTypeId="urn:microsoft.com/office/officeart/2005/8/quickstyle/simple1" qsCatId="simple" csTypeId="urn:microsoft.com/office/officeart/2005/8/colors/accent1_2" csCatId="accent1" phldr="1"/>
      <dgm:spPr/>
      <dgm:t>
        <a:bodyPr/>
        <a:lstStyle/>
        <a:p>
          <a:endParaRPr lang="en-US"/>
        </a:p>
      </dgm:t>
    </dgm:pt>
    <dgm:pt modelId="{3A6E34D7-AD83-45B5-8725-3D91FDE12DAB}">
      <dgm:prSet phldrT="[Text]" custT="1"/>
      <dgm:spPr>
        <a:solidFill>
          <a:srgbClr val="C00000"/>
        </a:solidFill>
      </dgm:spPr>
      <dgm:t>
        <a:bodyPr/>
        <a:lstStyle/>
        <a:p>
          <a:r>
            <a:rPr lang="zh-CN" altLang="en-US" sz="2000" b="1" dirty="0">
              <a:latin typeface="宋体" panose="02010600030101010101" pitchFamily="2" charset="-122"/>
              <a:ea typeface="宋体" panose="02010600030101010101" pitchFamily="2" charset="-122"/>
            </a:rPr>
            <a:t>全方位聚合物控制</a:t>
          </a:r>
          <a:endParaRPr lang="en-US" sz="2000" b="1" dirty="0">
            <a:latin typeface="宋体" panose="02010600030101010101" pitchFamily="2" charset="-122"/>
            <a:ea typeface="宋体" panose="02010600030101010101" pitchFamily="2" charset="-122"/>
          </a:endParaRPr>
        </a:p>
      </dgm:t>
    </dgm:pt>
    <dgm:pt modelId="{AEC6FFB1-DBFC-4FE1-901A-BC92FDE174F2}" type="parTrans" cxnId="{D5B332D1-79B8-4D41-9407-9437581D878D}">
      <dgm:prSet/>
      <dgm:spPr/>
      <dgm:t>
        <a:bodyPr/>
        <a:lstStyle/>
        <a:p>
          <a:endParaRPr lang="en-US">
            <a:latin typeface="宋体" panose="02010600030101010101" pitchFamily="2" charset="-122"/>
            <a:ea typeface="宋体" panose="02010600030101010101" pitchFamily="2" charset="-122"/>
          </a:endParaRPr>
        </a:p>
      </dgm:t>
    </dgm:pt>
    <dgm:pt modelId="{D4563CCE-51B9-43FA-A8D3-4B42AD7D37C5}" type="sibTrans" cxnId="{D5B332D1-79B8-4D41-9407-9437581D878D}">
      <dgm:prSet/>
      <dgm:spPr/>
      <dgm:t>
        <a:bodyPr/>
        <a:lstStyle/>
        <a:p>
          <a:endParaRPr lang="en-US">
            <a:latin typeface="宋体" panose="02010600030101010101" pitchFamily="2" charset="-122"/>
            <a:ea typeface="宋体" panose="02010600030101010101" pitchFamily="2" charset="-122"/>
          </a:endParaRPr>
        </a:p>
      </dgm:t>
    </dgm:pt>
    <dgm:pt modelId="{9125A2E4-9587-4703-A396-D6A6C9A772D0}">
      <dgm:prSet phldrT="[Text]" custT="1"/>
      <dgm:spPr>
        <a:solidFill>
          <a:srgbClr val="E0573C"/>
        </a:solidFill>
      </dgm:spPr>
      <dgm:t>
        <a:bodyPr/>
        <a:lstStyle/>
        <a:p>
          <a:r>
            <a:rPr lang="zh-CN" altLang="en-US" sz="2000" b="1" dirty="0">
              <a:latin typeface="宋体" panose="02010600030101010101" pitchFamily="2" charset="-122"/>
              <a:ea typeface="宋体" panose="02010600030101010101" pitchFamily="2" charset="-122"/>
            </a:rPr>
            <a:t>能够与以碳和氧为中心的自由基快速的反应</a:t>
          </a:r>
          <a:endParaRPr lang="en-US" altLang="zh-CN" sz="2000" b="1" dirty="0">
            <a:latin typeface="宋体" panose="02010600030101010101" pitchFamily="2" charset="-122"/>
            <a:ea typeface="宋体" panose="02010600030101010101" pitchFamily="2" charset="-122"/>
          </a:endParaRPr>
        </a:p>
      </dgm:t>
    </dgm:pt>
    <dgm:pt modelId="{AE748FA6-7811-4CB9-81C4-BDDD3D9E4B1E}" type="parTrans" cxnId="{490ED084-F240-4825-9E29-0D0FA091AEC3}">
      <dgm:prSet/>
      <dgm:spPr/>
      <dgm:t>
        <a:bodyPr/>
        <a:lstStyle/>
        <a:p>
          <a:endParaRPr lang="en-US">
            <a:latin typeface="宋体" panose="02010600030101010101" pitchFamily="2" charset="-122"/>
            <a:ea typeface="宋体" panose="02010600030101010101" pitchFamily="2" charset="-122"/>
          </a:endParaRPr>
        </a:p>
      </dgm:t>
    </dgm:pt>
    <dgm:pt modelId="{1E77A8F2-ECBF-4091-9D82-50A167546AAD}" type="sibTrans" cxnId="{490ED084-F240-4825-9E29-0D0FA091AEC3}">
      <dgm:prSet/>
      <dgm:spPr/>
      <dgm:t>
        <a:bodyPr/>
        <a:lstStyle/>
        <a:p>
          <a:endParaRPr lang="en-US">
            <a:latin typeface="宋体" panose="02010600030101010101" pitchFamily="2" charset="-122"/>
            <a:ea typeface="宋体" panose="02010600030101010101" pitchFamily="2" charset="-122"/>
          </a:endParaRPr>
        </a:p>
      </dgm:t>
    </dgm:pt>
    <dgm:pt modelId="{6C45E264-7C8E-492D-9C01-A2240EAAB702}">
      <dgm:prSet phldrT="[Text]" custT="1"/>
      <dgm:spPr>
        <a:solidFill>
          <a:srgbClr val="005A9C"/>
        </a:solidFill>
      </dgm:spPr>
      <dgm:t>
        <a:bodyPr/>
        <a:lstStyle/>
        <a:p>
          <a:r>
            <a:rPr lang="zh-CN" altLang="en-US" sz="2000" b="1" dirty="0">
              <a:latin typeface="宋体" panose="02010600030101010101" pitchFamily="2" charset="-122"/>
              <a:ea typeface="宋体" panose="02010600030101010101" pitchFamily="2" charset="-122"/>
            </a:rPr>
            <a:t>阻聚效果超过</a:t>
          </a:r>
          <a:r>
            <a:rPr lang="en-US" sz="2000" b="1" dirty="0">
              <a:latin typeface="宋体" panose="02010600030101010101" pitchFamily="2" charset="-122"/>
              <a:ea typeface="宋体" panose="02010600030101010101" pitchFamily="2" charset="-122"/>
            </a:rPr>
            <a:t>HQ</a:t>
          </a:r>
        </a:p>
      </dgm:t>
    </dgm:pt>
    <dgm:pt modelId="{8AF3D915-BB4E-4ACA-B1BC-6A98A96D422B}" type="parTrans" cxnId="{CEFCB960-1BCC-49CB-B753-2529609F394A}">
      <dgm:prSet/>
      <dgm:spPr/>
      <dgm:t>
        <a:bodyPr/>
        <a:lstStyle/>
        <a:p>
          <a:endParaRPr lang="en-US">
            <a:latin typeface="宋体" panose="02010600030101010101" pitchFamily="2" charset="-122"/>
            <a:ea typeface="宋体" panose="02010600030101010101" pitchFamily="2" charset="-122"/>
          </a:endParaRPr>
        </a:p>
      </dgm:t>
    </dgm:pt>
    <dgm:pt modelId="{1D5F65D4-3E14-47AA-B108-F51DDB4188FF}" type="sibTrans" cxnId="{CEFCB960-1BCC-49CB-B753-2529609F394A}">
      <dgm:prSet/>
      <dgm:spPr/>
      <dgm:t>
        <a:bodyPr/>
        <a:lstStyle/>
        <a:p>
          <a:endParaRPr lang="en-US">
            <a:latin typeface="宋体" panose="02010600030101010101" pitchFamily="2" charset="-122"/>
            <a:ea typeface="宋体" panose="02010600030101010101" pitchFamily="2" charset="-122"/>
          </a:endParaRPr>
        </a:p>
      </dgm:t>
    </dgm:pt>
    <dgm:pt modelId="{B1CFF805-B0EB-4719-860C-27C7ECBB8EEA}">
      <dgm:prSet phldrT="[Text]" custT="1"/>
      <dgm:spPr>
        <a:solidFill>
          <a:srgbClr val="DA7842"/>
        </a:solidFill>
      </dgm:spPr>
      <dgm:t>
        <a:bodyPr/>
        <a:lstStyle/>
        <a:p>
          <a:r>
            <a:rPr lang="zh-CN" altLang="en-US" sz="2000" b="1" dirty="0">
              <a:latin typeface="宋体" panose="02010600030101010101" pitchFamily="2" charset="-122"/>
              <a:ea typeface="宋体" panose="02010600030101010101" pitchFamily="2" charset="-122"/>
            </a:rPr>
            <a:t>纳尔科专利技术</a:t>
          </a:r>
          <a:endParaRPr lang="en-US" sz="2000" b="1" dirty="0">
            <a:latin typeface="宋体" panose="02010600030101010101" pitchFamily="2" charset="-122"/>
            <a:ea typeface="宋体" panose="02010600030101010101" pitchFamily="2" charset="-122"/>
          </a:endParaRPr>
        </a:p>
      </dgm:t>
    </dgm:pt>
    <dgm:pt modelId="{FE143459-10EA-462E-8825-CF5920F56BB5}" type="parTrans" cxnId="{9C3D5E63-0E5B-44E3-AD9D-A19D72360428}">
      <dgm:prSet/>
      <dgm:spPr/>
      <dgm:t>
        <a:bodyPr/>
        <a:lstStyle/>
        <a:p>
          <a:endParaRPr lang="en-US">
            <a:latin typeface="宋体" panose="02010600030101010101" pitchFamily="2" charset="-122"/>
            <a:ea typeface="宋体" panose="02010600030101010101" pitchFamily="2" charset="-122"/>
          </a:endParaRPr>
        </a:p>
      </dgm:t>
    </dgm:pt>
    <dgm:pt modelId="{1508CA18-6261-40FC-BECE-C1DF9F80583E}" type="sibTrans" cxnId="{9C3D5E63-0E5B-44E3-AD9D-A19D72360428}">
      <dgm:prSet/>
      <dgm:spPr/>
      <dgm:t>
        <a:bodyPr/>
        <a:lstStyle/>
        <a:p>
          <a:endParaRPr lang="en-US">
            <a:latin typeface="宋体" panose="02010600030101010101" pitchFamily="2" charset="-122"/>
            <a:ea typeface="宋体" panose="02010600030101010101" pitchFamily="2" charset="-122"/>
          </a:endParaRPr>
        </a:p>
      </dgm:t>
    </dgm:pt>
    <dgm:pt modelId="{ED56C7D7-6042-48DE-8EE0-6BC9E3A4ACB6}">
      <dgm:prSet phldrT="[Text]" custT="1"/>
      <dgm:spPr>
        <a:solidFill>
          <a:schemeClr val="accent1"/>
        </a:solidFill>
      </dgm:spPr>
      <dgm:t>
        <a:bodyPr/>
        <a:lstStyle/>
        <a:p>
          <a:r>
            <a:rPr lang="zh-CN" altLang="en-US" sz="2000" b="1" dirty="0">
              <a:latin typeface="宋体" panose="02010600030101010101" pitchFamily="2" charset="-122"/>
              <a:ea typeface="宋体" panose="02010600030101010101" pitchFamily="2" charset="-122"/>
            </a:rPr>
            <a:t>便于使用的液体产品</a:t>
          </a:r>
          <a:endParaRPr lang="en-US" sz="2000" b="1" dirty="0">
            <a:latin typeface="宋体" panose="02010600030101010101" pitchFamily="2" charset="-122"/>
            <a:ea typeface="宋体" panose="02010600030101010101" pitchFamily="2" charset="-122"/>
          </a:endParaRPr>
        </a:p>
      </dgm:t>
    </dgm:pt>
    <dgm:pt modelId="{62ACB04E-3ED5-4499-9A04-FBF85D1922C9}" type="parTrans" cxnId="{799BC12A-7789-48A5-AB22-ADB23903E0AD}">
      <dgm:prSet/>
      <dgm:spPr/>
      <dgm:t>
        <a:bodyPr/>
        <a:lstStyle/>
        <a:p>
          <a:endParaRPr lang="en-US">
            <a:latin typeface="宋体" panose="02010600030101010101" pitchFamily="2" charset="-122"/>
            <a:ea typeface="宋体" panose="02010600030101010101" pitchFamily="2" charset="-122"/>
          </a:endParaRPr>
        </a:p>
      </dgm:t>
    </dgm:pt>
    <dgm:pt modelId="{777EC7D3-FFE6-42CD-A79D-5F953BC929FC}" type="sibTrans" cxnId="{799BC12A-7789-48A5-AB22-ADB23903E0AD}">
      <dgm:prSet/>
      <dgm:spPr/>
      <dgm:t>
        <a:bodyPr/>
        <a:lstStyle/>
        <a:p>
          <a:endParaRPr lang="en-US">
            <a:latin typeface="宋体" panose="02010600030101010101" pitchFamily="2" charset="-122"/>
            <a:ea typeface="宋体" panose="02010600030101010101" pitchFamily="2" charset="-122"/>
          </a:endParaRPr>
        </a:p>
      </dgm:t>
    </dgm:pt>
    <dgm:pt modelId="{F8AD2DCD-C0C4-4C1D-A74E-D1BCA1183B1D}">
      <dgm:prSet phldrT="[Text]" custT="1"/>
      <dgm:spPr>
        <a:solidFill>
          <a:srgbClr val="182958"/>
        </a:solidFill>
      </dgm:spPr>
      <dgm:t>
        <a:bodyPr/>
        <a:lstStyle/>
        <a:p>
          <a:r>
            <a:rPr lang="zh-CN" altLang="en-US" sz="2000" b="1" dirty="0">
              <a:latin typeface="宋体" panose="02010600030101010101" pitchFamily="2" charset="-122"/>
              <a:ea typeface="宋体" panose="02010600030101010101" pitchFamily="2" charset="-122"/>
            </a:rPr>
            <a:t>安全的</a:t>
          </a:r>
          <a:r>
            <a:rPr lang="en-US" sz="2000" b="1" dirty="0">
              <a:latin typeface="宋体" panose="02010600030101010101" pitchFamily="2" charset="-122"/>
              <a:ea typeface="宋体" panose="02010600030101010101" pitchFamily="2" charset="-122"/>
            </a:rPr>
            <a:t> HQ </a:t>
          </a:r>
          <a:r>
            <a:rPr lang="zh-CN" altLang="en-US" sz="2000" b="1" dirty="0">
              <a:latin typeface="宋体" panose="02010600030101010101" pitchFamily="2" charset="-122"/>
              <a:ea typeface="宋体" panose="02010600030101010101" pitchFamily="2" charset="-122"/>
            </a:rPr>
            <a:t>替代产品</a:t>
          </a:r>
          <a:endParaRPr lang="en-US" sz="2000" b="1" dirty="0">
            <a:latin typeface="宋体" panose="02010600030101010101" pitchFamily="2" charset="-122"/>
            <a:ea typeface="宋体" panose="02010600030101010101" pitchFamily="2" charset="-122"/>
          </a:endParaRPr>
        </a:p>
      </dgm:t>
    </dgm:pt>
    <dgm:pt modelId="{805FBC7D-2A26-48F8-987E-54F7D9B26E11}" type="parTrans" cxnId="{D97F7B7F-FD8F-438A-85CD-DDDDD98CC3B8}">
      <dgm:prSet/>
      <dgm:spPr/>
      <dgm:t>
        <a:bodyPr/>
        <a:lstStyle/>
        <a:p>
          <a:endParaRPr lang="en-US">
            <a:latin typeface="宋体" panose="02010600030101010101" pitchFamily="2" charset="-122"/>
            <a:ea typeface="宋体" panose="02010600030101010101" pitchFamily="2" charset="-122"/>
          </a:endParaRPr>
        </a:p>
      </dgm:t>
    </dgm:pt>
    <dgm:pt modelId="{D49577A9-9201-4FF5-B2F5-EA45FD10954A}" type="sibTrans" cxnId="{D97F7B7F-FD8F-438A-85CD-DDDDD98CC3B8}">
      <dgm:prSet/>
      <dgm:spPr/>
      <dgm:t>
        <a:bodyPr/>
        <a:lstStyle/>
        <a:p>
          <a:endParaRPr lang="en-US">
            <a:latin typeface="宋体" panose="02010600030101010101" pitchFamily="2" charset="-122"/>
            <a:ea typeface="宋体" panose="02010600030101010101" pitchFamily="2" charset="-122"/>
          </a:endParaRPr>
        </a:p>
      </dgm:t>
    </dgm:pt>
    <dgm:pt modelId="{ED79B216-49FC-4727-BF50-FB4BB20AF5C4}" type="pres">
      <dgm:prSet presAssocID="{FFAAFD5E-8EF0-469D-8720-EF37E313144A}" presName="diagram" presStyleCnt="0">
        <dgm:presLayoutVars>
          <dgm:dir/>
          <dgm:resizeHandles val="exact"/>
        </dgm:presLayoutVars>
      </dgm:prSet>
      <dgm:spPr/>
      <dgm:t>
        <a:bodyPr/>
        <a:lstStyle/>
        <a:p>
          <a:endParaRPr lang="zh-CN" altLang="en-US"/>
        </a:p>
      </dgm:t>
    </dgm:pt>
    <dgm:pt modelId="{95B4D358-B410-444D-BFCB-421BB4B9D830}" type="pres">
      <dgm:prSet presAssocID="{3A6E34D7-AD83-45B5-8725-3D91FDE12DAB}" presName="node" presStyleLbl="node1" presStyleIdx="0" presStyleCnt="6">
        <dgm:presLayoutVars>
          <dgm:bulletEnabled val="1"/>
        </dgm:presLayoutVars>
      </dgm:prSet>
      <dgm:spPr/>
      <dgm:t>
        <a:bodyPr/>
        <a:lstStyle/>
        <a:p>
          <a:endParaRPr lang="zh-CN" altLang="en-US"/>
        </a:p>
      </dgm:t>
    </dgm:pt>
    <dgm:pt modelId="{4E3625A9-39B4-4CC3-AC40-CCA4929E535D}" type="pres">
      <dgm:prSet presAssocID="{D4563CCE-51B9-43FA-A8D3-4B42AD7D37C5}" presName="sibTrans" presStyleCnt="0"/>
      <dgm:spPr/>
    </dgm:pt>
    <dgm:pt modelId="{B178040E-2373-49AA-807C-3CE965B4FE0D}" type="pres">
      <dgm:prSet presAssocID="{F8AD2DCD-C0C4-4C1D-A74E-D1BCA1183B1D}" presName="node" presStyleLbl="node1" presStyleIdx="1" presStyleCnt="6" custLinFactNeighborX="4405" custLinFactNeighborY="-899">
        <dgm:presLayoutVars>
          <dgm:bulletEnabled val="1"/>
        </dgm:presLayoutVars>
      </dgm:prSet>
      <dgm:spPr/>
      <dgm:t>
        <a:bodyPr/>
        <a:lstStyle/>
        <a:p>
          <a:endParaRPr lang="zh-CN" altLang="en-US"/>
        </a:p>
      </dgm:t>
    </dgm:pt>
    <dgm:pt modelId="{DB11B90A-4745-4468-900D-2B4BDA971F96}" type="pres">
      <dgm:prSet presAssocID="{D49577A9-9201-4FF5-B2F5-EA45FD10954A}" presName="sibTrans" presStyleCnt="0"/>
      <dgm:spPr/>
    </dgm:pt>
    <dgm:pt modelId="{EDB4B1A1-DBCF-40CE-80A5-FCBF156038AB}" type="pres">
      <dgm:prSet presAssocID="{9125A2E4-9587-4703-A396-D6A6C9A772D0}" presName="node" presStyleLbl="node1" presStyleIdx="2" presStyleCnt="6">
        <dgm:presLayoutVars>
          <dgm:bulletEnabled val="1"/>
        </dgm:presLayoutVars>
      </dgm:prSet>
      <dgm:spPr/>
      <dgm:t>
        <a:bodyPr/>
        <a:lstStyle/>
        <a:p>
          <a:endParaRPr lang="zh-CN" altLang="en-US"/>
        </a:p>
      </dgm:t>
    </dgm:pt>
    <dgm:pt modelId="{459BC8D6-8DAF-4ACF-89CD-93D036530E1C}" type="pres">
      <dgm:prSet presAssocID="{1E77A8F2-ECBF-4091-9D82-50A167546AAD}" presName="sibTrans" presStyleCnt="0"/>
      <dgm:spPr/>
    </dgm:pt>
    <dgm:pt modelId="{2095F114-2681-427A-B1E4-388C6F88F58E}" type="pres">
      <dgm:prSet presAssocID="{6C45E264-7C8E-492D-9C01-A2240EAAB702}" presName="node" presStyleLbl="node1" presStyleIdx="3" presStyleCnt="6">
        <dgm:presLayoutVars>
          <dgm:bulletEnabled val="1"/>
        </dgm:presLayoutVars>
      </dgm:prSet>
      <dgm:spPr/>
      <dgm:t>
        <a:bodyPr/>
        <a:lstStyle/>
        <a:p>
          <a:endParaRPr lang="zh-CN" altLang="en-US"/>
        </a:p>
      </dgm:t>
    </dgm:pt>
    <dgm:pt modelId="{AB017923-6F1F-4E34-B7EA-D51AAB97E7B5}" type="pres">
      <dgm:prSet presAssocID="{1D5F65D4-3E14-47AA-B108-F51DDB4188FF}" presName="sibTrans" presStyleCnt="0"/>
      <dgm:spPr/>
    </dgm:pt>
    <dgm:pt modelId="{CE4DF256-A0B6-4A87-9F75-1189E500BDE6}" type="pres">
      <dgm:prSet presAssocID="{B1CFF805-B0EB-4719-860C-27C7ECBB8EEA}" presName="node" presStyleLbl="node1" presStyleIdx="4" presStyleCnt="6">
        <dgm:presLayoutVars>
          <dgm:bulletEnabled val="1"/>
        </dgm:presLayoutVars>
      </dgm:prSet>
      <dgm:spPr/>
      <dgm:t>
        <a:bodyPr/>
        <a:lstStyle/>
        <a:p>
          <a:endParaRPr lang="zh-CN" altLang="en-US"/>
        </a:p>
      </dgm:t>
    </dgm:pt>
    <dgm:pt modelId="{8858877F-158C-493E-98B4-70B32834D534}" type="pres">
      <dgm:prSet presAssocID="{1508CA18-6261-40FC-BECE-C1DF9F80583E}" presName="sibTrans" presStyleCnt="0"/>
      <dgm:spPr/>
    </dgm:pt>
    <dgm:pt modelId="{FC563EDB-1248-449C-816A-7C073A3E3EAA}" type="pres">
      <dgm:prSet presAssocID="{ED56C7D7-6042-48DE-8EE0-6BC9E3A4ACB6}" presName="node" presStyleLbl="node1" presStyleIdx="5" presStyleCnt="6">
        <dgm:presLayoutVars>
          <dgm:bulletEnabled val="1"/>
        </dgm:presLayoutVars>
      </dgm:prSet>
      <dgm:spPr/>
      <dgm:t>
        <a:bodyPr/>
        <a:lstStyle/>
        <a:p>
          <a:endParaRPr lang="zh-CN" altLang="en-US"/>
        </a:p>
      </dgm:t>
    </dgm:pt>
  </dgm:ptLst>
  <dgm:cxnLst>
    <dgm:cxn modelId="{D97F7B7F-FD8F-438A-85CD-DDDDD98CC3B8}" srcId="{FFAAFD5E-8EF0-469D-8720-EF37E313144A}" destId="{F8AD2DCD-C0C4-4C1D-A74E-D1BCA1183B1D}" srcOrd="1" destOrd="0" parTransId="{805FBC7D-2A26-48F8-987E-54F7D9B26E11}" sibTransId="{D49577A9-9201-4FF5-B2F5-EA45FD10954A}"/>
    <dgm:cxn modelId="{490ED084-F240-4825-9E29-0D0FA091AEC3}" srcId="{FFAAFD5E-8EF0-469D-8720-EF37E313144A}" destId="{9125A2E4-9587-4703-A396-D6A6C9A772D0}" srcOrd="2" destOrd="0" parTransId="{AE748FA6-7811-4CB9-81C4-BDDD3D9E4B1E}" sibTransId="{1E77A8F2-ECBF-4091-9D82-50A167546AAD}"/>
    <dgm:cxn modelId="{26682672-DA49-46A6-A444-CAB52199B341}" type="presOf" srcId="{9125A2E4-9587-4703-A396-D6A6C9A772D0}" destId="{EDB4B1A1-DBCF-40CE-80A5-FCBF156038AB}" srcOrd="0" destOrd="0" presId="urn:microsoft.com/office/officeart/2005/8/layout/default#1"/>
    <dgm:cxn modelId="{B813FEDF-F203-41EB-8E6E-A97159A6A09C}" type="presOf" srcId="{ED56C7D7-6042-48DE-8EE0-6BC9E3A4ACB6}" destId="{FC563EDB-1248-449C-816A-7C073A3E3EAA}" srcOrd="0" destOrd="0" presId="urn:microsoft.com/office/officeart/2005/8/layout/default#1"/>
    <dgm:cxn modelId="{E053FCB8-FA87-4623-B6B4-9F411CB0B598}" type="presOf" srcId="{3A6E34D7-AD83-45B5-8725-3D91FDE12DAB}" destId="{95B4D358-B410-444D-BFCB-421BB4B9D830}" srcOrd="0" destOrd="0" presId="urn:microsoft.com/office/officeart/2005/8/layout/default#1"/>
    <dgm:cxn modelId="{C6AC5A16-2B55-4239-98B5-D6C417F84DC3}" type="presOf" srcId="{B1CFF805-B0EB-4719-860C-27C7ECBB8EEA}" destId="{CE4DF256-A0B6-4A87-9F75-1189E500BDE6}" srcOrd="0" destOrd="0" presId="urn:microsoft.com/office/officeart/2005/8/layout/default#1"/>
    <dgm:cxn modelId="{69A6E189-F2B4-4754-8BB3-BFAACD690314}" type="presOf" srcId="{FFAAFD5E-8EF0-469D-8720-EF37E313144A}" destId="{ED79B216-49FC-4727-BF50-FB4BB20AF5C4}" srcOrd="0" destOrd="0" presId="urn:microsoft.com/office/officeart/2005/8/layout/default#1"/>
    <dgm:cxn modelId="{9C3D5E63-0E5B-44E3-AD9D-A19D72360428}" srcId="{FFAAFD5E-8EF0-469D-8720-EF37E313144A}" destId="{B1CFF805-B0EB-4719-860C-27C7ECBB8EEA}" srcOrd="4" destOrd="0" parTransId="{FE143459-10EA-462E-8825-CF5920F56BB5}" sibTransId="{1508CA18-6261-40FC-BECE-C1DF9F80583E}"/>
    <dgm:cxn modelId="{DD689FF6-DF87-4DC0-886B-8D34F649A07C}" type="presOf" srcId="{6C45E264-7C8E-492D-9C01-A2240EAAB702}" destId="{2095F114-2681-427A-B1E4-388C6F88F58E}" srcOrd="0" destOrd="0" presId="urn:microsoft.com/office/officeart/2005/8/layout/default#1"/>
    <dgm:cxn modelId="{FDB79C27-CDA7-4359-B528-FE8D7926B640}" type="presOf" srcId="{F8AD2DCD-C0C4-4C1D-A74E-D1BCA1183B1D}" destId="{B178040E-2373-49AA-807C-3CE965B4FE0D}" srcOrd="0" destOrd="0" presId="urn:microsoft.com/office/officeart/2005/8/layout/default#1"/>
    <dgm:cxn modelId="{D5B332D1-79B8-4D41-9407-9437581D878D}" srcId="{FFAAFD5E-8EF0-469D-8720-EF37E313144A}" destId="{3A6E34D7-AD83-45B5-8725-3D91FDE12DAB}" srcOrd="0" destOrd="0" parTransId="{AEC6FFB1-DBFC-4FE1-901A-BC92FDE174F2}" sibTransId="{D4563CCE-51B9-43FA-A8D3-4B42AD7D37C5}"/>
    <dgm:cxn modelId="{799BC12A-7789-48A5-AB22-ADB23903E0AD}" srcId="{FFAAFD5E-8EF0-469D-8720-EF37E313144A}" destId="{ED56C7D7-6042-48DE-8EE0-6BC9E3A4ACB6}" srcOrd="5" destOrd="0" parTransId="{62ACB04E-3ED5-4499-9A04-FBF85D1922C9}" sibTransId="{777EC7D3-FFE6-42CD-A79D-5F953BC929FC}"/>
    <dgm:cxn modelId="{CEFCB960-1BCC-49CB-B753-2529609F394A}" srcId="{FFAAFD5E-8EF0-469D-8720-EF37E313144A}" destId="{6C45E264-7C8E-492D-9C01-A2240EAAB702}" srcOrd="3" destOrd="0" parTransId="{8AF3D915-BB4E-4ACA-B1BC-6A98A96D422B}" sibTransId="{1D5F65D4-3E14-47AA-B108-F51DDB4188FF}"/>
    <dgm:cxn modelId="{27FA0635-A260-4894-A5F2-A0BD411B9394}" type="presParOf" srcId="{ED79B216-49FC-4727-BF50-FB4BB20AF5C4}" destId="{95B4D358-B410-444D-BFCB-421BB4B9D830}" srcOrd="0" destOrd="0" presId="urn:microsoft.com/office/officeart/2005/8/layout/default#1"/>
    <dgm:cxn modelId="{08CF0E34-3395-43F5-A49E-C465B1BEA28C}" type="presParOf" srcId="{ED79B216-49FC-4727-BF50-FB4BB20AF5C4}" destId="{4E3625A9-39B4-4CC3-AC40-CCA4929E535D}" srcOrd="1" destOrd="0" presId="urn:microsoft.com/office/officeart/2005/8/layout/default#1"/>
    <dgm:cxn modelId="{815BD154-D57F-4DA9-BBE8-4483F9001826}" type="presParOf" srcId="{ED79B216-49FC-4727-BF50-FB4BB20AF5C4}" destId="{B178040E-2373-49AA-807C-3CE965B4FE0D}" srcOrd="2" destOrd="0" presId="urn:microsoft.com/office/officeart/2005/8/layout/default#1"/>
    <dgm:cxn modelId="{BB91A394-6C48-4237-A9F4-40FB945E1CE3}" type="presParOf" srcId="{ED79B216-49FC-4727-BF50-FB4BB20AF5C4}" destId="{DB11B90A-4745-4468-900D-2B4BDA971F96}" srcOrd="3" destOrd="0" presId="urn:microsoft.com/office/officeart/2005/8/layout/default#1"/>
    <dgm:cxn modelId="{B538A10F-0193-411C-8EBB-7DA7841F8A8D}" type="presParOf" srcId="{ED79B216-49FC-4727-BF50-FB4BB20AF5C4}" destId="{EDB4B1A1-DBCF-40CE-80A5-FCBF156038AB}" srcOrd="4" destOrd="0" presId="urn:microsoft.com/office/officeart/2005/8/layout/default#1"/>
    <dgm:cxn modelId="{B96FFD04-8CDD-492F-AC66-98C4EA550C2E}" type="presParOf" srcId="{ED79B216-49FC-4727-BF50-FB4BB20AF5C4}" destId="{459BC8D6-8DAF-4ACF-89CD-93D036530E1C}" srcOrd="5" destOrd="0" presId="urn:microsoft.com/office/officeart/2005/8/layout/default#1"/>
    <dgm:cxn modelId="{CA0A564E-0D6A-49EB-84E6-D867AAA8E063}" type="presParOf" srcId="{ED79B216-49FC-4727-BF50-FB4BB20AF5C4}" destId="{2095F114-2681-427A-B1E4-388C6F88F58E}" srcOrd="6" destOrd="0" presId="urn:microsoft.com/office/officeart/2005/8/layout/default#1"/>
    <dgm:cxn modelId="{451A2872-3053-499E-9D3C-F76B8A9758DF}" type="presParOf" srcId="{ED79B216-49FC-4727-BF50-FB4BB20AF5C4}" destId="{AB017923-6F1F-4E34-B7EA-D51AAB97E7B5}" srcOrd="7" destOrd="0" presId="urn:microsoft.com/office/officeart/2005/8/layout/default#1"/>
    <dgm:cxn modelId="{4E9702AF-42DC-4249-BB63-2AF525FAAEA7}" type="presParOf" srcId="{ED79B216-49FC-4727-BF50-FB4BB20AF5C4}" destId="{CE4DF256-A0B6-4A87-9F75-1189E500BDE6}" srcOrd="8" destOrd="0" presId="urn:microsoft.com/office/officeart/2005/8/layout/default#1"/>
    <dgm:cxn modelId="{F5AF01B4-385D-4E7A-A794-3C0935FEB176}" type="presParOf" srcId="{ED79B216-49FC-4727-BF50-FB4BB20AF5C4}" destId="{8858877F-158C-493E-98B4-70B32834D534}" srcOrd="9" destOrd="0" presId="urn:microsoft.com/office/officeart/2005/8/layout/default#1"/>
    <dgm:cxn modelId="{573EA280-839D-4ABE-BD63-90A884D410BE}" type="presParOf" srcId="{ED79B216-49FC-4727-BF50-FB4BB20AF5C4}" destId="{FC563EDB-1248-449C-816A-7C073A3E3EAA}" srcOrd="10" destOrd="0" presId="urn:microsoft.com/office/officeart/2005/8/layout/default#1"/>
  </dgm:cxnLst>
  <dgm:bg/>
  <dgm:whole/>
</dgm:dataModel>
</file>

<file path=ppt/diagrams/data2.xml><?xml version="1.0" encoding="utf-8"?>
<dgm:dataModel xmlns:dgm="http://schemas.openxmlformats.org/drawingml/2006/diagram" xmlns:a="http://schemas.openxmlformats.org/drawingml/2006/main">
  <dgm:ptLst>
    <dgm:pt modelId="{85E0FCE4-7B0D-4AA1-8BA2-6911D0F2723F}"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C437567E-BFCB-441A-8224-8A45950D63A3}">
      <dgm:prSet phldrT="[Text]" custT="1"/>
      <dgm:spPr>
        <a:solidFill>
          <a:schemeClr val="tx2">
            <a:lumMod val="40000"/>
            <a:lumOff val="60000"/>
          </a:schemeClr>
        </a:solidFill>
      </dgm:spPr>
      <dgm:t>
        <a:bodyPr/>
        <a:lstStyle/>
        <a:p>
          <a:pPr algn="ctr"/>
          <a:r>
            <a:rPr lang="zh-CN" altLang="en-US" sz="2400" b="1" dirty="0">
              <a:latin typeface="宋体" panose="02010600030101010101" pitchFamily="2" charset="-122"/>
              <a:ea typeface="宋体" panose="02010600030101010101" pitchFamily="2" charset="-122"/>
            </a:rPr>
            <a:t>更好的装置操作可靠性及残余量的再现监测</a:t>
          </a:r>
          <a:r>
            <a:rPr lang="en-US" sz="2400" b="1" dirty="0">
              <a:latin typeface="宋体" panose="02010600030101010101" pitchFamily="2" charset="-122"/>
              <a:ea typeface="宋体" panose="02010600030101010101" pitchFamily="2" charset="-122"/>
            </a:rPr>
            <a:t/>
          </a:r>
          <a:br>
            <a:rPr lang="en-US" sz="2400" b="1" dirty="0">
              <a:latin typeface="宋体" panose="02010600030101010101" pitchFamily="2" charset="-122"/>
              <a:ea typeface="宋体" panose="02010600030101010101" pitchFamily="2" charset="-122"/>
            </a:rPr>
          </a:br>
          <a:r>
            <a:rPr lang="en-US" altLang="zh-CN" sz="2400" b="1" dirty="0">
              <a:latin typeface="宋体" panose="02010600030101010101" pitchFamily="2" charset="-122"/>
              <a:ea typeface="宋体" panose="02010600030101010101" pitchFamily="2" charset="-122"/>
            </a:rPr>
            <a:t>-</a:t>
          </a:r>
          <a:r>
            <a:rPr lang="zh-CN" altLang="en-US" sz="2000" b="1" dirty="0">
              <a:latin typeface="宋体" panose="02010600030101010101" pitchFamily="2" charset="-122"/>
              <a:ea typeface="宋体" panose="02010600030101010101" pitchFamily="2" charset="-122"/>
            </a:rPr>
            <a:t>装置运行周期更长</a:t>
          </a:r>
          <a:r>
            <a:rPr lang="en-US" altLang="zh-CN" sz="2000" b="1" dirty="0">
              <a:latin typeface="宋体" panose="02010600030101010101" pitchFamily="2" charset="-122"/>
              <a:ea typeface="宋体" panose="02010600030101010101" pitchFamily="2" charset="-122"/>
            </a:rPr>
            <a:t>/</a:t>
          </a:r>
          <a:r>
            <a:rPr lang="zh-CN" altLang="en-US" sz="2000" b="1" dirty="0">
              <a:latin typeface="宋体" panose="02010600030101010101" pitchFamily="2" charset="-122"/>
              <a:ea typeface="宋体" panose="02010600030101010101" pitchFamily="2" charset="-122"/>
            </a:rPr>
            <a:t>结垢更少</a:t>
          </a:r>
          <a:endParaRPr lang="en-US" sz="1800" b="1" dirty="0">
            <a:latin typeface="宋体" panose="02010600030101010101" pitchFamily="2" charset="-122"/>
            <a:ea typeface="宋体" panose="02010600030101010101" pitchFamily="2" charset="-122"/>
          </a:endParaRPr>
        </a:p>
      </dgm:t>
    </dgm:pt>
    <dgm:pt modelId="{C4E8B9F9-CDF8-462E-A417-1CC2FF180F75}" type="parTrans" cxnId="{2B8DCC0E-3522-4AC2-BAAB-F29DE7F83558}">
      <dgm:prSet/>
      <dgm:spPr/>
      <dgm:t>
        <a:bodyPr/>
        <a:lstStyle/>
        <a:p>
          <a:endParaRPr lang="en-US">
            <a:latin typeface="宋体" panose="02010600030101010101" pitchFamily="2" charset="-122"/>
            <a:ea typeface="宋体" panose="02010600030101010101" pitchFamily="2" charset="-122"/>
          </a:endParaRPr>
        </a:p>
      </dgm:t>
    </dgm:pt>
    <dgm:pt modelId="{212D294B-37AA-4915-B4A0-4AA639C2E1E0}" type="sibTrans" cxnId="{2B8DCC0E-3522-4AC2-BAAB-F29DE7F83558}">
      <dgm:prSet/>
      <dgm:spPr/>
      <dgm:t>
        <a:bodyPr/>
        <a:lstStyle/>
        <a:p>
          <a:endParaRPr lang="en-US">
            <a:latin typeface="宋体" panose="02010600030101010101" pitchFamily="2" charset="-122"/>
            <a:ea typeface="宋体" panose="02010600030101010101" pitchFamily="2" charset="-122"/>
          </a:endParaRPr>
        </a:p>
      </dgm:t>
    </dgm:pt>
    <dgm:pt modelId="{0FD9C951-A057-4256-82DA-179010633AFD}">
      <dgm:prSet phldrT="[Text]" custT="1"/>
      <dgm:spPr>
        <a:solidFill>
          <a:srgbClr val="00B050"/>
        </a:solidFill>
      </dgm:spPr>
      <dgm:t>
        <a:bodyPr/>
        <a:lstStyle/>
        <a:p>
          <a:pPr algn="ctr"/>
          <a:r>
            <a:rPr lang="zh-CN" altLang="en-US" sz="2400" b="1" dirty="0">
              <a:latin typeface="宋体" panose="02010600030101010101" pitchFamily="2" charset="-122"/>
              <a:ea typeface="宋体" panose="02010600030101010101" pitchFamily="2" charset="-122"/>
            </a:rPr>
            <a:t>减少操作人员接触危险化学品的机会</a:t>
          </a:r>
          <a:r>
            <a:rPr lang="en-US" sz="2400" b="1" dirty="0">
              <a:latin typeface="宋体" panose="02010600030101010101" pitchFamily="2" charset="-122"/>
              <a:ea typeface="宋体" panose="02010600030101010101" pitchFamily="2" charset="-122"/>
            </a:rPr>
            <a:t/>
          </a:r>
          <a:br>
            <a:rPr lang="en-US" sz="2400" b="1" dirty="0">
              <a:latin typeface="宋体" panose="02010600030101010101" pitchFamily="2" charset="-122"/>
              <a:ea typeface="宋体" panose="02010600030101010101" pitchFamily="2" charset="-122"/>
            </a:rPr>
          </a:br>
          <a:r>
            <a:rPr lang="en-US" altLang="zh-CN" sz="2400" b="1" dirty="0">
              <a:latin typeface="宋体" panose="02010600030101010101" pitchFamily="2" charset="-122"/>
              <a:ea typeface="宋体" panose="02010600030101010101" pitchFamily="2" charset="-122"/>
            </a:rPr>
            <a:t>-</a:t>
          </a:r>
          <a:r>
            <a:rPr lang="zh-CN" altLang="en-US" sz="2000" b="1" dirty="0">
              <a:latin typeface="宋体" panose="02010600030101010101" pitchFamily="2" charset="-122"/>
              <a:ea typeface="宋体" panose="02010600030101010101" pitchFamily="2" charset="-122"/>
            </a:rPr>
            <a:t>有毒的</a:t>
          </a:r>
          <a:r>
            <a:rPr lang="en-US" altLang="zh-CN" sz="2000" b="1" dirty="0">
              <a:latin typeface="宋体" panose="02010600030101010101" pitchFamily="2" charset="-122"/>
              <a:ea typeface="宋体" panose="02010600030101010101" pitchFamily="2" charset="-122"/>
            </a:rPr>
            <a:t>HQ</a:t>
          </a:r>
          <a:r>
            <a:rPr lang="zh-CN" altLang="en-US" sz="2000" b="1" dirty="0">
              <a:latin typeface="宋体" panose="02010600030101010101" pitchFamily="2" charset="-122"/>
              <a:ea typeface="宋体" panose="02010600030101010101" pitchFamily="2" charset="-122"/>
            </a:rPr>
            <a:t>及有害的溶剂</a:t>
          </a:r>
          <a:r>
            <a:rPr lang="en-US" altLang="zh-CN" sz="2000" b="1" dirty="0">
              <a:latin typeface="宋体" panose="02010600030101010101" pitchFamily="2" charset="-122"/>
              <a:ea typeface="宋体" panose="02010600030101010101" pitchFamily="2" charset="-122"/>
            </a:rPr>
            <a:t>AN</a:t>
          </a:r>
          <a:endParaRPr lang="en-US" sz="2000" b="1" dirty="0">
            <a:latin typeface="宋体" panose="02010600030101010101" pitchFamily="2" charset="-122"/>
            <a:ea typeface="宋体" panose="02010600030101010101" pitchFamily="2" charset="-122"/>
          </a:endParaRPr>
        </a:p>
      </dgm:t>
    </dgm:pt>
    <dgm:pt modelId="{BE98E5F2-DC68-4412-A172-599B4F3EC733}" type="parTrans" cxnId="{B1D81EF1-AEAA-48EA-BF83-533B100B1499}">
      <dgm:prSet/>
      <dgm:spPr/>
      <dgm:t>
        <a:bodyPr/>
        <a:lstStyle/>
        <a:p>
          <a:endParaRPr lang="en-US">
            <a:latin typeface="宋体" panose="02010600030101010101" pitchFamily="2" charset="-122"/>
            <a:ea typeface="宋体" panose="02010600030101010101" pitchFamily="2" charset="-122"/>
          </a:endParaRPr>
        </a:p>
      </dgm:t>
    </dgm:pt>
    <dgm:pt modelId="{5A2257C5-3980-4474-B27C-21C1DFC38553}" type="sibTrans" cxnId="{B1D81EF1-AEAA-48EA-BF83-533B100B1499}">
      <dgm:prSet/>
      <dgm:spPr/>
      <dgm:t>
        <a:bodyPr/>
        <a:lstStyle/>
        <a:p>
          <a:endParaRPr lang="en-US">
            <a:latin typeface="宋体" panose="02010600030101010101" pitchFamily="2" charset="-122"/>
            <a:ea typeface="宋体" panose="02010600030101010101" pitchFamily="2" charset="-122"/>
          </a:endParaRPr>
        </a:p>
      </dgm:t>
    </dgm:pt>
    <dgm:pt modelId="{A54038C6-910D-4443-91AF-6E754A172A42}">
      <dgm:prSet phldrT="[Text]" custT="1"/>
      <dgm:spPr>
        <a:solidFill>
          <a:schemeClr val="accent1">
            <a:lumMod val="60000"/>
            <a:lumOff val="40000"/>
          </a:schemeClr>
        </a:solidFill>
      </dgm:spPr>
      <dgm:t>
        <a:bodyPr/>
        <a:lstStyle/>
        <a:p>
          <a:pPr algn="ctr"/>
          <a:r>
            <a:rPr lang="zh-CN" altLang="en-US" sz="2400" b="1" dirty="0">
              <a:latin typeface="宋体" panose="02010600030101010101" pitchFamily="2" charset="-122"/>
              <a:ea typeface="宋体" panose="02010600030101010101" pitchFamily="2" charset="-122"/>
            </a:rPr>
            <a:t>操作成本更具有优势</a:t>
          </a:r>
          <a:r>
            <a:rPr lang="en-US" sz="2400" b="1" dirty="0">
              <a:latin typeface="宋体" panose="02010600030101010101" pitchFamily="2" charset="-122"/>
              <a:ea typeface="宋体" panose="02010600030101010101" pitchFamily="2" charset="-122"/>
            </a:rPr>
            <a:t/>
          </a:r>
          <a:br>
            <a:rPr lang="en-US" sz="2400" b="1" dirty="0">
              <a:latin typeface="宋体" panose="02010600030101010101" pitchFamily="2" charset="-122"/>
              <a:ea typeface="宋体" panose="02010600030101010101" pitchFamily="2" charset="-122"/>
            </a:rPr>
          </a:br>
          <a:r>
            <a:rPr lang="en-US" altLang="zh-CN" sz="2800" b="1" dirty="0">
              <a:latin typeface="宋体" panose="02010600030101010101" pitchFamily="2" charset="-122"/>
              <a:ea typeface="宋体" panose="02010600030101010101" pitchFamily="2" charset="-122"/>
            </a:rPr>
            <a:t>-</a:t>
          </a:r>
          <a:r>
            <a:rPr lang="zh-CN" altLang="en-US" sz="2000" b="1" dirty="0">
              <a:latin typeface="宋体" panose="02010600030101010101" pitchFamily="2" charset="-122"/>
              <a:ea typeface="宋体" panose="02010600030101010101" pitchFamily="2" charset="-122"/>
            </a:rPr>
            <a:t>与使用</a:t>
          </a:r>
          <a:r>
            <a:rPr lang="en-US" sz="2000" b="1" dirty="0">
              <a:latin typeface="宋体" panose="02010600030101010101" pitchFamily="2" charset="-122"/>
              <a:ea typeface="宋体" panose="02010600030101010101" pitchFamily="2" charset="-122"/>
            </a:rPr>
            <a:t>HQ</a:t>
          </a:r>
          <a:r>
            <a:rPr lang="zh-CN" altLang="en-US" sz="2000" b="1" dirty="0">
              <a:latin typeface="宋体" panose="02010600030101010101" pitchFamily="2" charset="-122"/>
              <a:ea typeface="宋体" panose="02010600030101010101" pitchFamily="2" charset="-122"/>
            </a:rPr>
            <a:t>相比</a:t>
          </a:r>
          <a:endParaRPr lang="en-US" sz="2000" b="1" dirty="0">
            <a:latin typeface="宋体" panose="02010600030101010101" pitchFamily="2" charset="-122"/>
            <a:ea typeface="宋体" panose="02010600030101010101" pitchFamily="2" charset="-122"/>
          </a:endParaRPr>
        </a:p>
      </dgm:t>
    </dgm:pt>
    <dgm:pt modelId="{B33A31F9-E749-4F71-A784-1B1349ABCE9A}" type="parTrans" cxnId="{497E33DF-02BB-41A0-A8D0-2F4FA3F65950}">
      <dgm:prSet/>
      <dgm:spPr/>
      <dgm:t>
        <a:bodyPr/>
        <a:lstStyle/>
        <a:p>
          <a:endParaRPr lang="en-US">
            <a:latin typeface="宋体" panose="02010600030101010101" pitchFamily="2" charset="-122"/>
            <a:ea typeface="宋体" panose="02010600030101010101" pitchFamily="2" charset="-122"/>
          </a:endParaRPr>
        </a:p>
      </dgm:t>
    </dgm:pt>
    <dgm:pt modelId="{054922F1-7937-4431-AA05-BA3268EEC962}" type="sibTrans" cxnId="{497E33DF-02BB-41A0-A8D0-2F4FA3F65950}">
      <dgm:prSet/>
      <dgm:spPr/>
      <dgm:t>
        <a:bodyPr/>
        <a:lstStyle/>
        <a:p>
          <a:endParaRPr lang="en-US">
            <a:latin typeface="宋体" panose="02010600030101010101" pitchFamily="2" charset="-122"/>
            <a:ea typeface="宋体" panose="02010600030101010101" pitchFamily="2" charset="-122"/>
          </a:endParaRPr>
        </a:p>
      </dgm:t>
    </dgm:pt>
    <dgm:pt modelId="{7909E7D7-077E-4895-A47A-4D3D181AE26E}" type="pres">
      <dgm:prSet presAssocID="{85E0FCE4-7B0D-4AA1-8BA2-6911D0F2723F}" presName="linear" presStyleCnt="0">
        <dgm:presLayoutVars>
          <dgm:dir/>
          <dgm:animLvl val="lvl"/>
          <dgm:resizeHandles val="exact"/>
        </dgm:presLayoutVars>
      </dgm:prSet>
      <dgm:spPr/>
      <dgm:t>
        <a:bodyPr/>
        <a:lstStyle/>
        <a:p>
          <a:endParaRPr lang="zh-CN" altLang="en-US"/>
        </a:p>
      </dgm:t>
    </dgm:pt>
    <dgm:pt modelId="{C5FC4BB7-77DB-4C2F-9947-7B29D95613DE}" type="pres">
      <dgm:prSet presAssocID="{C437567E-BFCB-441A-8224-8A45950D63A3}" presName="parentLin" presStyleCnt="0"/>
      <dgm:spPr/>
    </dgm:pt>
    <dgm:pt modelId="{2085CBFB-76B2-4BE3-BAF9-519CD651C4FC}" type="pres">
      <dgm:prSet presAssocID="{C437567E-BFCB-441A-8224-8A45950D63A3}" presName="parentLeftMargin" presStyleLbl="node1" presStyleIdx="0" presStyleCnt="3"/>
      <dgm:spPr/>
      <dgm:t>
        <a:bodyPr/>
        <a:lstStyle/>
        <a:p>
          <a:endParaRPr lang="zh-CN" altLang="en-US"/>
        </a:p>
      </dgm:t>
    </dgm:pt>
    <dgm:pt modelId="{70786010-BB78-46B8-B0E9-6358BC6D3CAC}" type="pres">
      <dgm:prSet presAssocID="{C437567E-BFCB-441A-8224-8A45950D63A3}" presName="parentText" presStyleLbl="node1" presStyleIdx="0" presStyleCnt="3" custScaleX="121569">
        <dgm:presLayoutVars>
          <dgm:chMax val="0"/>
          <dgm:bulletEnabled val="1"/>
        </dgm:presLayoutVars>
      </dgm:prSet>
      <dgm:spPr/>
      <dgm:t>
        <a:bodyPr/>
        <a:lstStyle/>
        <a:p>
          <a:endParaRPr lang="zh-CN" altLang="en-US"/>
        </a:p>
      </dgm:t>
    </dgm:pt>
    <dgm:pt modelId="{C1046CE5-CD33-417D-9AD7-A684FD263528}" type="pres">
      <dgm:prSet presAssocID="{C437567E-BFCB-441A-8224-8A45950D63A3}" presName="negativeSpace" presStyleCnt="0"/>
      <dgm:spPr/>
    </dgm:pt>
    <dgm:pt modelId="{384778F6-6FF5-454B-8FAE-9F3DC67C1232}" type="pres">
      <dgm:prSet presAssocID="{C437567E-BFCB-441A-8224-8A45950D63A3}" presName="childText" presStyleLbl="conFgAcc1" presStyleIdx="0" presStyleCnt="3" custLinFactY="-15369" custLinFactNeighborX="388" custLinFactNeighborY="-100000">
        <dgm:presLayoutVars>
          <dgm:bulletEnabled val="1"/>
        </dgm:presLayoutVars>
      </dgm:prSet>
      <dgm:spPr/>
    </dgm:pt>
    <dgm:pt modelId="{17356A6B-D260-4CAF-AF07-FDC81AD5E151}" type="pres">
      <dgm:prSet presAssocID="{212D294B-37AA-4915-B4A0-4AA639C2E1E0}" presName="spaceBetweenRectangles" presStyleCnt="0"/>
      <dgm:spPr/>
    </dgm:pt>
    <dgm:pt modelId="{C30E6457-8132-43FE-BA32-5302BC9F7A2C}" type="pres">
      <dgm:prSet presAssocID="{0FD9C951-A057-4256-82DA-179010633AFD}" presName="parentLin" presStyleCnt="0"/>
      <dgm:spPr/>
    </dgm:pt>
    <dgm:pt modelId="{9A2F3D26-646E-48A9-A0B0-01999742743E}" type="pres">
      <dgm:prSet presAssocID="{0FD9C951-A057-4256-82DA-179010633AFD}" presName="parentLeftMargin" presStyleLbl="node1" presStyleIdx="0" presStyleCnt="3"/>
      <dgm:spPr/>
      <dgm:t>
        <a:bodyPr/>
        <a:lstStyle/>
        <a:p>
          <a:endParaRPr lang="zh-CN" altLang="en-US"/>
        </a:p>
      </dgm:t>
    </dgm:pt>
    <dgm:pt modelId="{D4B3768E-81ED-4D7B-9244-E3F8324FE16A}" type="pres">
      <dgm:prSet presAssocID="{0FD9C951-A057-4256-82DA-179010633AFD}" presName="parentText" presStyleLbl="node1" presStyleIdx="1" presStyleCnt="3" custScaleX="118848">
        <dgm:presLayoutVars>
          <dgm:chMax val="0"/>
          <dgm:bulletEnabled val="1"/>
        </dgm:presLayoutVars>
      </dgm:prSet>
      <dgm:spPr/>
      <dgm:t>
        <a:bodyPr/>
        <a:lstStyle/>
        <a:p>
          <a:endParaRPr lang="zh-CN" altLang="en-US"/>
        </a:p>
      </dgm:t>
    </dgm:pt>
    <dgm:pt modelId="{C9387395-5DB4-48E2-8A87-E01FDE81FC2E}" type="pres">
      <dgm:prSet presAssocID="{0FD9C951-A057-4256-82DA-179010633AFD}" presName="negativeSpace" presStyleCnt="0"/>
      <dgm:spPr/>
    </dgm:pt>
    <dgm:pt modelId="{0DCEA487-9B0A-46BA-B1C0-BBD826F8D1C8}" type="pres">
      <dgm:prSet presAssocID="{0FD9C951-A057-4256-82DA-179010633AFD}" presName="childText" presStyleLbl="conFgAcc1" presStyleIdx="1" presStyleCnt="3">
        <dgm:presLayoutVars>
          <dgm:bulletEnabled val="1"/>
        </dgm:presLayoutVars>
      </dgm:prSet>
      <dgm:spPr/>
    </dgm:pt>
    <dgm:pt modelId="{4DFBB15B-9160-4BA9-862B-8675807BC334}" type="pres">
      <dgm:prSet presAssocID="{5A2257C5-3980-4474-B27C-21C1DFC38553}" presName="spaceBetweenRectangles" presStyleCnt="0"/>
      <dgm:spPr/>
    </dgm:pt>
    <dgm:pt modelId="{1D623535-2966-42D6-AC1B-2B567361D7B0}" type="pres">
      <dgm:prSet presAssocID="{A54038C6-910D-4443-91AF-6E754A172A42}" presName="parentLin" presStyleCnt="0"/>
      <dgm:spPr/>
    </dgm:pt>
    <dgm:pt modelId="{3E0A3D91-5D7A-4D5B-8428-44FA94D6B76D}" type="pres">
      <dgm:prSet presAssocID="{A54038C6-910D-4443-91AF-6E754A172A42}" presName="parentLeftMargin" presStyleLbl="node1" presStyleIdx="1" presStyleCnt="3"/>
      <dgm:spPr/>
      <dgm:t>
        <a:bodyPr/>
        <a:lstStyle/>
        <a:p>
          <a:endParaRPr lang="zh-CN" altLang="en-US"/>
        </a:p>
      </dgm:t>
    </dgm:pt>
    <dgm:pt modelId="{461AE075-EF5A-4BC7-B606-0228AE811EE7}" type="pres">
      <dgm:prSet presAssocID="{A54038C6-910D-4443-91AF-6E754A172A42}" presName="parentText" presStyleLbl="node1" presStyleIdx="2" presStyleCnt="3" custScaleX="106459" custLinFactNeighborX="16145" custLinFactNeighborY="-1103">
        <dgm:presLayoutVars>
          <dgm:chMax val="0"/>
          <dgm:bulletEnabled val="1"/>
        </dgm:presLayoutVars>
      </dgm:prSet>
      <dgm:spPr/>
      <dgm:t>
        <a:bodyPr/>
        <a:lstStyle/>
        <a:p>
          <a:endParaRPr lang="zh-CN" altLang="en-US"/>
        </a:p>
      </dgm:t>
    </dgm:pt>
    <dgm:pt modelId="{265CA67B-538B-4374-A156-6BD4000538F2}" type="pres">
      <dgm:prSet presAssocID="{A54038C6-910D-4443-91AF-6E754A172A42}" presName="negativeSpace" presStyleCnt="0"/>
      <dgm:spPr/>
    </dgm:pt>
    <dgm:pt modelId="{5918E60B-D390-4ABD-904E-5710C2388F15}" type="pres">
      <dgm:prSet presAssocID="{A54038C6-910D-4443-91AF-6E754A172A42}" presName="childText" presStyleLbl="conFgAcc1" presStyleIdx="2" presStyleCnt="3">
        <dgm:presLayoutVars>
          <dgm:bulletEnabled val="1"/>
        </dgm:presLayoutVars>
      </dgm:prSet>
      <dgm:spPr/>
    </dgm:pt>
  </dgm:ptLst>
  <dgm:cxnLst>
    <dgm:cxn modelId="{30BAEBEC-626F-4057-ADB0-D8341950AF88}" type="presOf" srcId="{A54038C6-910D-4443-91AF-6E754A172A42}" destId="{3E0A3D91-5D7A-4D5B-8428-44FA94D6B76D}" srcOrd="0" destOrd="0" presId="urn:microsoft.com/office/officeart/2005/8/layout/list1"/>
    <dgm:cxn modelId="{206CFB53-F9BE-4516-AA64-A35EFD83C117}" type="presOf" srcId="{0FD9C951-A057-4256-82DA-179010633AFD}" destId="{9A2F3D26-646E-48A9-A0B0-01999742743E}" srcOrd="0" destOrd="0" presId="urn:microsoft.com/office/officeart/2005/8/layout/list1"/>
    <dgm:cxn modelId="{497E33DF-02BB-41A0-A8D0-2F4FA3F65950}" srcId="{85E0FCE4-7B0D-4AA1-8BA2-6911D0F2723F}" destId="{A54038C6-910D-4443-91AF-6E754A172A42}" srcOrd="2" destOrd="0" parTransId="{B33A31F9-E749-4F71-A784-1B1349ABCE9A}" sibTransId="{054922F1-7937-4431-AA05-BA3268EEC962}"/>
    <dgm:cxn modelId="{CA30754C-8735-445A-9675-3F95F9CC6336}" type="presOf" srcId="{C437567E-BFCB-441A-8224-8A45950D63A3}" destId="{70786010-BB78-46B8-B0E9-6358BC6D3CAC}" srcOrd="1" destOrd="0" presId="urn:microsoft.com/office/officeart/2005/8/layout/list1"/>
    <dgm:cxn modelId="{CC930DCA-E380-4DC9-92BB-9F21B40CA41E}" type="presOf" srcId="{0FD9C951-A057-4256-82DA-179010633AFD}" destId="{D4B3768E-81ED-4D7B-9244-E3F8324FE16A}" srcOrd="1" destOrd="0" presId="urn:microsoft.com/office/officeart/2005/8/layout/list1"/>
    <dgm:cxn modelId="{618FAD1A-F9DF-4F9C-8E7D-4F740360AC8E}" type="presOf" srcId="{85E0FCE4-7B0D-4AA1-8BA2-6911D0F2723F}" destId="{7909E7D7-077E-4895-A47A-4D3D181AE26E}" srcOrd="0" destOrd="0" presId="urn:microsoft.com/office/officeart/2005/8/layout/list1"/>
    <dgm:cxn modelId="{B1D81EF1-AEAA-48EA-BF83-533B100B1499}" srcId="{85E0FCE4-7B0D-4AA1-8BA2-6911D0F2723F}" destId="{0FD9C951-A057-4256-82DA-179010633AFD}" srcOrd="1" destOrd="0" parTransId="{BE98E5F2-DC68-4412-A172-599B4F3EC733}" sibTransId="{5A2257C5-3980-4474-B27C-21C1DFC38553}"/>
    <dgm:cxn modelId="{EBABCD8E-80EB-4A89-BDB5-12CA0528581E}" type="presOf" srcId="{C437567E-BFCB-441A-8224-8A45950D63A3}" destId="{2085CBFB-76B2-4BE3-BAF9-519CD651C4FC}" srcOrd="0" destOrd="0" presId="urn:microsoft.com/office/officeart/2005/8/layout/list1"/>
    <dgm:cxn modelId="{4FD9A5AF-AD0C-4007-862B-ABC0D78B7A6B}" type="presOf" srcId="{A54038C6-910D-4443-91AF-6E754A172A42}" destId="{461AE075-EF5A-4BC7-B606-0228AE811EE7}" srcOrd="1" destOrd="0" presId="urn:microsoft.com/office/officeart/2005/8/layout/list1"/>
    <dgm:cxn modelId="{2B8DCC0E-3522-4AC2-BAAB-F29DE7F83558}" srcId="{85E0FCE4-7B0D-4AA1-8BA2-6911D0F2723F}" destId="{C437567E-BFCB-441A-8224-8A45950D63A3}" srcOrd="0" destOrd="0" parTransId="{C4E8B9F9-CDF8-462E-A417-1CC2FF180F75}" sibTransId="{212D294B-37AA-4915-B4A0-4AA639C2E1E0}"/>
    <dgm:cxn modelId="{8ADB1D1A-A59A-4316-B7AF-B0B69DBBEECA}" type="presParOf" srcId="{7909E7D7-077E-4895-A47A-4D3D181AE26E}" destId="{C5FC4BB7-77DB-4C2F-9947-7B29D95613DE}" srcOrd="0" destOrd="0" presId="urn:microsoft.com/office/officeart/2005/8/layout/list1"/>
    <dgm:cxn modelId="{DA69206F-E682-4799-810C-013EF901D661}" type="presParOf" srcId="{C5FC4BB7-77DB-4C2F-9947-7B29D95613DE}" destId="{2085CBFB-76B2-4BE3-BAF9-519CD651C4FC}" srcOrd="0" destOrd="0" presId="urn:microsoft.com/office/officeart/2005/8/layout/list1"/>
    <dgm:cxn modelId="{F060B69C-BC18-44E0-AB87-27BA902BFF45}" type="presParOf" srcId="{C5FC4BB7-77DB-4C2F-9947-7B29D95613DE}" destId="{70786010-BB78-46B8-B0E9-6358BC6D3CAC}" srcOrd="1" destOrd="0" presId="urn:microsoft.com/office/officeart/2005/8/layout/list1"/>
    <dgm:cxn modelId="{465DD7FD-D27E-4959-A274-D489F02CEEFA}" type="presParOf" srcId="{7909E7D7-077E-4895-A47A-4D3D181AE26E}" destId="{C1046CE5-CD33-417D-9AD7-A684FD263528}" srcOrd="1" destOrd="0" presId="urn:microsoft.com/office/officeart/2005/8/layout/list1"/>
    <dgm:cxn modelId="{C03DBDF8-F3F8-43D2-9582-E9CE37458B8A}" type="presParOf" srcId="{7909E7D7-077E-4895-A47A-4D3D181AE26E}" destId="{384778F6-6FF5-454B-8FAE-9F3DC67C1232}" srcOrd="2" destOrd="0" presId="urn:microsoft.com/office/officeart/2005/8/layout/list1"/>
    <dgm:cxn modelId="{004698C1-E2EB-45E9-8643-4D4F7B84B43C}" type="presParOf" srcId="{7909E7D7-077E-4895-A47A-4D3D181AE26E}" destId="{17356A6B-D260-4CAF-AF07-FDC81AD5E151}" srcOrd="3" destOrd="0" presId="urn:microsoft.com/office/officeart/2005/8/layout/list1"/>
    <dgm:cxn modelId="{10BA02CB-273E-4825-A3BC-17ECF9435E53}" type="presParOf" srcId="{7909E7D7-077E-4895-A47A-4D3D181AE26E}" destId="{C30E6457-8132-43FE-BA32-5302BC9F7A2C}" srcOrd="4" destOrd="0" presId="urn:microsoft.com/office/officeart/2005/8/layout/list1"/>
    <dgm:cxn modelId="{6C35CE2C-2035-4CFF-AC06-673E83B71883}" type="presParOf" srcId="{C30E6457-8132-43FE-BA32-5302BC9F7A2C}" destId="{9A2F3D26-646E-48A9-A0B0-01999742743E}" srcOrd="0" destOrd="0" presId="urn:microsoft.com/office/officeart/2005/8/layout/list1"/>
    <dgm:cxn modelId="{532E63A5-EA1B-41D7-A8D7-6C13441DA3A8}" type="presParOf" srcId="{C30E6457-8132-43FE-BA32-5302BC9F7A2C}" destId="{D4B3768E-81ED-4D7B-9244-E3F8324FE16A}" srcOrd="1" destOrd="0" presId="urn:microsoft.com/office/officeart/2005/8/layout/list1"/>
    <dgm:cxn modelId="{8DED0886-38AC-4C4D-8845-74F24F94D472}" type="presParOf" srcId="{7909E7D7-077E-4895-A47A-4D3D181AE26E}" destId="{C9387395-5DB4-48E2-8A87-E01FDE81FC2E}" srcOrd="5" destOrd="0" presId="urn:microsoft.com/office/officeart/2005/8/layout/list1"/>
    <dgm:cxn modelId="{684D3CDE-A99A-4F5D-8984-EE297D6E3C3A}" type="presParOf" srcId="{7909E7D7-077E-4895-A47A-4D3D181AE26E}" destId="{0DCEA487-9B0A-46BA-B1C0-BBD826F8D1C8}" srcOrd="6" destOrd="0" presId="urn:microsoft.com/office/officeart/2005/8/layout/list1"/>
    <dgm:cxn modelId="{8F457FF1-902F-429F-A422-73AA8890E0AA}" type="presParOf" srcId="{7909E7D7-077E-4895-A47A-4D3D181AE26E}" destId="{4DFBB15B-9160-4BA9-862B-8675807BC334}" srcOrd="7" destOrd="0" presId="urn:microsoft.com/office/officeart/2005/8/layout/list1"/>
    <dgm:cxn modelId="{6D1C8347-383B-4B13-B0F8-106E90FE154C}" type="presParOf" srcId="{7909E7D7-077E-4895-A47A-4D3D181AE26E}" destId="{1D623535-2966-42D6-AC1B-2B567361D7B0}" srcOrd="8" destOrd="0" presId="urn:microsoft.com/office/officeart/2005/8/layout/list1"/>
    <dgm:cxn modelId="{ADECACC0-547E-418C-AF7B-A3FE29DBCE14}" type="presParOf" srcId="{1D623535-2966-42D6-AC1B-2B567361D7B0}" destId="{3E0A3D91-5D7A-4D5B-8428-44FA94D6B76D}" srcOrd="0" destOrd="0" presId="urn:microsoft.com/office/officeart/2005/8/layout/list1"/>
    <dgm:cxn modelId="{C3735974-4416-49AB-B782-BB7B1B108419}" type="presParOf" srcId="{1D623535-2966-42D6-AC1B-2B567361D7B0}" destId="{461AE075-EF5A-4BC7-B606-0228AE811EE7}" srcOrd="1" destOrd="0" presId="urn:microsoft.com/office/officeart/2005/8/layout/list1"/>
    <dgm:cxn modelId="{437C8734-0EF6-48CC-9AB7-020B235DEE74}" type="presParOf" srcId="{7909E7D7-077E-4895-A47A-4D3D181AE26E}" destId="{265CA67B-538B-4374-A156-6BD4000538F2}" srcOrd="9" destOrd="0" presId="urn:microsoft.com/office/officeart/2005/8/layout/list1"/>
    <dgm:cxn modelId="{1B5D2091-9AA0-4261-A972-9F81C7713138}" type="presParOf" srcId="{7909E7D7-077E-4895-A47A-4D3D181AE26E}" destId="{5918E60B-D390-4ABD-904E-5710C2388F15}" srcOrd="10" destOrd="0" presId="urn:microsoft.com/office/officeart/2005/8/layout/list1"/>
  </dgm:cxnLst>
  <dgm:bg/>
  <dgm:whole/>
</dgm:dataModel>
</file>

<file path=ppt/diagrams/layout1.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57.wmf"/><Relationship Id="rId1" Type="http://schemas.openxmlformats.org/officeDocument/2006/relationships/image" Target="../media/image5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8.wmf"/></Relationships>
</file>

<file path=ppt/drawings/drawing1.xml><?xml version="1.0" encoding="utf-8"?>
<c:userShapes xmlns:c="http://schemas.openxmlformats.org/drawingml/2006/chart">
  <cdr:relSizeAnchor xmlns:cdr="http://schemas.openxmlformats.org/drawingml/2006/chartDrawing">
    <cdr:from>
      <cdr:x>0.36225</cdr:x>
      <cdr:y>0.11608</cdr:y>
    </cdr:from>
    <cdr:to>
      <cdr:x>0.50747</cdr:x>
      <cdr:y>0.17013</cdr:y>
    </cdr:to>
    <cdr:sp macro="" textlink="">
      <cdr:nvSpPr>
        <cdr:cNvPr id="2" name="TextBox 1"/>
        <cdr:cNvSpPr txBox="1"/>
      </cdr:nvSpPr>
      <cdr:spPr>
        <a:xfrm xmlns:a="http://schemas.openxmlformats.org/drawingml/2006/main">
          <a:off x="3021614" y="637542"/>
          <a:ext cx="1211320" cy="29686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000" b="1" dirty="0">
              <a:solidFill>
                <a:srgbClr val="00B0F0"/>
              </a:solidFill>
            </a:rPr>
            <a:t>HQ</a:t>
          </a:r>
        </a:p>
      </cdr:txBody>
    </cdr:sp>
  </cdr:relSizeAnchor>
  <cdr:relSizeAnchor xmlns:cdr="http://schemas.openxmlformats.org/drawingml/2006/chartDrawing">
    <cdr:from>
      <cdr:x>0.14134</cdr:x>
      <cdr:y>0.10438</cdr:y>
    </cdr:from>
    <cdr:to>
      <cdr:x>0.28656</cdr:x>
      <cdr:y>0.15844</cdr:y>
    </cdr:to>
    <cdr:sp macro="" textlink="">
      <cdr:nvSpPr>
        <cdr:cNvPr id="3" name="TextBox 1"/>
        <cdr:cNvSpPr txBox="1"/>
      </cdr:nvSpPr>
      <cdr:spPr>
        <a:xfrm xmlns:a="http://schemas.openxmlformats.org/drawingml/2006/main">
          <a:off x="1178955" y="573315"/>
          <a:ext cx="1211283" cy="29688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1" dirty="0">
              <a:solidFill>
                <a:srgbClr val="FF0000"/>
              </a:solidFill>
            </a:rPr>
            <a:t>HQ</a:t>
          </a:r>
          <a:r>
            <a:rPr lang="en-US" sz="1600" b="1" dirty="0">
              <a:solidFill>
                <a:srgbClr val="FF0000"/>
              </a:solidFill>
            </a:rPr>
            <a:t> </a:t>
          </a:r>
        </a:p>
      </cdr:txBody>
    </cdr:sp>
  </cdr:relSizeAnchor>
  <cdr:relSizeAnchor xmlns:cdr="http://schemas.openxmlformats.org/drawingml/2006/chartDrawing">
    <cdr:from>
      <cdr:x>0.62682</cdr:x>
      <cdr:y>0.06763</cdr:y>
    </cdr:from>
    <cdr:to>
      <cdr:x>0.77203</cdr:x>
      <cdr:y>0.12168</cdr:y>
    </cdr:to>
    <cdr:sp macro="" textlink="">
      <cdr:nvSpPr>
        <cdr:cNvPr id="4" name="TextBox 1"/>
        <cdr:cNvSpPr txBox="1"/>
      </cdr:nvSpPr>
      <cdr:spPr>
        <a:xfrm xmlns:a="http://schemas.openxmlformats.org/drawingml/2006/main">
          <a:off x="5228439" y="371433"/>
          <a:ext cx="1211283" cy="29688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1" dirty="0">
              <a:solidFill>
                <a:srgbClr val="C00000"/>
              </a:solidFill>
            </a:rPr>
            <a:t>Acrylex-1</a:t>
          </a:r>
        </a:p>
      </cdr:txBody>
    </cdr:sp>
  </cdr:relSizeAnchor>
  <cdr:relSizeAnchor xmlns:cdr="http://schemas.openxmlformats.org/drawingml/2006/chartDrawing">
    <cdr:from>
      <cdr:x>0.65102</cdr:x>
      <cdr:y>0.77032</cdr:y>
    </cdr:from>
    <cdr:to>
      <cdr:x>0.79623</cdr:x>
      <cdr:y>0.82438</cdr:y>
    </cdr:to>
    <cdr:sp macro="" textlink="">
      <cdr:nvSpPr>
        <cdr:cNvPr id="5" name="TextBox 1"/>
        <cdr:cNvSpPr txBox="1"/>
      </cdr:nvSpPr>
      <cdr:spPr>
        <a:xfrm xmlns:a="http://schemas.openxmlformats.org/drawingml/2006/main">
          <a:off x="5430321" y="4230914"/>
          <a:ext cx="1211283" cy="29688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1" dirty="0">
              <a:solidFill>
                <a:srgbClr val="002060"/>
              </a:solidFill>
            </a:rPr>
            <a:t>Arrylex-2</a:t>
          </a:r>
        </a:p>
      </cdr:txBody>
    </cdr:sp>
  </cdr:relSizeAnchor>
</c:userShapes>
</file>

<file path=ppt/drawings/drawing2.xml><?xml version="1.0" encoding="utf-8"?>
<c:userShapes xmlns:c="http://schemas.openxmlformats.org/drawingml/2006/chart">
  <cdr:relSizeAnchor xmlns:cdr="http://schemas.openxmlformats.org/drawingml/2006/chartDrawing">
    <cdr:from>
      <cdr:x>0.11563</cdr:x>
      <cdr:y>0.59805</cdr:y>
    </cdr:from>
    <cdr:to>
      <cdr:x>0.48891</cdr:x>
      <cdr:y>0.59805</cdr:y>
    </cdr:to>
    <cdr:cxnSp macro="">
      <cdr:nvCxnSpPr>
        <cdr:cNvPr id="2" name="Straight Connector 1">
          <a:extLst xmlns:a="http://schemas.openxmlformats.org/drawingml/2006/main">
            <a:ext uri="{FF2B5EF4-FFF2-40B4-BE49-F238E27FC236}">
              <a16:creationId xmlns:a16="http://schemas.microsoft.com/office/drawing/2014/main" xmlns="" id="{5D9713BA-E667-4EA2-BA8B-C4B4FC648B9E}"/>
            </a:ext>
          </a:extLst>
        </cdr:cNvPr>
        <cdr:cNvCxnSpPr/>
      </cdr:nvCxnSpPr>
      <cdr:spPr bwMode="auto">
        <a:xfrm xmlns:a="http://schemas.openxmlformats.org/drawingml/2006/main">
          <a:off x="606455" y="2478095"/>
          <a:ext cx="1957749" cy="0"/>
        </a:xfrm>
        <a:prstGeom xmlns:a="http://schemas.openxmlformats.org/drawingml/2006/main" prst="line">
          <a:avLst/>
        </a:prstGeom>
        <a:ln xmlns:a="http://schemas.openxmlformats.org/drawingml/2006/main">
          <a:headEnd type="none" w="med" len="med"/>
          <a:tailEnd type="none" w="med" len="med"/>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0.46659</cdr:x>
      <cdr:y>0.61878</cdr:y>
    </cdr:from>
    <cdr:to>
      <cdr:x>0.5232</cdr:x>
      <cdr:y>0.80506</cdr:y>
    </cdr:to>
    <cdr:sp macro="" textlink="">
      <cdr:nvSpPr>
        <cdr:cNvPr id="3" name="Down Arrow 2"/>
        <cdr:cNvSpPr/>
      </cdr:nvSpPr>
      <cdr:spPr bwMode="auto">
        <a:xfrm xmlns:a="http://schemas.openxmlformats.org/drawingml/2006/main">
          <a:off x="2447141" y="2563997"/>
          <a:ext cx="296887" cy="771880"/>
        </a:xfrm>
        <a:prstGeom xmlns:a="http://schemas.openxmlformats.org/drawingml/2006/main" prst="downArrow">
          <a:avLst/>
        </a:prstGeom>
        <a:noFill xmlns:a="http://schemas.openxmlformats.org/drawingml/2006/main"/>
        <a:ln xmlns:a="http://schemas.openxmlformats.org/drawingml/2006/main">
          <a:solidFill>
            <a:srgbClr val="FF0000"/>
          </a:solidFill>
          <a:headEnd type="none" w="med" len="med"/>
          <a:tailEnd type="none" w="med" len="med"/>
        </a:ln>
      </cdr:spPr>
      <cdr:style>
        <a:lnRef xmlns:a="http://schemas.openxmlformats.org/drawingml/2006/main" idx="2">
          <a:schemeClr val="accent1"/>
        </a:lnRef>
        <a:fillRef xmlns:a="http://schemas.openxmlformats.org/drawingml/2006/main" idx="1">
          <a:schemeClr val="lt1"/>
        </a:fillRef>
        <a:effectRef xmlns:a="http://schemas.openxmlformats.org/drawingml/2006/main" idx="0">
          <a:schemeClr val="accent1"/>
        </a:effectRef>
        <a:fontRef xmlns:a="http://schemas.openxmlformats.org/drawingml/2006/main" idx="minor">
          <a:schemeClr val="dk1"/>
        </a:fontRef>
      </cdr:style>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endParaRPr lang="en-US" dirty="0"/>
        </a:p>
      </cdr:txBody>
    </cdr:sp>
  </cdr:relSizeAnchor>
  <cdr:relSizeAnchor xmlns:cdr="http://schemas.openxmlformats.org/drawingml/2006/chartDrawing">
    <cdr:from>
      <cdr:x>0.49603</cdr:x>
      <cdr:y>0.81665</cdr:y>
    </cdr:from>
    <cdr:to>
      <cdr:x>0.88969</cdr:x>
      <cdr:y>0.81665</cdr:y>
    </cdr:to>
    <cdr:cxnSp macro="">
      <cdr:nvCxnSpPr>
        <cdr:cNvPr id="4" name="Straight Connector 3">
          <a:extLst xmlns:a="http://schemas.openxmlformats.org/drawingml/2006/main">
            <a:ext uri="{FF2B5EF4-FFF2-40B4-BE49-F238E27FC236}">
              <a16:creationId xmlns:a16="http://schemas.microsoft.com/office/drawing/2014/main" xmlns="" id="{6A43F0E4-BDDA-416F-9A89-CA0ABEFB2125}"/>
            </a:ext>
          </a:extLst>
        </cdr:cNvPr>
        <cdr:cNvCxnSpPr/>
      </cdr:nvCxnSpPr>
      <cdr:spPr bwMode="auto">
        <a:xfrm xmlns:a="http://schemas.openxmlformats.org/drawingml/2006/main">
          <a:off x="2601511" y="3383923"/>
          <a:ext cx="2064626" cy="0"/>
        </a:xfrm>
        <a:prstGeom xmlns:a="http://schemas.openxmlformats.org/drawingml/2006/main" prst="line">
          <a:avLst/>
        </a:prstGeom>
        <a:ln xmlns:a="http://schemas.openxmlformats.org/drawingml/2006/main">
          <a:headEnd type="none" w="med" len="med"/>
          <a:tailEnd type="none" w="med" len="med"/>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F5B806-7E85-47C9-A230-081F48571231}" type="datetimeFigureOut">
              <a:rPr lang="zh-CN" altLang="en-US" smtClean="0"/>
              <a:pPr/>
              <a:t>2018/8/17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702E83-E3B6-44BF-8C5F-3A8D1DC1B129}" type="slidenum">
              <a:rPr lang="zh-CN" altLang="en-US" smtClean="0"/>
              <a:pPr/>
              <a:t>‹#›</a:t>
            </a:fld>
            <a:endParaRPr lang="zh-CN" altLang="en-US"/>
          </a:p>
        </p:txBody>
      </p:sp>
    </p:spTree>
    <p:extLst>
      <p:ext uri="{BB962C8B-B14F-4D97-AF65-F5344CB8AC3E}">
        <p14:creationId xmlns:p14="http://schemas.microsoft.com/office/powerpoint/2010/main" xmlns="" val="27618391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3</a:t>
            </a:fld>
            <a:endParaRPr lang="zh-CN" altLang="en-US" dirty="0"/>
          </a:p>
        </p:txBody>
      </p:sp>
    </p:spTree>
    <p:extLst>
      <p:ext uri="{BB962C8B-B14F-4D97-AF65-F5344CB8AC3E}">
        <p14:creationId xmlns:p14="http://schemas.microsoft.com/office/powerpoint/2010/main" xmlns="" val="13891942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zh-CN" altLang="en-US"/>
          </a:p>
        </p:txBody>
      </p:sp>
      <p:sp>
        <p:nvSpPr>
          <p:cNvPr id="4" name="日期占位符 3"/>
          <p:cNvSpPr>
            <a:spLocks noGrp="1"/>
          </p:cNvSpPr>
          <p:nvPr>
            <p:ph type="dt" sz="half" idx="10"/>
          </p:nvPr>
        </p:nvSpPr>
        <p:spPr/>
        <p:txBody>
          <a:bodyPr/>
          <a:lstStyle/>
          <a:p>
            <a:fld id="{7FD877CD-7B3A-44DA-9AB0-67EA264123D3}" type="datetimeFigureOut">
              <a:rPr lang="zh-CN" altLang="en-US" smtClean="0"/>
              <a:pPr/>
              <a:t>2018/8/17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E851F4C-037F-4254-9868-C422B1F13ABC}" type="slidenum">
              <a:rPr lang="zh-CN" altLang="en-US" smtClean="0"/>
              <a:pPr/>
              <a:t>‹#›</a:t>
            </a:fld>
            <a:endParaRPr lang="zh-CN" altLang="en-US"/>
          </a:p>
        </p:txBody>
      </p:sp>
    </p:spTree>
    <p:extLst>
      <p:ext uri="{BB962C8B-B14F-4D97-AF65-F5344CB8AC3E}">
        <p14:creationId xmlns:p14="http://schemas.microsoft.com/office/powerpoint/2010/main" xmlns="" val="30512422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7FD877CD-7B3A-44DA-9AB0-67EA264123D3}" type="datetimeFigureOut">
              <a:rPr lang="zh-CN" altLang="en-US" smtClean="0"/>
              <a:pPr/>
              <a:t>2018/8/17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E851F4C-037F-4254-9868-C422B1F13ABC}" type="slidenum">
              <a:rPr lang="zh-CN" altLang="en-US" smtClean="0"/>
              <a:pPr/>
              <a:t>‹#›</a:t>
            </a:fld>
            <a:endParaRPr lang="zh-CN" altLang="en-US"/>
          </a:p>
        </p:txBody>
      </p:sp>
    </p:spTree>
    <p:extLst>
      <p:ext uri="{BB962C8B-B14F-4D97-AF65-F5344CB8AC3E}">
        <p14:creationId xmlns:p14="http://schemas.microsoft.com/office/powerpoint/2010/main" xmlns="" val="35810790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7FD877CD-7B3A-44DA-9AB0-67EA264123D3}" type="datetimeFigureOut">
              <a:rPr lang="zh-CN" altLang="en-US" smtClean="0"/>
              <a:pPr/>
              <a:t>2018/8/17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E851F4C-037F-4254-9868-C422B1F13ABC}" type="slidenum">
              <a:rPr lang="zh-CN" altLang="en-US" smtClean="0"/>
              <a:pPr/>
              <a:t>‹#›</a:t>
            </a:fld>
            <a:endParaRPr lang="zh-CN" altLang="en-US"/>
          </a:p>
        </p:txBody>
      </p:sp>
    </p:spTree>
    <p:extLst>
      <p:ext uri="{BB962C8B-B14F-4D97-AF65-F5344CB8AC3E}">
        <p14:creationId xmlns:p14="http://schemas.microsoft.com/office/powerpoint/2010/main" xmlns="" val="36179261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527363483"/>
      </p:ext>
    </p:extLst>
  </p:cSld>
  <p:clrMapOvr>
    <a:masterClrMapping/>
  </p:clrMapOvr>
  <mc:AlternateContent xmlns:mc="http://schemas.openxmlformats.org/markup-compatibility/2006">
    <mc:Choice xmlns:p14="http://schemas.microsoft.com/office/powerpoint/2010/main" xmlns="" Requires="p14">
      <p:transition p14:dur="10" advTm="0"/>
    </mc:Choice>
    <mc:Fallback>
      <p:transition advTm="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标题和内容">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619498560"/>
      </p:ext>
    </p:extLst>
  </p:cSld>
  <p:clrMapOvr>
    <a:masterClrMapping/>
  </p:clrMapOvr>
  <mc:AlternateContent xmlns:mc="http://schemas.openxmlformats.org/markup-compatibility/2006">
    <mc:Choice xmlns:p14="http://schemas.microsoft.com/office/powerpoint/2010/main" xmlns="" Requires="p14">
      <p:transition p14:dur="10" advTm="0"/>
    </mc:Choice>
    <mc:Fallback>
      <p:transition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7FD877CD-7B3A-44DA-9AB0-67EA264123D3}" type="datetimeFigureOut">
              <a:rPr lang="zh-CN" altLang="en-US" smtClean="0"/>
              <a:pPr/>
              <a:t>2018/8/17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E851F4C-037F-4254-9868-C422B1F13ABC}" type="slidenum">
              <a:rPr lang="zh-CN" altLang="en-US" smtClean="0"/>
              <a:pPr/>
              <a:t>‹#›</a:t>
            </a:fld>
            <a:endParaRPr lang="zh-CN" altLang="en-US"/>
          </a:p>
        </p:txBody>
      </p:sp>
    </p:spTree>
    <p:extLst>
      <p:ext uri="{BB962C8B-B14F-4D97-AF65-F5344CB8AC3E}">
        <p14:creationId xmlns:p14="http://schemas.microsoft.com/office/powerpoint/2010/main" xmlns="" val="30009390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编辑母版文本样式</a:t>
            </a:r>
          </a:p>
        </p:txBody>
      </p:sp>
      <p:sp>
        <p:nvSpPr>
          <p:cNvPr id="4" name="日期占位符 3"/>
          <p:cNvSpPr>
            <a:spLocks noGrp="1"/>
          </p:cNvSpPr>
          <p:nvPr>
            <p:ph type="dt" sz="half" idx="10"/>
          </p:nvPr>
        </p:nvSpPr>
        <p:spPr/>
        <p:txBody>
          <a:bodyPr/>
          <a:lstStyle/>
          <a:p>
            <a:fld id="{7FD877CD-7B3A-44DA-9AB0-67EA264123D3}" type="datetimeFigureOut">
              <a:rPr lang="zh-CN" altLang="en-US" smtClean="0"/>
              <a:pPr/>
              <a:t>2018/8/17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E851F4C-037F-4254-9868-C422B1F13ABC}" type="slidenum">
              <a:rPr lang="zh-CN" altLang="en-US" smtClean="0"/>
              <a:pPr/>
              <a:t>‹#›</a:t>
            </a:fld>
            <a:endParaRPr lang="zh-CN" altLang="en-US"/>
          </a:p>
        </p:txBody>
      </p:sp>
    </p:spTree>
    <p:extLst>
      <p:ext uri="{BB962C8B-B14F-4D97-AF65-F5344CB8AC3E}">
        <p14:creationId xmlns:p14="http://schemas.microsoft.com/office/powerpoint/2010/main" xmlns="" val="1888075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7FD877CD-7B3A-44DA-9AB0-67EA264123D3}" type="datetimeFigureOut">
              <a:rPr lang="zh-CN" altLang="en-US" smtClean="0"/>
              <a:pPr/>
              <a:t>2018/8/17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E851F4C-037F-4254-9868-C422B1F13ABC}" type="slidenum">
              <a:rPr lang="zh-CN" altLang="en-US" smtClean="0"/>
              <a:pPr/>
              <a:t>‹#›</a:t>
            </a:fld>
            <a:endParaRPr lang="zh-CN" altLang="en-US"/>
          </a:p>
        </p:txBody>
      </p:sp>
    </p:spTree>
    <p:extLst>
      <p:ext uri="{BB962C8B-B14F-4D97-AF65-F5344CB8AC3E}">
        <p14:creationId xmlns:p14="http://schemas.microsoft.com/office/powerpoint/2010/main" xmlns="" val="1820691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7FD877CD-7B3A-44DA-9AB0-67EA264123D3}" type="datetimeFigureOut">
              <a:rPr lang="zh-CN" altLang="en-US" smtClean="0"/>
              <a:pPr/>
              <a:t>2018/8/17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E851F4C-037F-4254-9868-C422B1F13ABC}" type="slidenum">
              <a:rPr lang="zh-CN" altLang="en-US" smtClean="0"/>
              <a:pPr/>
              <a:t>‹#›</a:t>
            </a:fld>
            <a:endParaRPr lang="zh-CN" altLang="en-US"/>
          </a:p>
        </p:txBody>
      </p:sp>
    </p:spTree>
    <p:extLst>
      <p:ext uri="{BB962C8B-B14F-4D97-AF65-F5344CB8AC3E}">
        <p14:creationId xmlns:p14="http://schemas.microsoft.com/office/powerpoint/2010/main" xmlns="" val="3366506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FD877CD-7B3A-44DA-9AB0-67EA264123D3}" type="datetimeFigureOut">
              <a:rPr lang="zh-CN" altLang="en-US" smtClean="0"/>
              <a:pPr/>
              <a:t>2018/8/17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E851F4C-037F-4254-9868-C422B1F13ABC}" type="slidenum">
              <a:rPr lang="zh-CN" altLang="en-US" smtClean="0"/>
              <a:pPr/>
              <a:t>‹#›</a:t>
            </a:fld>
            <a:endParaRPr lang="zh-CN" altLang="en-US"/>
          </a:p>
        </p:txBody>
      </p:sp>
    </p:spTree>
    <p:extLst>
      <p:ext uri="{BB962C8B-B14F-4D97-AF65-F5344CB8AC3E}">
        <p14:creationId xmlns:p14="http://schemas.microsoft.com/office/powerpoint/2010/main" xmlns="" val="3480988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FD877CD-7B3A-44DA-9AB0-67EA264123D3}" type="datetimeFigureOut">
              <a:rPr lang="zh-CN" altLang="en-US" smtClean="0"/>
              <a:pPr/>
              <a:t>2018/8/17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E851F4C-037F-4254-9868-C422B1F13ABC}" type="slidenum">
              <a:rPr lang="zh-CN" altLang="en-US" smtClean="0"/>
              <a:pPr/>
              <a:t>‹#›</a:t>
            </a:fld>
            <a:endParaRPr lang="zh-CN" altLang="en-US"/>
          </a:p>
        </p:txBody>
      </p:sp>
    </p:spTree>
    <p:extLst>
      <p:ext uri="{BB962C8B-B14F-4D97-AF65-F5344CB8AC3E}">
        <p14:creationId xmlns:p14="http://schemas.microsoft.com/office/powerpoint/2010/main" xmlns="" val="3249509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日期占位符 4"/>
          <p:cNvSpPr>
            <a:spLocks noGrp="1"/>
          </p:cNvSpPr>
          <p:nvPr>
            <p:ph type="dt" sz="half" idx="10"/>
          </p:nvPr>
        </p:nvSpPr>
        <p:spPr/>
        <p:txBody>
          <a:bodyPr/>
          <a:lstStyle/>
          <a:p>
            <a:fld id="{7FD877CD-7B3A-44DA-9AB0-67EA264123D3}" type="datetimeFigureOut">
              <a:rPr lang="zh-CN" altLang="en-US" smtClean="0"/>
              <a:pPr/>
              <a:t>2018/8/17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E851F4C-037F-4254-9868-C422B1F13ABC}" type="slidenum">
              <a:rPr lang="zh-CN" altLang="en-US" smtClean="0"/>
              <a:pPr/>
              <a:t>‹#›</a:t>
            </a:fld>
            <a:endParaRPr lang="zh-CN" altLang="en-US"/>
          </a:p>
        </p:txBody>
      </p:sp>
    </p:spTree>
    <p:extLst>
      <p:ext uri="{BB962C8B-B14F-4D97-AF65-F5344CB8AC3E}">
        <p14:creationId xmlns:p14="http://schemas.microsoft.com/office/powerpoint/2010/main" xmlns="" val="37761447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日期占位符 4"/>
          <p:cNvSpPr>
            <a:spLocks noGrp="1"/>
          </p:cNvSpPr>
          <p:nvPr>
            <p:ph type="dt" sz="half" idx="10"/>
          </p:nvPr>
        </p:nvSpPr>
        <p:spPr/>
        <p:txBody>
          <a:bodyPr/>
          <a:lstStyle/>
          <a:p>
            <a:fld id="{7FD877CD-7B3A-44DA-9AB0-67EA264123D3}" type="datetimeFigureOut">
              <a:rPr lang="zh-CN" altLang="en-US" smtClean="0"/>
              <a:pPr/>
              <a:t>2018/8/17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E851F4C-037F-4254-9868-C422B1F13ABC}" type="slidenum">
              <a:rPr lang="zh-CN" altLang="en-US" smtClean="0"/>
              <a:pPr/>
              <a:t>‹#›</a:t>
            </a:fld>
            <a:endParaRPr lang="zh-CN" altLang="en-US"/>
          </a:p>
        </p:txBody>
      </p:sp>
    </p:spTree>
    <p:extLst>
      <p:ext uri="{BB962C8B-B14F-4D97-AF65-F5344CB8AC3E}">
        <p14:creationId xmlns:p14="http://schemas.microsoft.com/office/powerpoint/2010/main" xmlns="" val="35760800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D877CD-7B3A-44DA-9AB0-67EA264123D3}" type="datetimeFigureOut">
              <a:rPr lang="zh-CN" altLang="en-US" smtClean="0"/>
              <a:pPr/>
              <a:t>2018/8/17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851F4C-037F-4254-9868-C422B1F13ABC}" type="slidenum">
              <a:rPr lang="zh-CN" altLang="en-US" smtClean="0"/>
              <a:pPr/>
              <a:t>‹#›</a:t>
            </a:fld>
            <a:endParaRPr lang="zh-CN" altLang="en-US"/>
          </a:p>
        </p:txBody>
      </p:sp>
    </p:spTree>
    <p:extLst>
      <p:ext uri="{BB962C8B-B14F-4D97-AF65-F5344CB8AC3E}">
        <p14:creationId xmlns:p14="http://schemas.microsoft.com/office/powerpoint/2010/main" xmlns="" val="32710061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49.emf"/><Relationship Id="rId7" Type="http://schemas.openxmlformats.org/officeDocument/2006/relationships/image" Target="../media/image53.emf"/><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2.emf"/><Relationship Id="rId5" Type="http://schemas.openxmlformats.org/officeDocument/2006/relationships/image" Target="../media/image51.emf"/><Relationship Id="rId4" Type="http://schemas.openxmlformats.org/officeDocument/2006/relationships/image" Target="../media/image50.emf"/></Relationships>
</file>

<file path=ppt/slides/_rels/slide5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embeddings/oleObject3.bin"/></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1.xml"/><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2.xml"/><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17399"/>
            <a:ext cx="12192000" cy="6874741"/>
          </a:xfrm>
          <a:prstGeom prst="rect">
            <a:avLst/>
          </a:prstGeom>
        </p:spPr>
      </p:pic>
      <p:sp>
        <p:nvSpPr>
          <p:cNvPr id="5" name="矩形 4"/>
          <p:cNvSpPr/>
          <p:nvPr/>
        </p:nvSpPr>
        <p:spPr>
          <a:xfrm>
            <a:off x="0" y="682397"/>
            <a:ext cx="12192000" cy="2733031"/>
          </a:xfrm>
          <a:prstGeom prst="rect">
            <a:avLst/>
          </a:prstGeom>
          <a:solidFill>
            <a:schemeClr val="bg1">
              <a:lumMod val="50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xmlns="" id="{DBA7EAC7-B3D8-4D41-A150-5DD10AEB6DBA}"/>
              </a:ext>
            </a:extLst>
          </p:cNvPr>
          <p:cNvSpPr/>
          <p:nvPr/>
        </p:nvSpPr>
        <p:spPr>
          <a:xfrm>
            <a:off x="2138353" y="2643009"/>
            <a:ext cx="2353428" cy="523220"/>
          </a:xfrm>
          <a:prstGeom prst="rect">
            <a:avLst/>
          </a:prstGeom>
        </p:spPr>
        <p:txBody>
          <a:bodyPr wrap="square">
            <a:spAutoFit/>
          </a:bodyPr>
          <a:lstStyle/>
          <a:p>
            <a:pPr algn="dist"/>
            <a:r>
              <a:rPr lang="zh-CN" altLang="en-US" sz="28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安庆石化公司</a:t>
            </a:r>
            <a:endParaRPr lang="zh-CN" altLang="en-US" sz="2800" b="1" dirty="0"/>
          </a:p>
        </p:txBody>
      </p:sp>
      <p:cxnSp>
        <p:nvCxnSpPr>
          <p:cNvPr id="7" name="直接连接符 6"/>
          <p:cNvCxnSpPr/>
          <p:nvPr/>
        </p:nvCxnSpPr>
        <p:spPr>
          <a:xfrm>
            <a:off x="0" y="3367506"/>
            <a:ext cx="4544009" cy="0"/>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H="1">
            <a:off x="4544009" y="1508532"/>
            <a:ext cx="698062" cy="1858974"/>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5024192" y="2582208"/>
            <a:ext cx="716780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图片 9"/>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54343" y="1508532"/>
            <a:ext cx="1561722" cy="1609776"/>
          </a:xfrm>
          <a:prstGeom prst="rect">
            <a:avLst/>
          </a:prstGeom>
        </p:spPr>
      </p:pic>
      <p:sp>
        <p:nvSpPr>
          <p:cNvPr id="11" name="矩形 10">
            <a:extLst>
              <a:ext uri="{FF2B5EF4-FFF2-40B4-BE49-F238E27FC236}">
                <a16:creationId xmlns:a16="http://schemas.microsoft.com/office/drawing/2014/main" xmlns="" id="{DBA7EAC7-B3D8-4D41-A150-5DD10AEB6DBA}"/>
              </a:ext>
            </a:extLst>
          </p:cNvPr>
          <p:cNvSpPr/>
          <p:nvPr/>
        </p:nvSpPr>
        <p:spPr>
          <a:xfrm>
            <a:off x="2190581" y="1536522"/>
            <a:ext cx="2353428" cy="707886"/>
          </a:xfrm>
          <a:prstGeom prst="rect">
            <a:avLst/>
          </a:prstGeom>
        </p:spPr>
        <p:txBody>
          <a:bodyPr wrap="square">
            <a:spAutoFit/>
          </a:bodyPr>
          <a:lstStyle/>
          <a:p>
            <a:pPr algn="dist"/>
            <a:r>
              <a:rPr lang="zh-CN" altLang="en-US" sz="4000" b="1"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中国石化</a:t>
            </a:r>
            <a:endParaRPr lang="zh-CN" altLang="en-US" sz="4000" b="1" dirty="0"/>
          </a:p>
        </p:txBody>
      </p:sp>
      <p:sp>
        <p:nvSpPr>
          <p:cNvPr id="12" name="矩形 11">
            <a:extLst>
              <a:ext uri="{FF2B5EF4-FFF2-40B4-BE49-F238E27FC236}">
                <a16:creationId xmlns:a16="http://schemas.microsoft.com/office/drawing/2014/main" xmlns="" id="{DBA7EAC7-B3D8-4D41-A150-5DD10AEB6DBA}"/>
              </a:ext>
            </a:extLst>
          </p:cNvPr>
          <p:cNvSpPr/>
          <p:nvPr/>
        </p:nvSpPr>
        <p:spPr>
          <a:xfrm>
            <a:off x="2269504" y="2147634"/>
            <a:ext cx="2091125" cy="461665"/>
          </a:xfrm>
          <a:prstGeom prst="rect">
            <a:avLst/>
          </a:prstGeom>
        </p:spPr>
        <p:txBody>
          <a:bodyPr wrap="square">
            <a:spAutoFit/>
          </a:bodyPr>
          <a:lstStyle/>
          <a:p>
            <a:pPr algn="dist"/>
            <a:r>
              <a:rPr lang="en-US" altLang="zh-CN" sz="2400" b="1" dirty="0" smtClean="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SINOPEC</a:t>
            </a:r>
            <a:endParaRPr lang="zh-CN" alt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14" name="直接连接符 13"/>
          <p:cNvCxnSpPr/>
          <p:nvPr/>
        </p:nvCxnSpPr>
        <p:spPr>
          <a:xfrm flipH="1">
            <a:off x="4675161" y="1509376"/>
            <a:ext cx="698062" cy="1858974"/>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5443369" y="1592132"/>
            <a:ext cx="6748631" cy="646331"/>
          </a:xfrm>
          <a:prstGeom prst="rect">
            <a:avLst/>
          </a:prstGeom>
          <a:noFill/>
        </p:spPr>
        <p:txBody>
          <a:bodyPr wrap="square" rtlCol="0">
            <a:spAutoFit/>
          </a:bodyPr>
          <a:lstStyle/>
          <a:p>
            <a:r>
              <a:rPr lang="zh-CN" altLang="en-US" sz="3600" b="1" dirty="0" smtClean="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丙烯腈新技术   </a:t>
            </a:r>
            <a:r>
              <a:rPr lang="zh-CN" altLang="en-US" sz="3600" b="1" dirty="0" smtClean="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新工艺  </a:t>
            </a:r>
            <a:r>
              <a:rPr lang="zh-CN" altLang="en-US" sz="3600" b="1" dirty="0" smtClean="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3600" b="1" dirty="0" smtClean="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新材料</a:t>
            </a:r>
            <a:endParaRPr lang="zh-CN" altLang="en-US" sz="36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5" name="文本框 14"/>
          <p:cNvSpPr txBox="1"/>
          <p:nvPr/>
        </p:nvSpPr>
        <p:spPr>
          <a:xfrm>
            <a:off x="8574833" y="3464639"/>
            <a:ext cx="2826225" cy="400110"/>
          </a:xfrm>
          <a:prstGeom prst="rect">
            <a:avLst/>
          </a:prstGeom>
          <a:noFill/>
        </p:spPr>
        <p:txBody>
          <a:bodyPr wrap="square" rtlCol="0">
            <a:spAutoFit/>
          </a:bodyPr>
          <a:lstStyle/>
          <a:p>
            <a:pPr algn="r"/>
            <a:r>
              <a:rPr lang="zh-CN" altLang="en-US" sz="2000" dirty="0" smtClean="0">
                <a:latin typeface="微软雅黑" panose="020B0503020204020204" pitchFamily="34" charset="-122"/>
                <a:ea typeface="微软雅黑" panose="020B0503020204020204" pitchFamily="34" charset="-122"/>
              </a:rPr>
              <a:t>设计制作：龚荣庭</a:t>
            </a:r>
            <a:endParaRPr lang="zh-CN" altLang="en-US" sz="20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xmlns="" val="2477111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50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par>
                                <p:cTn id="11" presetID="22" presetClass="entr" presetSubtype="8" fill="hold" grpId="0" nodeType="withEffect">
                                  <p:stCondLst>
                                    <p:cond delay="50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剪去同侧角的矩形 22"/>
          <p:cNvSpPr/>
          <p:nvPr/>
        </p:nvSpPr>
        <p:spPr>
          <a:xfrm>
            <a:off x="9369911" y="5303519"/>
            <a:ext cx="2441985" cy="1183341"/>
          </a:xfrm>
          <a:prstGeom prst="snip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对角圆角矩形 21"/>
          <p:cNvSpPr/>
          <p:nvPr/>
        </p:nvSpPr>
        <p:spPr>
          <a:xfrm>
            <a:off x="9348396" y="3517751"/>
            <a:ext cx="2581835" cy="1075764"/>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圆角矩形 20"/>
          <p:cNvSpPr/>
          <p:nvPr/>
        </p:nvSpPr>
        <p:spPr>
          <a:xfrm>
            <a:off x="9273092" y="1957892"/>
            <a:ext cx="2614108" cy="12048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0" y="0"/>
            <a:ext cx="12192000" cy="914324"/>
            <a:chOff x="0" y="0"/>
            <a:chExt cx="12192000" cy="914324"/>
          </a:xfrm>
          <a:effectLst>
            <a:outerShdw blurRad="50800" dist="38100" dir="2700000" algn="tl" rotWithShape="0">
              <a:prstClr val="black">
                <a:alpha val="40000"/>
              </a:prstClr>
            </a:outerShdw>
          </a:effectLst>
        </p:grpSpPr>
        <p:sp>
          <p:nvSpPr>
            <p:cNvPr id="3" name="矩形 2">
              <a:extLst>
                <a:ext uri="{FF2B5EF4-FFF2-40B4-BE49-F238E27FC236}">
                  <a16:creationId xmlns:a16="http://schemas.microsoft.com/office/drawing/2014/main" xmlns="" id="{DBA7EAC7-B3D8-4D41-A150-5DD10AEB6DBA}"/>
                </a:ext>
              </a:extLst>
            </p:cNvPr>
            <p:cNvSpPr/>
            <p:nvPr/>
          </p:nvSpPr>
          <p:spPr>
            <a:xfrm>
              <a:off x="1362545" y="544992"/>
              <a:ext cx="1736016" cy="369332"/>
            </a:xfrm>
            <a:prstGeom prst="rect">
              <a:avLst/>
            </a:prstGeom>
          </p:spPr>
          <p:txBody>
            <a:bodyPr wrap="square">
              <a:spAutoFit/>
            </a:bodyPr>
            <a:lstStyle/>
            <a:p>
              <a:pPr algn="dist"/>
              <a:r>
                <a:rPr lang="zh-CN" altLang="en-US" sz="1800" b="1"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安庆石化公司</a:t>
              </a:r>
              <a:endParaRPr lang="zh-CN" altLang="en-US" sz="1800" b="1" dirty="0">
                <a:solidFill>
                  <a:schemeClr val="tx1">
                    <a:lumMod val="65000"/>
                    <a:lumOff val="35000"/>
                  </a:schemeClr>
                </a:solidFill>
              </a:endParaRPr>
            </a:p>
          </p:txBody>
        </p:sp>
        <p:cxnSp>
          <p:nvCxnSpPr>
            <p:cNvPr id="4" name="直接连接符 3"/>
            <p:cNvCxnSpPr/>
            <p:nvPr/>
          </p:nvCxnSpPr>
          <p:spPr>
            <a:xfrm>
              <a:off x="0" y="900510"/>
              <a:ext cx="3098561" cy="0"/>
            </a:xfrm>
            <a:prstGeom prst="line">
              <a:avLst/>
            </a:prstGeom>
            <a:ln w="22225">
              <a:gradFill>
                <a:gsLst>
                  <a:gs pos="0">
                    <a:srgbClr val="FF0000"/>
                  </a:gs>
                  <a:gs pos="74000">
                    <a:srgbClr val="C00000"/>
                  </a:gs>
                  <a:gs pos="83000">
                    <a:srgbClr val="FFC000"/>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3108562" y="795"/>
              <a:ext cx="285518" cy="90051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3262156" y="729658"/>
              <a:ext cx="8929844" cy="0"/>
            </a:xfrm>
            <a:prstGeom prst="line">
              <a:avLst/>
            </a:prstGeom>
            <a:ln>
              <a:solidFill>
                <a:schemeClr val="accent2">
                  <a:alpha val="88000"/>
                </a:schemeClr>
              </a:solidFill>
            </a:ln>
          </p:spPr>
          <p:style>
            <a:lnRef idx="1">
              <a:schemeClr val="accent1"/>
            </a:lnRef>
            <a:fillRef idx="0">
              <a:schemeClr val="accent1"/>
            </a:fillRef>
            <a:effectRef idx="0">
              <a:schemeClr val="accent1"/>
            </a:effectRef>
            <a:fontRef idx="minor">
              <a:schemeClr val="tx1"/>
            </a:fontRef>
          </p:style>
        </p:cxnSp>
        <p:pic>
          <p:nvPicPr>
            <p:cNvPr id="7" name="图片 6"/>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59481" y="79549"/>
              <a:ext cx="744548" cy="767458"/>
            </a:xfrm>
            <a:prstGeom prst="rect">
              <a:avLst/>
            </a:prstGeom>
          </p:spPr>
        </p:pic>
        <p:sp>
          <p:nvSpPr>
            <p:cNvPr id="8" name="矩形 7">
              <a:extLst>
                <a:ext uri="{FF2B5EF4-FFF2-40B4-BE49-F238E27FC236}">
                  <a16:creationId xmlns:a16="http://schemas.microsoft.com/office/drawing/2014/main" xmlns="" id="{DBA7EAC7-B3D8-4D41-A150-5DD10AEB6DBA}"/>
                </a:ext>
              </a:extLst>
            </p:cNvPr>
            <p:cNvSpPr/>
            <p:nvPr/>
          </p:nvSpPr>
          <p:spPr>
            <a:xfrm>
              <a:off x="1380409" y="11213"/>
              <a:ext cx="1663462" cy="461665"/>
            </a:xfrm>
            <a:prstGeom prst="rect">
              <a:avLst/>
            </a:prstGeom>
          </p:spPr>
          <p:txBody>
            <a:bodyPr wrap="square">
              <a:spAutoFit/>
            </a:bodyPr>
            <a:lstStyle/>
            <a:p>
              <a:pPr algn="dist"/>
              <a:r>
                <a:rPr lang="zh-CN" altLang="en-US" sz="2400" b="1" dirty="0" smtClean="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中国石化</a:t>
              </a:r>
              <a:endParaRPr lang="zh-CN" altLang="en-US" sz="2400" b="1" dirty="0">
                <a:solidFill>
                  <a:schemeClr val="tx1">
                    <a:lumMod val="65000"/>
                    <a:lumOff val="35000"/>
                  </a:schemeClr>
                </a:solidFill>
              </a:endParaRPr>
            </a:p>
          </p:txBody>
        </p:sp>
        <p:sp>
          <p:nvSpPr>
            <p:cNvPr id="9" name="矩形 8">
              <a:extLst>
                <a:ext uri="{FF2B5EF4-FFF2-40B4-BE49-F238E27FC236}">
                  <a16:creationId xmlns:a16="http://schemas.microsoft.com/office/drawing/2014/main" xmlns="" id="{DBA7EAC7-B3D8-4D41-A150-5DD10AEB6DBA}"/>
                </a:ext>
              </a:extLst>
            </p:cNvPr>
            <p:cNvSpPr/>
            <p:nvPr/>
          </p:nvSpPr>
          <p:spPr>
            <a:xfrm>
              <a:off x="1418172" y="348954"/>
              <a:ext cx="1587082" cy="276999"/>
            </a:xfrm>
            <a:prstGeom prst="rect">
              <a:avLst/>
            </a:prstGeom>
          </p:spPr>
          <p:txBody>
            <a:bodyPr wrap="square">
              <a:spAutoFit/>
            </a:bodyPr>
            <a:lstStyle/>
            <a:p>
              <a:pPr algn="dist"/>
              <a:r>
                <a:rPr lang="en-US" altLang="zh-CN" sz="1200" b="1" dirty="0" smtClean="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SINOPEC</a:t>
              </a:r>
              <a:endParaRPr lang="zh-CN" altLang="en-US" sz="1200" b="1" dirty="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10" name="直接连接符 9"/>
            <p:cNvCxnSpPr/>
            <p:nvPr/>
          </p:nvCxnSpPr>
          <p:spPr>
            <a:xfrm flipH="1">
              <a:off x="3212704" y="0"/>
              <a:ext cx="285518" cy="90051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11" name="Picture 3"/>
          <p:cNvPicPr>
            <a:picLocks noGrp="1" noRot="1" noChangeAspect="1"/>
          </p:cNvPicPr>
          <p:nvPr/>
        </p:nvPicPr>
        <p:blipFill>
          <a:blip r:embed="rId3"/>
          <a:stretch>
            <a:fillRect/>
          </a:stretch>
        </p:blipFill>
        <p:spPr>
          <a:xfrm>
            <a:off x="491312" y="1000461"/>
            <a:ext cx="4087813" cy="5109883"/>
          </a:xfrm>
          <a:prstGeom prst="rect">
            <a:avLst/>
          </a:prstGeom>
          <a:noFill/>
          <a:ln w="9525">
            <a:noFill/>
          </a:ln>
        </p:spPr>
      </p:pic>
      <p:pic>
        <p:nvPicPr>
          <p:cNvPr id="12" name="Picture 5"/>
          <p:cNvPicPr>
            <a:picLocks noChangeAspect="1"/>
          </p:cNvPicPr>
          <p:nvPr/>
        </p:nvPicPr>
        <p:blipFill>
          <a:blip r:embed="rId4"/>
          <a:stretch>
            <a:fillRect/>
          </a:stretch>
        </p:blipFill>
        <p:spPr>
          <a:xfrm>
            <a:off x="4715435" y="1032733"/>
            <a:ext cx="4267200" cy="1990165"/>
          </a:xfrm>
          <a:prstGeom prst="rect">
            <a:avLst/>
          </a:prstGeom>
          <a:noFill/>
          <a:ln w="9525">
            <a:noFill/>
          </a:ln>
        </p:spPr>
      </p:pic>
      <p:pic>
        <p:nvPicPr>
          <p:cNvPr id="13" name="Picture 4"/>
          <p:cNvPicPr>
            <a:picLocks noChangeAspect="1"/>
          </p:cNvPicPr>
          <p:nvPr/>
        </p:nvPicPr>
        <p:blipFill>
          <a:blip r:embed="rId5"/>
          <a:stretch>
            <a:fillRect/>
          </a:stretch>
        </p:blipFill>
        <p:spPr>
          <a:xfrm>
            <a:off x="4709860" y="3076435"/>
            <a:ext cx="2433217" cy="3071813"/>
          </a:xfrm>
          <a:prstGeom prst="rect">
            <a:avLst/>
          </a:prstGeom>
          <a:noFill/>
          <a:ln w="9525">
            <a:noFill/>
          </a:ln>
        </p:spPr>
      </p:pic>
      <p:pic>
        <p:nvPicPr>
          <p:cNvPr id="14" name="Picture 4" descr="蜂窝材料"/>
          <p:cNvPicPr>
            <a:picLocks noChangeAspect="1"/>
          </p:cNvPicPr>
          <p:nvPr/>
        </p:nvPicPr>
        <p:blipFill>
          <a:blip r:embed="rId6"/>
          <a:stretch>
            <a:fillRect/>
          </a:stretch>
        </p:blipFill>
        <p:spPr>
          <a:xfrm>
            <a:off x="7358232" y="3130223"/>
            <a:ext cx="1635162" cy="3071813"/>
          </a:xfrm>
          <a:prstGeom prst="rect">
            <a:avLst/>
          </a:prstGeom>
          <a:noFill/>
          <a:ln w="9525">
            <a:noFill/>
          </a:ln>
        </p:spPr>
      </p:pic>
      <p:sp>
        <p:nvSpPr>
          <p:cNvPr id="61441" name="Rectangle 1"/>
          <p:cNvSpPr>
            <a:spLocks noChangeArrowheads="1"/>
          </p:cNvSpPr>
          <p:nvPr/>
        </p:nvSpPr>
        <p:spPr bwMode="auto">
          <a:xfrm>
            <a:off x="9251577" y="1936377"/>
            <a:ext cx="2768301"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b="0" i="0" u="none" strike="noStrike" cap="none" normalizeH="0" dirty="0" smtClean="0">
                <a:ln>
                  <a:noFill/>
                </a:ln>
                <a:solidFill>
                  <a:srgbClr val="C00000"/>
                </a:solidFill>
                <a:effectLst/>
                <a:latin typeface="Calibri" pitchFamily="34" charset="0"/>
                <a:ea typeface="宋体" pitchFamily="2" charset="-122"/>
                <a:cs typeface="Times New Roman" pitchFamily="18" charset="0"/>
              </a:rPr>
              <a:t>轻</a:t>
            </a:r>
            <a:r>
              <a:rPr kumimoji="0" lang="zh-CN" altLang="zh-CN" b="0" i="0" u="none" strike="noStrike" cap="none" normalizeH="0" dirty="0" smtClean="0">
                <a:ln>
                  <a:noFill/>
                </a:ln>
                <a:solidFill>
                  <a:schemeClr val="accent6">
                    <a:lumMod val="75000"/>
                  </a:schemeClr>
                </a:solidFill>
                <a:effectLst/>
                <a:latin typeface="Calibri" pitchFamily="34" charset="0"/>
                <a:ea typeface="宋体" pitchFamily="2" charset="-122"/>
                <a:cs typeface="Times New Roman" pitchFamily="18" charset="0"/>
              </a:rPr>
              <a:t>——</a:t>
            </a:r>
            <a:r>
              <a:rPr kumimoji="0" lang="zh-CN" b="0" i="0" u="none" strike="noStrike" cap="none" normalizeH="0" dirty="0" smtClean="0">
                <a:ln>
                  <a:noFill/>
                </a:ln>
                <a:solidFill>
                  <a:schemeClr val="accent6">
                    <a:lumMod val="75000"/>
                  </a:schemeClr>
                </a:solidFill>
                <a:effectLst/>
                <a:latin typeface="Calibri" pitchFamily="34" charset="0"/>
                <a:ea typeface="宋体" pitchFamily="2" charset="-122"/>
                <a:cs typeface="Times New Roman" pitchFamily="18" charset="0"/>
              </a:rPr>
              <a:t>外部燃料箱（右上图）使用碳纤维</a:t>
            </a:r>
            <a:r>
              <a:rPr kumimoji="0" lang="en-US" altLang="zh-CN" b="0" i="0" u="none" strike="noStrike" cap="none" normalizeH="0" dirty="0" smtClean="0">
                <a:ln>
                  <a:noFill/>
                </a:ln>
                <a:solidFill>
                  <a:schemeClr val="accent6">
                    <a:lumMod val="75000"/>
                  </a:schemeClr>
                </a:solidFill>
                <a:effectLst/>
                <a:latin typeface="Calibri" pitchFamily="34" charset="0"/>
                <a:ea typeface="宋体" pitchFamily="2" charset="-122"/>
                <a:cs typeface="Times New Roman" pitchFamily="18" charset="0"/>
              </a:rPr>
              <a:t>/</a:t>
            </a:r>
            <a:r>
              <a:rPr kumimoji="0" lang="zh-CN" altLang="en-US" b="0" i="0" u="none" strike="noStrike" cap="none" normalizeH="0" dirty="0" smtClean="0">
                <a:ln>
                  <a:noFill/>
                </a:ln>
                <a:solidFill>
                  <a:schemeClr val="accent6">
                    <a:lumMod val="75000"/>
                  </a:schemeClr>
                </a:solidFill>
                <a:effectLst/>
                <a:latin typeface="Calibri" pitchFamily="34" charset="0"/>
                <a:ea typeface="宋体" pitchFamily="2" charset="-122"/>
                <a:cs typeface="Times New Roman" pitchFamily="18" charset="0"/>
              </a:rPr>
              <a:t>高分子多层复合材料</a:t>
            </a:r>
            <a:r>
              <a:rPr kumimoji="0" lang="en-US" altLang="zh-CN" b="0" i="0" u="none" strike="noStrike" cap="none" normalizeH="0" dirty="0" smtClean="0">
                <a:ln>
                  <a:noFill/>
                </a:ln>
                <a:solidFill>
                  <a:schemeClr val="accent6">
                    <a:lumMod val="75000"/>
                  </a:schemeClr>
                </a:solidFill>
                <a:effectLst/>
                <a:latin typeface="Calibri" pitchFamily="34" charset="0"/>
                <a:ea typeface="宋体" pitchFamily="2" charset="-122"/>
                <a:cs typeface="Times New Roman" pitchFamily="18" charset="0"/>
              </a:rPr>
              <a:t>+</a:t>
            </a:r>
            <a:r>
              <a:rPr kumimoji="0" lang="zh-CN" altLang="en-US" b="0" i="0" u="none" strike="noStrike" cap="none" normalizeH="0" dirty="0" smtClean="0">
                <a:ln>
                  <a:noFill/>
                </a:ln>
                <a:solidFill>
                  <a:schemeClr val="accent6">
                    <a:lumMod val="75000"/>
                  </a:schemeClr>
                </a:solidFill>
                <a:effectLst/>
                <a:latin typeface="Calibri" pitchFamily="34" charset="0"/>
                <a:ea typeface="宋体" pitchFamily="2" charset="-122"/>
                <a:cs typeface="Times New Roman" pitchFamily="18" charset="0"/>
              </a:rPr>
              <a:t>铝合金内衬制造</a:t>
            </a:r>
            <a:r>
              <a:rPr kumimoji="0" lang="zh-CN" altLang="en-US"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a:t>
            </a:r>
            <a:endParaRPr kumimoji="0" lang="zh-CN" altLang="en-US"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61442" name="Rectangle 2"/>
          <p:cNvSpPr>
            <a:spLocks noChangeArrowheads="1"/>
          </p:cNvSpPr>
          <p:nvPr/>
        </p:nvSpPr>
        <p:spPr bwMode="auto">
          <a:xfrm>
            <a:off x="9391424" y="3420931"/>
            <a:ext cx="2549563"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sz="1400" b="0" i="0" u="none" strike="noStrike" cap="none" normalizeH="0" baseline="0" dirty="0" smtClean="0">
                <a:ln>
                  <a:noFill/>
                </a:ln>
                <a:solidFill>
                  <a:srgbClr val="FF0000"/>
                </a:solidFill>
                <a:effectLst/>
                <a:latin typeface="Calibri" pitchFamily="34" charset="0"/>
                <a:ea typeface="宋体" pitchFamily="2" charset="-122"/>
                <a:cs typeface="Times New Roman" pitchFamily="18" charset="0"/>
              </a:rPr>
              <a:t>热</a:t>
            </a:r>
            <a:r>
              <a:rPr kumimoji="0" lang="zh-CN" altLang="zh-CN" sz="14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a:t>
            </a:r>
            <a:r>
              <a:rPr kumimoji="0" lang="zh-CN" b="0" i="0" u="none" strike="noStrike" cap="none" normalizeH="0" dirty="0" smtClean="0">
                <a:ln>
                  <a:noFill/>
                </a:ln>
                <a:solidFill>
                  <a:schemeClr val="accent6">
                    <a:lumMod val="75000"/>
                  </a:schemeClr>
                </a:solidFill>
                <a:effectLst/>
                <a:latin typeface="Calibri" pitchFamily="34" charset="0"/>
                <a:ea typeface="宋体" pitchFamily="2" charset="-122"/>
                <a:cs typeface="Times New Roman" pitchFamily="18" charset="0"/>
              </a:rPr>
              <a:t>蜂窝状多层泡沫隔热毡，可耐温</a:t>
            </a:r>
            <a:r>
              <a:rPr kumimoji="0" lang="en-US" altLang="zh-CN" b="0" i="0" u="none" strike="noStrike" cap="none" normalizeH="0" dirty="0" smtClean="0">
                <a:ln>
                  <a:noFill/>
                </a:ln>
                <a:solidFill>
                  <a:schemeClr val="accent6">
                    <a:lumMod val="75000"/>
                  </a:schemeClr>
                </a:solidFill>
                <a:effectLst/>
                <a:latin typeface="Calibri" pitchFamily="34" charset="0"/>
                <a:ea typeface="宋体" pitchFamily="2" charset="-122"/>
                <a:cs typeface="Times New Roman" pitchFamily="18" charset="0"/>
              </a:rPr>
              <a:t>700℃</a:t>
            </a:r>
            <a:r>
              <a:rPr kumimoji="0" lang="zh-CN" altLang="en-US" b="0" i="0" u="none" strike="noStrike" cap="none" normalizeH="0" dirty="0" smtClean="0">
                <a:ln>
                  <a:noFill/>
                </a:ln>
                <a:solidFill>
                  <a:schemeClr val="accent6">
                    <a:lumMod val="75000"/>
                  </a:schemeClr>
                </a:solidFill>
                <a:effectLst/>
                <a:latin typeface="Calibri" pitchFamily="34" charset="0"/>
                <a:ea typeface="宋体" pitchFamily="2" charset="-122"/>
                <a:cs typeface="Times New Roman" pitchFamily="18" charset="0"/>
              </a:rPr>
              <a:t>，刚性陶瓷瓦可耐温</a:t>
            </a:r>
            <a:r>
              <a:rPr kumimoji="0" lang="en-US" altLang="zh-CN" b="0" i="0" u="none" strike="noStrike" cap="none" normalizeH="0" dirty="0" smtClean="0">
                <a:ln>
                  <a:noFill/>
                </a:ln>
                <a:solidFill>
                  <a:schemeClr val="accent6">
                    <a:lumMod val="75000"/>
                  </a:schemeClr>
                </a:solidFill>
                <a:effectLst/>
                <a:latin typeface="Calibri" pitchFamily="34" charset="0"/>
                <a:ea typeface="宋体" pitchFamily="2" charset="-122"/>
                <a:cs typeface="Times New Roman" pitchFamily="18" charset="0"/>
              </a:rPr>
              <a:t>2000℃</a:t>
            </a:r>
            <a:r>
              <a:rPr kumimoji="0" lang="zh-CN" altLang="en-US" b="0" i="0" u="none" strike="noStrike" cap="none" normalizeH="0" dirty="0" smtClean="0">
                <a:ln>
                  <a:noFill/>
                </a:ln>
                <a:solidFill>
                  <a:schemeClr val="accent6">
                    <a:lumMod val="75000"/>
                  </a:schemeClr>
                </a:solidFill>
                <a:effectLst/>
                <a:latin typeface="Calibri" pitchFamily="34" charset="0"/>
                <a:ea typeface="宋体" pitchFamily="2" charset="-122"/>
                <a:cs typeface="Times New Roman" pitchFamily="18" charset="0"/>
              </a:rPr>
              <a:t>。</a:t>
            </a:r>
            <a:endParaRPr kumimoji="0" lang="zh-CN" altLang="en-US" b="0" i="0" u="none" strike="noStrike" cap="none" normalizeH="0" dirty="0" smtClean="0">
              <a:ln>
                <a:noFill/>
              </a:ln>
              <a:solidFill>
                <a:schemeClr val="accent6">
                  <a:lumMod val="75000"/>
                </a:schemeClr>
              </a:solidFill>
              <a:effectLst/>
              <a:latin typeface="Arial" pitchFamily="34" charset="0"/>
              <a:ea typeface="宋体" pitchFamily="2" charset="-122"/>
              <a:cs typeface="宋体" pitchFamily="2" charset="-122"/>
            </a:endParaRPr>
          </a:p>
        </p:txBody>
      </p:sp>
      <p:sp>
        <p:nvSpPr>
          <p:cNvPr id="61443" name="Rectangle 3"/>
          <p:cNvSpPr>
            <a:spLocks noChangeArrowheads="1"/>
          </p:cNvSpPr>
          <p:nvPr/>
        </p:nvSpPr>
        <p:spPr bwMode="auto">
          <a:xfrm>
            <a:off x="9359154" y="5249732"/>
            <a:ext cx="2689412"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b="0" i="0" u="none" strike="noStrike" cap="none" normalizeH="0" dirty="0" smtClean="0">
                <a:ln>
                  <a:noFill/>
                </a:ln>
                <a:solidFill>
                  <a:schemeClr val="tx1">
                    <a:lumMod val="85000"/>
                    <a:lumOff val="15000"/>
                  </a:schemeClr>
                </a:solidFill>
                <a:effectLst/>
                <a:latin typeface="Calibri" pitchFamily="34" charset="0"/>
                <a:ea typeface="宋体" pitchFamily="2" charset="-122"/>
                <a:cs typeface="Times New Roman" pitchFamily="18" charset="0"/>
              </a:rPr>
              <a:t>悲剧</a:t>
            </a:r>
            <a:r>
              <a:rPr kumimoji="0" lang="zh-CN" altLang="zh-CN" b="0" i="0" u="none" strike="noStrike" cap="none" normalizeH="0" dirty="0" smtClean="0">
                <a:ln>
                  <a:noFill/>
                </a:ln>
                <a:solidFill>
                  <a:schemeClr val="tx1">
                    <a:lumMod val="85000"/>
                    <a:lumOff val="15000"/>
                  </a:schemeClr>
                </a:solidFill>
                <a:effectLst/>
                <a:latin typeface="Calibri" pitchFamily="34" charset="0"/>
                <a:ea typeface="宋体" pitchFamily="2" charset="-122"/>
                <a:cs typeface="Times New Roman" pitchFamily="18" charset="0"/>
              </a:rPr>
              <a:t>——</a:t>
            </a:r>
            <a:r>
              <a:rPr kumimoji="0" lang="zh-CN" b="0" i="0" u="none" strike="noStrike" cap="none" normalizeH="0" dirty="0" smtClean="0">
                <a:ln>
                  <a:noFill/>
                </a:ln>
                <a:solidFill>
                  <a:schemeClr val="tx1">
                    <a:lumMod val="85000"/>
                    <a:lumOff val="15000"/>
                  </a:schemeClr>
                </a:solidFill>
                <a:effectLst/>
                <a:latin typeface="Calibri" pitchFamily="34" charset="0"/>
                <a:ea typeface="宋体" pitchFamily="2" charset="-122"/>
                <a:cs typeface="Times New Roman" pitchFamily="18" charset="0"/>
              </a:rPr>
              <a:t>粘合层热失效，隔热瓦脱落击穿机翼造成哥伦比亚号航天飞机失事。</a:t>
            </a:r>
            <a:endParaRPr kumimoji="0" lang="zh-CN" b="0" i="0" u="none" strike="noStrike" cap="none" normalizeH="0" dirty="0" smtClean="0">
              <a:ln>
                <a:noFill/>
              </a:ln>
              <a:solidFill>
                <a:schemeClr val="tx1">
                  <a:lumMod val="85000"/>
                  <a:lumOff val="15000"/>
                </a:schemeClr>
              </a:solidFill>
              <a:effectLst/>
              <a:latin typeface="Arial" pitchFamily="34" charset="0"/>
              <a:ea typeface="宋体" pitchFamily="2" charset="-122"/>
              <a:cs typeface="宋体" pitchFamily="2"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914324"/>
            <a:chOff x="0" y="0"/>
            <a:chExt cx="12192000" cy="914324"/>
          </a:xfrm>
          <a:effectLst>
            <a:outerShdw blurRad="50800" dist="38100" dir="2700000" algn="tl" rotWithShape="0">
              <a:prstClr val="black">
                <a:alpha val="40000"/>
              </a:prstClr>
            </a:outerShdw>
          </a:effectLst>
        </p:grpSpPr>
        <p:sp>
          <p:nvSpPr>
            <p:cNvPr id="3" name="矩形 2">
              <a:extLst>
                <a:ext uri="{FF2B5EF4-FFF2-40B4-BE49-F238E27FC236}">
                  <a16:creationId xmlns:a16="http://schemas.microsoft.com/office/drawing/2014/main" xmlns="" id="{DBA7EAC7-B3D8-4D41-A150-5DD10AEB6DBA}"/>
                </a:ext>
              </a:extLst>
            </p:cNvPr>
            <p:cNvSpPr/>
            <p:nvPr/>
          </p:nvSpPr>
          <p:spPr>
            <a:xfrm>
              <a:off x="1362545" y="544992"/>
              <a:ext cx="1736016" cy="369332"/>
            </a:xfrm>
            <a:prstGeom prst="rect">
              <a:avLst/>
            </a:prstGeom>
          </p:spPr>
          <p:txBody>
            <a:bodyPr wrap="square">
              <a:spAutoFit/>
            </a:bodyPr>
            <a:lstStyle/>
            <a:p>
              <a:pPr algn="dist"/>
              <a:r>
                <a:rPr lang="zh-CN" altLang="en-US" sz="1800" b="1"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安庆石化公司</a:t>
              </a:r>
              <a:endParaRPr lang="zh-CN" altLang="en-US" sz="1800" b="1" dirty="0">
                <a:solidFill>
                  <a:schemeClr val="tx1">
                    <a:lumMod val="65000"/>
                    <a:lumOff val="35000"/>
                  </a:schemeClr>
                </a:solidFill>
              </a:endParaRPr>
            </a:p>
          </p:txBody>
        </p:sp>
        <p:cxnSp>
          <p:nvCxnSpPr>
            <p:cNvPr id="4" name="直接连接符 3"/>
            <p:cNvCxnSpPr/>
            <p:nvPr/>
          </p:nvCxnSpPr>
          <p:spPr>
            <a:xfrm>
              <a:off x="0" y="900510"/>
              <a:ext cx="3098561" cy="0"/>
            </a:xfrm>
            <a:prstGeom prst="line">
              <a:avLst/>
            </a:prstGeom>
            <a:ln w="22225">
              <a:gradFill>
                <a:gsLst>
                  <a:gs pos="0">
                    <a:srgbClr val="FF0000"/>
                  </a:gs>
                  <a:gs pos="74000">
                    <a:srgbClr val="C00000"/>
                  </a:gs>
                  <a:gs pos="83000">
                    <a:srgbClr val="FFC000"/>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3108562" y="795"/>
              <a:ext cx="285518" cy="90051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3262156" y="729658"/>
              <a:ext cx="8929844" cy="0"/>
            </a:xfrm>
            <a:prstGeom prst="line">
              <a:avLst/>
            </a:prstGeom>
            <a:ln>
              <a:solidFill>
                <a:schemeClr val="accent2">
                  <a:alpha val="88000"/>
                </a:schemeClr>
              </a:solidFill>
            </a:ln>
          </p:spPr>
          <p:style>
            <a:lnRef idx="1">
              <a:schemeClr val="accent1"/>
            </a:lnRef>
            <a:fillRef idx="0">
              <a:schemeClr val="accent1"/>
            </a:fillRef>
            <a:effectRef idx="0">
              <a:schemeClr val="accent1"/>
            </a:effectRef>
            <a:fontRef idx="minor">
              <a:schemeClr val="tx1"/>
            </a:fontRef>
          </p:style>
        </p:cxnSp>
        <p:pic>
          <p:nvPicPr>
            <p:cNvPr id="7" name="图片 6"/>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59481" y="79549"/>
              <a:ext cx="744548" cy="767458"/>
            </a:xfrm>
            <a:prstGeom prst="rect">
              <a:avLst/>
            </a:prstGeom>
          </p:spPr>
        </p:pic>
        <p:sp>
          <p:nvSpPr>
            <p:cNvPr id="8" name="矩形 7">
              <a:extLst>
                <a:ext uri="{FF2B5EF4-FFF2-40B4-BE49-F238E27FC236}">
                  <a16:creationId xmlns:a16="http://schemas.microsoft.com/office/drawing/2014/main" xmlns="" id="{DBA7EAC7-B3D8-4D41-A150-5DD10AEB6DBA}"/>
                </a:ext>
              </a:extLst>
            </p:cNvPr>
            <p:cNvSpPr/>
            <p:nvPr/>
          </p:nvSpPr>
          <p:spPr>
            <a:xfrm>
              <a:off x="1380409" y="11213"/>
              <a:ext cx="1663462" cy="461665"/>
            </a:xfrm>
            <a:prstGeom prst="rect">
              <a:avLst/>
            </a:prstGeom>
          </p:spPr>
          <p:txBody>
            <a:bodyPr wrap="square">
              <a:spAutoFit/>
            </a:bodyPr>
            <a:lstStyle/>
            <a:p>
              <a:pPr algn="dist"/>
              <a:r>
                <a:rPr lang="zh-CN" altLang="en-US" sz="2400" b="1" dirty="0" smtClean="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中国石化</a:t>
              </a:r>
              <a:endParaRPr lang="zh-CN" altLang="en-US" sz="2400" b="1" dirty="0">
                <a:solidFill>
                  <a:schemeClr val="tx1">
                    <a:lumMod val="65000"/>
                    <a:lumOff val="35000"/>
                  </a:schemeClr>
                </a:solidFill>
              </a:endParaRPr>
            </a:p>
          </p:txBody>
        </p:sp>
        <p:sp>
          <p:nvSpPr>
            <p:cNvPr id="9" name="矩形 8">
              <a:extLst>
                <a:ext uri="{FF2B5EF4-FFF2-40B4-BE49-F238E27FC236}">
                  <a16:creationId xmlns:a16="http://schemas.microsoft.com/office/drawing/2014/main" xmlns="" id="{DBA7EAC7-B3D8-4D41-A150-5DD10AEB6DBA}"/>
                </a:ext>
              </a:extLst>
            </p:cNvPr>
            <p:cNvSpPr/>
            <p:nvPr/>
          </p:nvSpPr>
          <p:spPr>
            <a:xfrm>
              <a:off x="1418172" y="348954"/>
              <a:ext cx="1587082" cy="276999"/>
            </a:xfrm>
            <a:prstGeom prst="rect">
              <a:avLst/>
            </a:prstGeom>
          </p:spPr>
          <p:txBody>
            <a:bodyPr wrap="square">
              <a:spAutoFit/>
            </a:bodyPr>
            <a:lstStyle/>
            <a:p>
              <a:pPr algn="dist"/>
              <a:r>
                <a:rPr lang="en-US" altLang="zh-CN" sz="1200" b="1" dirty="0" smtClean="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SINOPEC</a:t>
              </a:r>
              <a:endParaRPr lang="zh-CN" altLang="en-US" sz="1200" b="1" dirty="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10" name="直接连接符 9"/>
            <p:cNvCxnSpPr/>
            <p:nvPr/>
          </p:nvCxnSpPr>
          <p:spPr>
            <a:xfrm flipH="1">
              <a:off x="3212704" y="0"/>
              <a:ext cx="285518" cy="90051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1" name="矩形 10"/>
          <p:cNvSpPr/>
          <p:nvPr/>
        </p:nvSpPr>
        <p:spPr>
          <a:xfrm>
            <a:off x="6856263" y="1490838"/>
            <a:ext cx="2954655" cy="369332"/>
          </a:xfrm>
          <a:prstGeom prst="rect">
            <a:avLst/>
          </a:prstGeom>
        </p:spPr>
        <p:txBody>
          <a:bodyPr wrap="none">
            <a:spAutoFit/>
          </a:bodyPr>
          <a:lstStyle/>
          <a:p>
            <a:r>
              <a:rPr lang="zh-CN" altLang="en-US" dirty="0" smtClean="0"/>
              <a:t>丙烯腈产品质量国内外比较</a:t>
            </a:r>
            <a:endParaRPr lang="zh-CN" altLang="en-US" dirty="0"/>
          </a:p>
        </p:txBody>
      </p:sp>
      <p:graphicFrame>
        <p:nvGraphicFramePr>
          <p:cNvPr id="12" name="表格 11"/>
          <p:cNvGraphicFramePr>
            <a:graphicFrameLocks noGrp="1"/>
          </p:cNvGraphicFramePr>
          <p:nvPr/>
        </p:nvGraphicFramePr>
        <p:xfrm>
          <a:off x="5366495" y="1996962"/>
          <a:ext cx="5982821" cy="4457626"/>
        </p:xfrm>
        <a:graphic>
          <a:graphicData uri="http://schemas.openxmlformats.org/drawingml/2006/table">
            <a:tbl>
              <a:tblPr/>
              <a:tblGrid>
                <a:gridCol w="1613481"/>
                <a:gridCol w="1173235"/>
                <a:gridCol w="1275582"/>
                <a:gridCol w="1920523"/>
              </a:tblGrid>
              <a:tr h="368300">
                <a:tc>
                  <a:txBody>
                    <a:bodyPr/>
                    <a:lstStyle/>
                    <a:p>
                      <a:pPr algn="l">
                        <a:spcAft>
                          <a:spcPts val="0"/>
                        </a:spcAft>
                      </a:pPr>
                      <a:r>
                        <a:rPr lang="zh-CN" sz="1800" b="1" kern="0">
                          <a:solidFill>
                            <a:srgbClr val="FFFFFF"/>
                          </a:solidFill>
                          <a:latin typeface="Calibri"/>
                          <a:ea typeface="宋体"/>
                          <a:cs typeface="宋体"/>
                        </a:rPr>
                        <a:t>项目</a:t>
                      </a:r>
                      <a:endParaRPr lang="zh-CN" sz="1050" kern="100">
                        <a:latin typeface="Calibri"/>
                        <a:ea typeface="宋体"/>
                        <a:cs typeface="Times New Roman"/>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366FF"/>
                    </a:solidFill>
                  </a:tcPr>
                </a:tc>
                <a:tc>
                  <a:txBody>
                    <a:bodyPr/>
                    <a:lstStyle/>
                    <a:p>
                      <a:pPr algn="l">
                        <a:spcAft>
                          <a:spcPts val="0"/>
                        </a:spcAft>
                      </a:pPr>
                      <a:r>
                        <a:rPr lang="zh-CN" sz="1800" b="1" kern="0">
                          <a:solidFill>
                            <a:srgbClr val="FFFFFF"/>
                          </a:solidFill>
                          <a:latin typeface="Calibri"/>
                          <a:ea typeface="宋体"/>
                          <a:cs typeface="宋体"/>
                        </a:rPr>
                        <a:t>国外</a:t>
                      </a:r>
                      <a:endParaRPr lang="zh-CN" sz="1050" kern="100">
                        <a:latin typeface="Calibri"/>
                        <a:ea typeface="宋体"/>
                        <a:cs typeface="Times New Roman"/>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366FF"/>
                    </a:solidFill>
                  </a:tcPr>
                </a:tc>
                <a:tc>
                  <a:txBody>
                    <a:bodyPr/>
                    <a:lstStyle/>
                    <a:p>
                      <a:pPr algn="l">
                        <a:spcAft>
                          <a:spcPts val="0"/>
                        </a:spcAft>
                      </a:pPr>
                      <a:r>
                        <a:rPr lang="zh-CN" sz="1800" b="1" kern="0">
                          <a:solidFill>
                            <a:srgbClr val="FFFFFF"/>
                          </a:solidFill>
                          <a:latin typeface="Calibri"/>
                          <a:ea typeface="宋体"/>
                          <a:cs typeface="宋体"/>
                        </a:rPr>
                        <a:t>安庆</a:t>
                      </a:r>
                      <a:endParaRPr lang="zh-CN" sz="1050" kern="100">
                        <a:latin typeface="Calibri"/>
                        <a:ea typeface="宋体"/>
                        <a:cs typeface="Times New Roman"/>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366FF"/>
                    </a:solidFill>
                  </a:tcPr>
                </a:tc>
                <a:tc>
                  <a:txBody>
                    <a:bodyPr/>
                    <a:lstStyle/>
                    <a:p>
                      <a:pPr algn="l">
                        <a:spcAft>
                          <a:spcPts val="0"/>
                        </a:spcAft>
                      </a:pPr>
                      <a:r>
                        <a:rPr lang="zh-CN" sz="1800" b="1" kern="0">
                          <a:solidFill>
                            <a:srgbClr val="FFFFFF"/>
                          </a:solidFill>
                          <a:latin typeface="Calibri"/>
                          <a:ea typeface="宋体"/>
                          <a:cs typeface="宋体"/>
                        </a:rPr>
                        <a:t>单位</a:t>
                      </a:r>
                      <a:endParaRPr lang="zh-CN" sz="1050" kern="100">
                        <a:latin typeface="Calibri"/>
                        <a:ea typeface="宋体"/>
                        <a:cs typeface="Times New Roman"/>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366FF"/>
                    </a:solidFill>
                  </a:tcPr>
                </a:tc>
              </a:tr>
              <a:tr h="279400">
                <a:tc>
                  <a:txBody>
                    <a:bodyPr/>
                    <a:lstStyle/>
                    <a:p>
                      <a:pPr algn="l">
                        <a:spcAft>
                          <a:spcPts val="0"/>
                        </a:spcAft>
                      </a:pPr>
                      <a:r>
                        <a:rPr lang="zh-CN" sz="1200" kern="0">
                          <a:solidFill>
                            <a:srgbClr val="007A77"/>
                          </a:solidFill>
                          <a:latin typeface="Arial"/>
                          <a:ea typeface="宋体"/>
                          <a:cs typeface="Arial"/>
                        </a:rPr>
                        <a:t>总氰</a:t>
                      </a:r>
                      <a:endParaRPr lang="zh-CN" sz="1050" kern="100">
                        <a:latin typeface="Calibri"/>
                        <a:ea typeface="宋体"/>
                        <a:cs typeface="Times New Roman"/>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D3FF"/>
                    </a:solidFill>
                  </a:tcPr>
                </a:tc>
                <a:tc>
                  <a:txBody>
                    <a:bodyPr/>
                    <a:lstStyle/>
                    <a:p>
                      <a:pPr algn="l">
                        <a:spcAft>
                          <a:spcPts val="0"/>
                        </a:spcAft>
                      </a:pPr>
                      <a:r>
                        <a:rPr lang="en-US" sz="1200" kern="0">
                          <a:solidFill>
                            <a:srgbClr val="007A77"/>
                          </a:solidFill>
                          <a:latin typeface="宋体"/>
                          <a:ea typeface="宋体"/>
                          <a:cs typeface="宋体"/>
                        </a:rPr>
                        <a:t>3</a:t>
                      </a:r>
                      <a:endParaRPr lang="zh-CN" sz="1050" kern="100">
                        <a:latin typeface="Calibri"/>
                        <a:ea typeface="宋体"/>
                        <a:cs typeface="Times New Roman"/>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D3FF"/>
                    </a:solidFill>
                  </a:tcPr>
                </a:tc>
                <a:tc>
                  <a:txBody>
                    <a:bodyPr/>
                    <a:lstStyle/>
                    <a:p>
                      <a:pPr algn="l">
                        <a:spcAft>
                          <a:spcPts val="0"/>
                        </a:spcAft>
                      </a:pPr>
                      <a:r>
                        <a:rPr lang="en-US" sz="1200" kern="0">
                          <a:solidFill>
                            <a:srgbClr val="007A77"/>
                          </a:solidFill>
                          <a:latin typeface="宋体"/>
                          <a:ea typeface="宋体"/>
                          <a:cs typeface="宋体"/>
                        </a:rPr>
                        <a:t>1.7</a:t>
                      </a:r>
                      <a:endParaRPr lang="zh-CN" sz="1050" kern="100">
                        <a:latin typeface="Calibri"/>
                        <a:ea typeface="宋体"/>
                        <a:cs typeface="Times New Roman"/>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D3FF"/>
                    </a:solidFill>
                  </a:tcPr>
                </a:tc>
                <a:tc>
                  <a:txBody>
                    <a:bodyPr/>
                    <a:lstStyle/>
                    <a:p>
                      <a:pPr algn="l">
                        <a:spcAft>
                          <a:spcPts val="0"/>
                        </a:spcAft>
                      </a:pPr>
                      <a:r>
                        <a:rPr lang="en-US" sz="1200" kern="0">
                          <a:solidFill>
                            <a:srgbClr val="007A77"/>
                          </a:solidFill>
                          <a:latin typeface="宋体"/>
                          <a:ea typeface="宋体"/>
                          <a:cs typeface="宋体"/>
                        </a:rPr>
                        <a:t>mg/kg</a:t>
                      </a:r>
                      <a:endParaRPr lang="zh-CN" sz="1050" kern="100">
                        <a:latin typeface="Calibri"/>
                        <a:ea typeface="宋体"/>
                        <a:cs typeface="Times New Roman"/>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D3FF"/>
                    </a:solidFill>
                  </a:tcPr>
                </a:tc>
              </a:tr>
              <a:tr h="330200">
                <a:tc>
                  <a:txBody>
                    <a:bodyPr/>
                    <a:lstStyle/>
                    <a:p>
                      <a:pPr algn="l">
                        <a:spcAft>
                          <a:spcPts val="0"/>
                        </a:spcAft>
                      </a:pPr>
                      <a:r>
                        <a:rPr lang="zh-CN" sz="1200" kern="0">
                          <a:solidFill>
                            <a:srgbClr val="007A77"/>
                          </a:solidFill>
                          <a:latin typeface="Calibri"/>
                          <a:ea typeface="宋体"/>
                          <a:cs typeface="宋体"/>
                        </a:rPr>
                        <a:t>总醛</a:t>
                      </a:r>
                      <a:endParaRPr lang="zh-CN" sz="1050" kern="100">
                        <a:latin typeface="Calibri"/>
                        <a:ea typeface="宋体"/>
                        <a:cs typeface="Times New Roman"/>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AFF"/>
                    </a:solidFill>
                  </a:tcPr>
                </a:tc>
                <a:tc>
                  <a:txBody>
                    <a:bodyPr/>
                    <a:lstStyle/>
                    <a:p>
                      <a:pPr algn="l">
                        <a:spcAft>
                          <a:spcPts val="0"/>
                        </a:spcAft>
                      </a:pPr>
                      <a:r>
                        <a:rPr lang="en-US" sz="1200" kern="0">
                          <a:solidFill>
                            <a:srgbClr val="007A77"/>
                          </a:solidFill>
                          <a:latin typeface="宋体"/>
                          <a:ea typeface="宋体"/>
                          <a:cs typeface="宋体"/>
                        </a:rPr>
                        <a:t>&lt;0.5</a:t>
                      </a:r>
                      <a:endParaRPr lang="zh-CN" sz="1050" kern="100">
                        <a:latin typeface="Calibri"/>
                        <a:ea typeface="宋体"/>
                        <a:cs typeface="Times New Roman"/>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AFF"/>
                    </a:solidFill>
                  </a:tcPr>
                </a:tc>
                <a:tc>
                  <a:txBody>
                    <a:bodyPr/>
                    <a:lstStyle/>
                    <a:p>
                      <a:pPr algn="l">
                        <a:spcAft>
                          <a:spcPts val="0"/>
                        </a:spcAft>
                      </a:pPr>
                      <a:r>
                        <a:rPr lang="en-US" sz="1200" kern="0">
                          <a:solidFill>
                            <a:srgbClr val="007A77"/>
                          </a:solidFill>
                          <a:latin typeface="宋体"/>
                          <a:ea typeface="宋体"/>
                          <a:cs typeface="宋体"/>
                        </a:rPr>
                        <a:t>9</a:t>
                      </a:r>
                      <a:endParaRPr lang="zh-CN" sz="1050" kern="100">
                        <a:latin typeface="Calibri"/>
                        <a:ea typeface="宋体"/>
                        <a:cs typeface="Times New Roman"/>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AFF"/>
                    </a:solidFill>
                  </a:tcPr>
                </a:tc>
                <a:tc>
                  <a:txBody>
                    <a:bodyPr/>
                    <a:lstStyle/>
                    <a:p>
                      <a:pPr algn="l">
                        <a:spcAft>
                          <a:spcPts val="0"/>
                        </a:spcAft>
                      </a:pPr>
                      <a:r>
                        <a:rPr lang="en-US" sz="1200" kern="0">
                          <a:solidFill>
                            <a:srgbClr val="007A77"/>
                          </a:solidFill>
                          <a:latin typeface="宋体"/>
                          <a:ea typeface="宋体"/>
                          <a:cs typeface="宋体"/>
                        </a:rPr>
                        <a:t>mg/kg</a:t>
                      </a:r>
                      <a:endParaRPr lang="zh-CN" sz="1050" kern="100">
                        <a:latin typeface="Calibri"/>
                        <a:ea typeface="宋体"/>
                        <a:cs typeface="Times New Roman"/>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AFF"/>
                    </a:solidFill>
                  </a:tcPr>
                </a:tc>
              </a:tr>
              <a:tr h="266700">
                <a:tc>
                  <a:txBody>
                    <a:bodyPr/>
                    <a:lstStyle/>
                    <a:p>
                      <a:pPr algn="l">
                        <a:spcAft>
                          <a:spcPts val="0"/>
                        </a:spcAft>
                      </a:pPr>
                      <a:r>
                        <a:rPr lang="zh-CN" sz="1200" kern="0">
                          <a:solidFill>
                            <a:srgbClr val="007A77"/>
                          </a:solidFill>
                          <a:latin typeface="Calibri"/>
                          <a:ea typeface="宋体"/>
                          <a:cs typeface="宋体"/>
                        </a:rPr>
                        <a:t>过氧化物</a:t>
                      </a:r>
                      <a:endParaRPr lang="zh-CN" sz="1050" kern="100">
                        <a:latin typeface="Calibri"/>
                        <a:ea typeface="宋体"/>
                        <a:cs typeface="Times New Roman"/>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D3FF"/>
                    </a:solidFill>
                  </a:tcPr>
                </a:tc>
                <a:tc>
                  <a:txBody>
                    <a:bodyPr/>
                    <a:lstStyle/>
                    <a:p>
                      <a:pPr algn="l">
                        <a:spcAft>
                          <a:spcPts val="0"/>
                        </a:spcAft>
                      </a:pPr>
                      <a:r>
                        <a:rPr lang="en-US" sz="1200" kern="0">
                          <a:solidFill>
                            <a:srgbClr val="007A77"/>
                          </a:solidFill>
                          <a:latin typeface="宋体"/>
                          <a:ea typeface="宋体"/>
                          <a:cs typeface="宋体"/>
                        </a:rPr>
                        <a:t>0.01</a:t>
                      </a:r>
                      <a:endParaRPr lang="zh-CN" sz="1050" kern="100">
                        <a:latin typeface="Calibri"/>
                        <a:ea typeface="宋体"/>
                        <a:cs typeface="Times New Roman"/>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D3FF"/>
                    </a:solidFill>
                  </a:tcPr>
                </a:tc>
                <a:tc>
                  <a:txBody>
                    <a:bodyPr/>
                    <a:lstStyle/>
                    <a:p>
                      <a:pPr algn="l">
                        <a:spcAft>
                          <a:spcPts val="0"/>
                        </a:spcAft>
                      </a:pPr>
                      <a:r>
                        <a:rPr lang="en-US" sz="1200" kern="0">
                          <a:solidFill>
                            <a:srgbClr val="007A77"/>
                          </a:solidFill>
                          <a:latin typeface="宋体"/>
                          <a:ea typeface="宋体"/>
                          <a:cs typeface="宋体"/>
                        </a:rPr>
                        <a:t>0.07</a:t>
                      </a:r>
                      <a:endParaRPr lang="zh-CN" sz="1050" kern="100">
                        <a:latin typeface="Calibri"/>
                        <a:ea typeface="宋体"/>
                        <a:cs typeface="Times New Roman"/>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D3FF"/>
                    </a:solidFill>
                  </a:tcPr>
                </a:tc>
                <a:tc>
                  <a:txBody>
                    <a:bodyPr/>
                    <a:lstStyle/>
                    <a:p>
                      <a:pPr algn="l">
                        <a:spcAft>
                          <a:spcPts val="0"/>
                        </a:spcAft>
                      </a:pPr>
                      <a:r>
                        <a:rPr lang="en-US" sz="1200" kern="0">
                          <a:solidFill>
                            <a:srgbClr val="007A77"/>
                          </a:solidFill>
                          <a:latin typeface="宋体"/>
                          <a:ea typeface="宋体"/>
                          <a:cs typeface="宋体"/>
                        </a:rPr>
                        <a:t>mg/kg</a:t>
                      </a:r>
                      <a:endParaRPr lang="zh-CN" sz="1050" kern="100">
                        <a:latin typeface="Calibri"/>
                        <a:ea typeface="宋体"/>
                        <a:cs typeface="Times New Roman"/>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D3FF"/>
                    </a:solidFill>
                  </a:tcPr>
                </a:tc>
              </a:tr>
              <a:tr h="266700">
                <a:tc>
                  <a:txBody>
                    <a:bodyPr/>
                    <a:lstStyle/>
                    <a:p>
                      <a:pPr algn="l">
                        <a:spcAft>
                          <a:spcPts val="0"/>
                        </a:spcAft>
                      </a:pPr>
                      <a:r>
                        <a:rPr lang="zh-CN" sz="1200" kern="0">
                          <a:solidFill>
                            <a:srgbClr val="007A77"/>
                          </a:solidFill>
                          <a:latin typeface="Calibri"/>
                          <a:ea typeface="宋体"/>
                          <a:cs typeface="宋体"/>
                        </a:rPr>
                        <a:t>水份</a:t>
                      </a:r>
                      <a:endParaRPr lang="zh-CN" sz="1050" kern="100">
                        <a:latin typeface="Calibri"/>
                        <a:ea typeface="宋体"/>
                        <a:cs typeface="Times New Roman"/>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AFF"/>
                    </a:solidFill>
                  </a:tcPr>
                </a:tc>
                <a:tc>
                  <a:txBody>
                    <a:bodyPr/>
                    <a:lstStyle/>
                    <a:p>
                      <a:pPr algn="l">
                        <a:spcAft>
                          <a:spcPts val="0"/>
                        </a:spcAft>
                      </a:pPr>
                      <a:r>
                        <a:rPr lang="en-US" sz="1200" kern="0">
                          <a:solidFill>
                            <a:srgbClr val="007A77"/>
                          </a:solidFill>
                          <a:latin typeface="宋体"/>
                          <a:ea typeface="宋体"/>
                          <a:cs typeface="宋体"/>
                        </a:rPr>
                        <a:t>0.43</a:t>
                      </a:r>
                      <a:endParaRPr lang="zh-CN" sz="1050" kern="100">
                        <a:latin typeface="Calibri"/>
                        <a:ea typeface="宋体"/>
                        <a:cs typeface="Times New Roman"/>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AFF"/>
                    </a:solidFill>
                  </a:tcPr>
                </a:tc>
                <a:tc>
                  <a:txBody>
                    <a:bodyPr/>
                    <a:lstStyle/>
                    <a:p>
                      <a:pPr algn="l">
                        <a:spcAft>
                          <a:spcPts val="0"/>
                        </a:spcAft>
                      </a:pPr>
                      <a:r>
                        <a:rPr lang="en-US" sz="1200" kern="0">
                          <a:solidFill>
                            <a:srgbClr val="007A77"/>
                          </a:solidFill>
                          <a:latin typeface="宋体"/>
                          <a:ea typeface="宋体"/>
                          <a:cs typeface="宋体"/>
                        </a:rPr>
                        <a:t>0.24</a:t>
                      </a:r>
                      <a:endParaRPr lang="zh-CN" sz="1050" kern="100">
                        <a:latin typeface="Calibri"/>
                        <a:ea typeface="宋体"/>
                        <a:cs typeface="Times New Roman"/>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AFF"/>
                    </a:solidFill>
                  </a:tcPr>
                </a:tc>
                <a:tc>
                  <a:txBody>
                    <a:bodyPr/>
                    <a:lstStyle/>
                    <a:p>
                      <a:pPr algn="l">
                        <a:spcAft>
                          <a:spcPts val="0"/>
                        </a:spcAft>
                      </a:pPr>
                      <a:r>
                        <a:rPr lang="en-US" sz="1200" kern="0">
                          <a:solidFill>
                            <a:srgbClr val="007A77"/>
                          </a:solidFill>
                          <a:latin typeface="宋体"/>
                          <a:ea typeface="宋体"/>
                          <a:cs typeface="宋体"/>
                        </a:rPr>
                        <a:t>%</a:t>
                      </a:r>
                      <a:endParaRPr lang="zh-CN" sz="1050" kern="100">
                        <a:latin typeface="Calibri"/>
                        <a:ea typeface="宋体"/>
                        <a:cs typeface="Times New Roman"/>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AFF"/>
                    </a:solidFill>
                  </a:tcPr>
                </a:tc>
              </a:tr>
              <a:tr h="273947">
                <a:tc>
                  <a:txBody>
                    <a:bodyPr/>
                    <a:lstStyle/>
                    <a:p>
                      <a:pPr algn="l">
                        <a:spcAft>
                          <a:spcPts val="0"/>
                        </a:spcAft>
                      </a:pPr>
                      <a:r>
                        <a:rPr lang="zh-CN" sz="1200" kern="0">
                          <a:solidFill>
                            <a:srgbClr val="007A77"/>
                          </a:solidFill>
                          <a:latin typeface="Calibri"/>
                          <a:ea typeface="宋体"/>
                          <a:cs typeface="宋体"/>
                        </a:rPr>
                        <a:t>铁</a:t>
                      </a:r>
                      <a:endParaRPr lang="zh-CN" sz="1050" kern="100">
                        <a:latin typeface="Calibri"/>
                        <a:ea typeface="宋体"/>
                        <a:cs typeface="Times New Roman"/>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D3FF"/>
                    </a:solidFill>
                  </a:tcPr>
                </a:tc>
                <a:tc>
                  <a:txBody>
                    <a:bodyPr/>
                    <a:lstStyle/>
                    <a:p>
                      <a:pPr algn="l">
                        <a:spcAft>
                          <a:spcPts val="0"/>
                        </a:spcAft>
                      </a:pPr>
                      <a:r>
                        <a:rPr lang="en-US" sz="1200" kern="0">
                          <a:solidFill>
                            <a:srgbClr val="007A77"/>
                          </a:solidFill>
                          <a:latin typeface="宋体"/>
                          <a:ea typeface="宋体"/>
                          <a:cs typeface="宋体"/>
                        </a:rPr>
                        <a:t>&lt;0.01</a:t>
                      </a:r>
                      <a:endParaRPr lang="zh-CN" sz="1050" kern="100">
                        <a:latin typeface="Calibri"/>
                        <a:ea typeface="宋体"/>
                        <a:cs typeface="Times New Roman"/>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D3FF"/>
                    </a:solidFill>
                  </a:tcPr>
                </a:tc>
                <a:tc>
                  <a:txBody>
                    <a:bodyPr/>
                    <a:lstStyle/>
                    <a:p>
                      <a:pPr algn="l">
                        <a:spcAft>
                          <a:spcPts val="0"/>
                        </a:spcAft>
                      </a:pPr>
                      <a:r>
                        <a:rPr lang="en-US" sz="1200" kern="0">
                          <a:solidFill>
                            <a:srgbClr val="007A77"/>
                          </a:solidFill>
                          <a:latin typeface="宋体"/>
                          <a:ea typeface="宋体"/>
                          <a:cs typeface="宋体"/>
                        </a:rPr>
                        <a:t>0.05</a:t>
                      </a:r>
                      <a:endParaRPr lang="zh-CN" sz="1050" kern="100">
                        <a:latin typeface="Calibri"/>
                        <a:ea typeface="宋体"/>
                        <a:cs typeface="Times New Roman"/>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D3FF"/>
                    </a:solidFill>
                  </a:tcPr>
                </a:tc>
                <a:tc>
                  <a:txBody>
                    <a:bodyPr/>
                    <a:lstStyle/>
                    <a:p>
                      <a:pPr algn="l">
                        <a:spcAft>
                          <a:spcPts val="0"/>
                        </a:spcAft>
                      </a:pPr>
                      <a:r>
                        <a:rPr lang="en-US" sz="1200" kern="0">
                          <a:solidFill>
                            <a:srgbClr val="007A77"/>
                          </a:solidFill>
                          <a:latin typeface="宋体"/>
                          <a:ea typeface="宋体"/>
                          <a:cs typeface="宋体"/>
                        </a:rPr>
                        <a:t>mg/kg</a:t>
                      </a:r>
                      <a:endParaRPr lang="zh-CN" sz="1050" kern="100">
                        <a:latin typeface="Calibri"/>
                        <a:ea typeface="宋体"/>
                        <a:cs typeface="Times New Roman"/>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D3FF"/>
                    </a:solidFill>
                  </a:tcPr>
                </a:tc>
              </a:tr>
              <a:tr h="317500">
                <a:tc>
                  <a:txBody>
                    <a:bodyPr/>
                    <a:lstStyle/>
                    <a:p>
                      <a:pPr algn="l">
                        <a:spcAft>
                          <a:spcPts val="0"/>
                        </a:spcAft>
                      </a:pPr>
                      <a:r>
                        <a:rPr lang="zh-CN" sz="1200" kern="0">
                          <a:solidFill>
                            <a:srgbClr val="007A77"/>
                          </a:solidFill>
                          <a:latin typeface="Calibri"/>
                          <a:ea typeface="宋体"/>
                          <a:cs typeface="宋体"/>
                        </a:rPr>
                        <a:t>乙腈</a:t>
                      </a:r>
                      <a:endParaRPr lang="zh-CN" sz="1050" kern="100">
                        <a:latin typeface="Calibri"/>
                        <a:ea typeface="宋体"/>
                        <a:cs typeface="Times New Roman"/>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AFF"/>
                    </a:solidFill>
                  </a:tcPr>
                </a:tc>
                <a:tc>
                  <a:txBody>
                    <a:bodyPr/>
                    <a:lstStyle/>
                    <a:p>
                      <a:pPr algn="l">
                        <a:spcAft>
                          <a:spcPts val="0"/>
                        </a:spcAft>
                      </a:pPr>
                      <a:r>
                        <a:rPr lang="en-US" sz="1200" kern="0">
                          <a:solidFill>
                            <a:srgbClr val="007A77"/>
                          </a:solidFill>
                          <a:latin typeface="宋体"/>
                          <a:ea typeface="宋体"/>
                          <a:cs typeface="宋体"/>
                        </a:rPr>
                        <a:t>25</a:t>
                      </a:r>
                      <a:endParaRPr lang="zh-CN" sz="1050" kern="100">
                        <a:latin typeface="Calibri"/>
                        <a:ea typeface="宋体"/>
                        <a:cs typeface="Times New Roman"/>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AFF"/>
                    </a:solidFill>
                  </a:tcPr>
                </a:tc>
                <a:tc>
                  <a:txBody>
                    <a:bodyPr/>
                    <a:lstStyle/>
                    <a:p>
                      <a:pPr algn="l">
                        <a:spcAft>
                          <a:spcPts val="0"/>
                        </a:spcAft>
                      </a:pPr>
                      <a:r>
                        <a:rPr lang="en-US" sz="1200" kern="0">
                          <a:solidFill>
                            <a:srgbClr val="007A77"/>
                          </a:solidFill>
                          <a:latin typeface="宋体"/>
                          <a:ea typeface="宋体"/>
                          <a:cs typeface="宋体"/>
                        </a:rPr>
                        <a:t>41</a:t>
                      </a:r>
                      <a:endParaRPr lang="zh-CN" sz="1050" kern="100">
                        <a:latin typeface="Calibri"/>
                        <a:ea typeface="宋体"/>
                        <a:cs typeface="Times New Roman"/>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AFF"/>
                    </a:solidFill>
                  </a:tcPr>
                </a:tc>
                <a:tc>
                  <a:txBody>
                    <a:bodyPr/>
                    <a:lstStyle/>
                    <a:p>
                      <a:pPr algn="l">
                        <a:spcAft>
                          <a:spcPts val="0"/>
                        </a:spcAft>
                      </a:pPr>
                      <a:r>
                        <a:rPr lang="en-US" sz="1200" kern="0">
                          <a:solidFill>
                            <a:srgbClr val="007A77"/>
                          </a:solidFill>
                          <a:latin typeface="宋体"/>
                          <a:ea typeface="宋体"/>
                          <a:cs typeface="宋体"/>
                        </a:rPr>
                        <a:t>mg/kg</a:t>
                      </a:r>
                      <a:endParaRPr lang="zh-CN" sz="1050" kern="100">
                        <a:latin typeface="Calibri"/>
                        <a:ea typeface="宋体"/>
                        <a:cs typeface="Times New Roman"/>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AFF"/>
                    </a:solidFill>
                  </a:tcPr>
                </a:tc>
              </a:tr>
              <a:tr h="266700">
                <a:tc>
                  <a:txBody>
                    <a:bodyPr/>
                    <a:lstStyle/>
                    <a:p>
                      <a:pPr algn="l">
                        <a:spcAft>
                          <a:spcPts val="0"/>
                        </a:spcAft>
                      </a:pPr>
                      <a:r>
                        <a:rPr lang="zh-CN" sz="1200" kern="0">
                          <a:solidFill>
                            <a:srgbClr val="007A77"/>
                          </a:solidFill>
                          <a:latin typeface="Calibri"/>
                          <a:ea typeface="宋体"/>
                          <a:cs typeface="宋体"/>
                        </a:rPr>
                        <a:t>噁唑</a:t>
                      </a:r>
                      <a:endParaRPr lang="zh-CN" sz="1050" kern="100">
                        <a:latin typeface="Calibri"/>
                        <a:ea typeface="宋体"/>
                        <a:cs typeface="Times New Roman"/>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D3FF"/>
                    </a:solidFill>
                  </a:tcPr>
                </a:tc>
                <a:tc>
                  <a:txBody>
                    <a:bodyPr/>
                    <a:lstStyle/>
                    <a:p>
                      <a:pPr algn="l">
                        <a:spcAft>
                          <a:spcPts val="0"/>
                        </a:spcAft>
                      </a:pPr>
                      <a:r>
                        <a:rPr lang="en-US" sz="1200" kern="0">
                          <a:solidFill>
                            <a:srgbClr val="007A77"/>
                          </a:solidFill>
                          <a:latin typeface="宋体"/>
                          <a:ea typeface="宋体"/>
                          <a:cs typeface="宋体"/>
                        </a:rPr>
                        <a:t>2</a:t>
                      </a:r>
                      <a:endParaRPr lang="zh-CN" sz="1050" kern="100">
                        <a:latin typeface="Calibri"/>
                        <a:ea typeface="宋体"/>
                        <a:cs typeface="Times New Roman"/>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D3FF"/>
                    </a:solidFill>
                  </a:tcPr>
                </a:tc>
                <a:tc>
                  <a:txBody>
                    <a:bodyPr/>
                    <a:lstStyle/>
                    <a:p>
                      <a:pPr algn="l">
                        <a:spcAft>
                          <a:spcPts val="0"/>
                        </a:spcAft>
                      </a:pPr>
                      <a:r>
                        <a:rPr lang="en-US" sz="1200" kern="0">
                          <a:solidFill>
                            <a:srgbClr val="007A77"/>
                          </a:solidFill>
                          <a:latin typeface="宋体"/>
                          <a:ea typeface="宋体"/>
                          <a:cs typeface="宋体"/>
                        </a:rPr>
                        <a:t>12</a:t>
                      </a:r>
                      <a:endParaRPr lang="zh-CN" sz="1050" kern="100">
                        <a:latin typeface="Calibri"/>
                        <a:ea typeface="宋体"/>
                        <a:cs typeface="Times New Roman"/>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D3FF"/>
                    </a:solidFill>
                  </a:tcPr>
                </a:tc>
                <a:tc>
                  <a:txBody>
                    <a:bodyPr/>
                    <a:lstStyle/>
                    <a:p>
                      <a:pPr algn="l">
                        <a:spcAft>
                          <a:spcPts val="0"/>
                        </a:spcAft>
                      </a:pPr>
                      <a:r>
                        <a:rPr lang="en-US" sz="1200" kern="0">
                          <a:solidFill>
                            <a:srgbClr val="007A77"/>
                          </a:solidFill>
                          <a:latin typeface="宋体"/>
                          <a:ea typeface="宋体"/>
                          <a:cs typeface="宋体"/>
                        </a:rPr>
                        <a:t>mg/kg</a:t>
                      </a:r>
                      <a:endParaRPr lang="zh-CN" sz="1050" kern="100">
                        <a:latin typeface="Calibri"/>
                        <a:ea typeface="宋体"/>
                        <a:cs typeface="Times New Roman"/>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D3FF"/>
                    </a:solidFill>
                  </a:tcPr>
                </a:tc>
              </a:tr>
              <a:tr h="317500">
                <a:tc>
                  <a:txBody>
                    <a:bodyPr/>
                    <a:lstStyle/>
                    <a:p>
                      <a:pPr algn="l">
                        <a:spcAft>
                          <a:spcPts val="0"/>
                        </a:spcAft>
                      </a:pPr>
                      <a:r>
                        <a:rPr lang="zh-CN" sz="1200" kern="0">
                          <a:solidFill>
                            <a:srgbClr val="007A77"/>
                          </a:solidFill>
                          <a:latin typeface="Calibri"/>
                          <a:ea typeface="宋体"/>
                          <a:cs typeface="宋体"/>
                        </a:rPr>
                        <a:t>丙烯醛</a:t>
                      </a:r>
                      <a:endParaRPr lang="zh-CN" sz="1050" kern="100">
                        <a:latin typeface="Calibri"/>
                        <a:ea typeface="宋体"/>
                        <a:cs typeface="Times New Roman"/>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AFF"/>
                    </a:solidFill>
                  </a:tcPr>
                </a:tc>
                <a:tc>
                  <a:txBody>
                    <a:bodyPr/>
                    <a:lstStyle/>
                    <a:p>
                      <a:pPr algn="l">
                        <a:spcAft>
                          <a:spcPts val="0"/>
                        </a:spcAft>
                      </a:pPr>
                      <a:r>
                        <a:rPr lang="en-US" sz="1200" kern="0">
                          <a:solidFill>
                            <a:srgbClr val="007A77"/>
                          </a:solidFill>
                          <a:latin typeface="宋体"/>
                          <a:ea typeface="宋体"/>
                          <a:cs typeface="宋体"/>
                        </a:rPr>
                        <a:t>&lt;3</a:t>
                      </a:r>
                      <a:endParaRPr lang="zh-CN" sz="1050" kern="100">
                        <a:latin typeface="Calibri"/>
                        <a:ea typeface="宋体"/>
                        <a:cs typeface="Times New Roman"/>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AFF"/>
                    </a:solidFill>
                  </a:tcPr>
                </a:tc>
                <a:tc>
                  <a:txBody>
                    <a:bodyPr/>
                    <a:lstStyle/>
                    <a:p>
                      <a:pPr algn="l">
                        <a:spcAft>
                          <a:spcPts val="0"/>
                        </a:spcAft>
                      </a:pPr>
                      <a:r>
                        <a:rPr lang="en-US" sz="1200" kern="0">
                          <a:solidFill>
                            <a:srgbClr val="007A77"/>
                          </a:solidFill>
                          <a:latin typeface="宋体"/>
                          <a:ea typeface="宋体"/>
                          <a:cs typeface="宋体"/>
                        </a:rPr>
                        <a:t>2.2</a:t>
                      </a:r>
                      <a:endParaRPr lang="zh-CN" sz="1050" kern="100">
                        <a:latin typeface="Calibri"/>
                        <a:ea typeface="宋体"/>
                        <a:cs typeface="Times New Roman"/>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AFF"/>
                    </a:solidFill>
                  </a:tcPr>
                </a:tc>
                <a:tc>
                  <a:txBody>
                    <a:bodyPr/>
                    <a:lstStyle/>
                    <a:p>
                      <a:pPr algn="l">
                        <a:spcAft>
                          <a:spcPts val="0"/>
                        </a:spcAft>
                      </a:pPr>
                      <a:r>
                        <a:rPr lang="en-US" sz="1200" kern="0">
                          <a:solidFill>
                            <a:srgbClr val="007A77"/>
                          </a:solidFill>
                          <a:latin typeface="宋体"/>
                          <a:ea typeface="宋体"/>
                          <a:cs typeface="宋体"/>
                        </a:rPr>
                        <a:t>mg/kg</a:t>
                      </a:r>
                      <a:endParaRPr lang="zh-CN" sz="1050" kern="100">
                        <a:latin typeface="Calibri"/>
                        <a:ea typeface="宋体"/>
                        <a:cs typeface="Times New Roman"/>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AFF"/>
                    </a:solidFill>
                  </a:tcPr>
                </a:tc>
              </a:tr>
              <a:tr h="457200">
                <a:tc>
                  <a:txBody>
                    <a:bodyPr/>
                    <a:lstStyle/>
                    <a:p>
                      <a:pPr algn="l">
                        <a:spcAft>
                          <a:spcPts val="0"/>
                        </a:spcAft>
                      </a:pPr>
                      <a:r>
                        <a:rPr lang="zh-CN" sz="1200" kern="0">
                          <a:solidFill>
                            <a:srgbClr val="007A77"/>
                          </a:solidFill>
                          <a:latin typeface="Calibri"/>
                          <a:ea typeface="宋体"/>
                          <a:cs typeface="宋体"/>
                        </a:rPr>
                        <a:t>丙酮</a:t>
                      </a:r>
                      <a:endParaRPr lang="zh-CN" sz="1050" kern="100">
                        <a:latin typeface="Calibri"/>
                        <a:ea typeface="宋体"/>
                        <a:cs typeface="Times New Roman"/>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D3FF"/>
                    </a:solidFill>
                  </a:tcPr>
                </a:tc>
                <a:tc>
                  <a:txBody>
                    <a:bodyPr/>
                    <a:lstStyle/>
                    <a:p>
                      <a:pPr algn="l">
                        <a:spcAft>
                          <a:spcPts val="0"/>
                        </a:spcAft>
                      </a:pPr>
                      <a:r>
                        <a:rPr lang="en-US" sz="1200" kern="0">
                          <a:solidFill>
                            <a:srgbClr val="007A77"/>
                          </a:solidFill>
                          <a:latin typeface="宋体"/>
                          <a:ea typeface="宋体"/>
                          <a:cs typeface="宋体"/>
                        </a:rPr>
                        <a:t>6</a:t>
                      </a:r>
                      <a:endParaRPr lang="zh-CN" sz="1050" kern="100">
                        <a:latin typeface="Calibri"/>
                        <a:ea typeface="宋体"/>
                        <a:cs typeface="Times New Roman"/>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D3FF"/>
                    </a:solidFill>
                  </a:tcPr>
                </a:tc>
                <a:tc>
                  <a:txBody>
                    <a:bodyPr/>
                    <a:lstStyle/>
                    <a:p>
                      <a:pPr algn="l">
                        <a:spcAft>
                          <a:spcPts val="0"/>
                        </a:spcAft>
                      </a:pPr>
                      <a:r>
                        <a:rPr lang="en-US" sz="1200" kern="0">
                          <a:solidFill>
                            <a:srgbClr val="007A77"/>
                          </a:solidFill>
                          <a:latin typeface="宋体"/>
                          <a:ea typeface="宋体"/>
                          <a:cs typeface="宋体"/>
                        </a:rPr>
                        <a:t>14</a:t>
                      </a:r>
                      <a:endParaRPr lang="zh-CN" sz="1050" kern="100">
                        <a:latin typeface="Calibri"/>
                        <a:ea typeface="宋体"/>
                        <a:cs typeface="Times New Roman"/>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D3FF"/>
                    </a:solidFill>
                  </a:tcPr>
                </a:tc>
                <a:tc>
                  <a:txBody>
                    <a:bodyPr/>
                    <a:lstStyle/>
                    <a:p>
                      <a:pPr algn="l">
                        <a:spcAft>
                          <a:spcPts val="0"/>
                        </a:spcAft>
                      </a:pPr>
                      <a:r>
                        <a:rPr lang="en-US" sz="1200" kern="0">
                          <a:solidFill>
                            <a:srgbClr val="007A77"/>
                          </a:solidFill>
                          <a:latin typeface="宋体"/>
                          <a:ea typeface="宋体"/>
                          <a:cs typeface="宋体"/>
                        </a:rPr>
                        <a:t>mg/kg</a:t>
                      </a:r>
                      <a:endParaRPr lang="zh-CN" sz="1050" kern="100">
                        <a:latin typeface="Calibri"/>
                        <a:ea typeface="宋体"/>
                        <a:cs typeface="Times New Roman"/>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D3FF"/>
                    </a:solidFill>
                  </a:tcPr>
                </a:tc>
              </a:tr>
              <a:tr h="279400">
                <a:tc>
                  <a:txBody>
                    <a:bodyPr/>
                    <a:lstStyle/>
                    <a:p>
                      <a:pPr algn="l">
                        <a:spcAft>
                          <a:spcPts val="0"/>
                        </a:spcAft>
                      </a:pPr>
                      <a:r>
                        <a:rPr lang="zh-CN" sz="1200" kern="0">
                          <a:solidFill>
                            <a:srgbClr val="007A77"/>
                          </a:solidFill>
                          <a:latin typeface="Calibri"/>
                          <a:ea typeface="宋体"/>
                          <a:cs typeface="宋体"/>
                        </a:rPr>
                        <a:t>丙腈</a:t>
                      </a:r>
                      <a:endParaRPr lang="zh-CN" sz="1050" kern="100">
                        <a:latin typeface="Calibri"/>
                        <a:ea typeface="宋体"/>
                        <a:cs typeface="Times New Roman"/>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AFF"/>
                    </a:solidFill>
                  </a:tcPr>
                </a:tc>
                <a:tc>
                  <a:txBody>
                    <a:bodyPr/>
                    <a:lstStyle/>
                    <a:p>
                      <a:pPr algn="l">
                        <a:spcAft>
                          <a:spcPts val="0"/>
                        </a:spcAft>
                      </a:pPr>
                      <a:r>
                        <a:rPr lang="en-US" sz="1200" kern="0">
                          <a:solidFill>
                            <a:srgbClr val="007A77"/>
                          </a:solidFill>
                          <a:latin typeface="宋体"/>
                          <a:ea typeface="宋体"/>
                          <a:cs typeface="宋体"/>
                        </a:rPr>
                        <a:t>31</a:t>
                      </a:r>
                      <a:endParaRPr lang="zh-CN" sz="1050" kern="100">
                        <a:latin typeface="Calibri"/>
                        <a:ea typeface="宋体"/>
                        <a:cs typeface="Times New Roman"/>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AFF"/>
                    </a:solidFill>
                  </a:tcPr>
                </a:tc>
                <a:tc>
                  <a:txBody>
                    <a:bodyPr/>
                    <a:lstStyle/>
                    <a:p>
                      <a:pPr algn="l">
                        <a:spcAft>
                          <a:spcPts val="0"/>
                        </a:spcAft>
                      </a:pPr>
                      <a:r>
                        <a:rPr lang="en-US" sz="1200" kern="0">
                          <a:solidFill>
                            <a:srgbClr val="007A77"/>
                          </a:solidFill>
                          <a:latin typeface="宋体"/>
                          <a:ea typeface="宋体"/>
                          <a:cs typeface="宋体"/>
                        </a:rPr>
                        <a:t>26</a:t>
                      </a:r>
                      <a:endParaRPr lang="zh-CN" sz="1050" kern="100">
                        <a:latin typeface="Calibri"/>
                        <a:ea typeface="宋体"/>
                        <a:cs typeface="Times New Roman"/>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AFF"/>
                    </a:solidFill>
                  </a:tcPr>
                </a:tc>
                <a:tc>
                  <a:txBody>
                    <a:bodyPr/>
                    <a:lstStyle/>
                    <a:p>
                      <a:pPr algn="l">
                        <a:spcAft>
                          <a:spcPts val="0"/>
                        </a:spcAft>
                      </a:pPr>
                      <a:r>
                        <a:rPr lang="en-US" sz="1200" kern="0">
                          <a:solidFill>
                            <a:srgbClr val="007A77"/>
                          </a:solidFill>
                          <a:latin typeface="宋体"/>
                          <a:ea typeface="宋体"/>
                          <a:cs typeface="宋体"/>
                        </a:rPr>
                        <a:t>mg/kg</a:t>
                      </a:r>
                      <a:endParaRPr lang="zh-CN" sz="1050" kern="100">
                        <a:latin typeface="Calibri"/>
                        <a:ea typeface="宋体"/>
                        <a:cs typeface="Times New Roman"/>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AFF"/>
                    </a:solidFill>
                  </a:tcPr>
                </a:tc>
              </a:tr>
              <a:tr h="304800">
                <a:tc>
                  <a:txBody>
                    <a:bodyPr/>
                    <a:lstStyle/>
                    <a:p>
                      <a:pPr algn="l">
                        <a:spcAft>
                          <a:spcPts val="0"/>
                        </a:spcAft>
                      </a:pPr>
                      <a:r>
                        <a:rPr lang="zh-CN" sz="1200" kern="0">
                          <a:solidFill>
                            <a:srgbClr val="007A77"/>
                          </a:solidFill>
                          <a:latin typeface="Calibri"/>
                          <a:ea typeface="宋体"/>
                          <a:cs typeface="宋体"/>
                        </a:rPr>
                        <a:t>甲基丙烯腈</a:t>
                      </a:r>
                      <a:endParaRPr lang="zh-CN" sz="1050" kern="100">
                        <a:latin typeface="Calibri"/>
                        <a:ea typeface="宋体"/>
                        <a:cs typeface="Times New Roman"/>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D3FF"/>
                    </a:solidFill>
                  </a:tcPr>
                </a:tc>
                <a:tc>
                  <a:txBody>
                    <a:bodyPr/>
                    <a:lstStyle/>
                    <a:p>
                      <a:pPr algn="l">
                        <a:spcAft>
                          <a:spcPts val="0"/>
                        </a:spcAft>
                      </a:pPr>
                      <a:r>
                        <a:rPr lang="en-US" sz="1200" kern="0">
                          <a:solidFill>
                            <a:srgbClr val="007A77"/>
                          </a:solidFill>
                          <a:latin typeface="宋体"/>
                          <a:ea typeface="宋体"/>
                          <a:cs typeface="宋体"/>
                        </a:rPr>
                        <a:t>175</a:t>
                      </a:r>
                      <a:endParaRPr lang="zh-CN" sz="1050" kern="100">
                        <a:latin typeface="Calibri"/>
                        <a:ea typeface="宋体"/>
                        <a:cs typeface="Times New Roman"/>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D3FF"/>
                    </a:solidFill>
                  </a:tcPr>
                </a:tc>
                <a:tc>
                  <a:txBody>
                    <a:bodyPr/>
                    <a:lstStyle/>
                    <a:p>
                      <a:pPr algn="l">
                        <a:spcAft>
                          <a:spcPts val="0"/>
                        </a:spcAft>
                      </a:pPr>
                      <a:r>
                        <a:rPr lang="en-US" sz="1200" kern="0">
                          <a:solidFill>
                            <a:srgbClr val="007A77"/>
                          </a:solidFill>
                          <a:latin typeface="宋体"/>
                          <a:ea typeface="宋体"/>
                          <a:cs typeface="宋体"/>
                        </a:rPr>
                        <a:t>54</a:t>
                      </a:r>
                      <a:endParaRPr lang="zh-CN" sz="1050" kern="100">
                        <a:latin typeface="Calibri"/>
                        <a:ea typeface="宋体"/>
                        <a:cs typeface="Times New Roman"/>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D3FF"/>
                    </a:solidFill>
                  </a:tcPr>
                </a:tc>
                <a:tc>
                  <a:txBody>
                    <a:bodyPr/>
                    <a:lstStyle/>
                    <a:p>
                      <a:pPr algn="l">
                        <a:spcAft>
                          <a:spcPts val="0"/>
                        </a:spcAft>
                      </a:pPr>
                      <a:r>
                        <a:rPr lang="en-US" sz="1200" kern="0">
                          <a:solidFill>
                            <a:srgbClr val="007A77"/>
                          </a:solidFill>
                          <a:latin typeface="宋体"/>
                          <a:ea typeface="宋体"/>
                          <a:cs typeface="宋体"/>
                        </a:rPr>
                        <a:t>mg/kg</a:t>
                      </a:r>
                      <a:endParaRPr lang="zh-CN" sz="1050" kern="100">
                        <a:latin typeface="Calibri"/>
                        <a:ea typeface="宋体"/>
                        <a:cs typeface="Times New Roman"/>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D3FF"/>
                    </a:solidFill>
                  </a:tcPr>
                </a:tc>
              </a:tr>
              <a:tr h="706046">
                <a:tc>
                  <a:txBody>
                    <a:bodyPr/>
                    <a:lstStyle/>
                    <a:p>
                      <a:pPr algn="l">
                        <a:spcAft>
                          <a:spcPts val="0"/>
                        </a:spcAft>
                      </a:pPr>
                      <a:r>
                        <a:rPr lang="zh-CN" sz="1200" kern="0">
                          <a:solidFill>
                            <a:srgbClr val="007A77"/>
                          </a:solidFill>
                          <a:latin typeface="Calibri"/>
                          <a:ea typeface="宋体"/>
                          <a:cs typeface="宋体"/>
                        </a:rPr>
                        <a:t>铜</a:t>
                      </a:r>
                      <a:endParaRPr lang="zh-CN" sz="1050" kern="100">
                        <a:latin typeface="Calibri"/>
                        <a:ea typeface="宋体"/>
                        <a:cs typeface="Times New Roman"/>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E8EAFF"/>
                    </a:solidFill>
                  </a:tcPr>
                </a:tc>
                <a:tc>
                  <a:txBody>
                    <a:bodyPr/>
                    <a:lstStyle/>
                    <a:p>
                      <a:pPr algn="l">
                        <a:spcAft>
                          <a:spcPts val="0"/>
                        </a:spcAft>
                      </a:pPr>
                      <a:r>
                        <a:rPr lang="en-US" sz="1200" kern="0">
                          <a:solidFill>
                            <a:srgbClr val="007A77"/>
                          </a:solidFill>
                          <a:latin typeface="宋体"/>
                          <a:ea typeface="宋体"/>
                          <a:cs typeface="宋体"/>
                        </a:rPr>
                        <a:t>&lt;0.01</a:t>
                      </a:r>
                      <a:endParaRPr lang="zh-CN" sz="1050" kern="100">
                        <a:latin typeface="Calibri"/>
                        <a:ea typeface="宋体"/>
                        <a:cs typeface="Times New Roman"/>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E8EAFF"/>
                    </a:solidFill>
                  </a:tcPr>
                </a:tc>
                <a:tc>
                  <a:txBody>
                    <a:bodyPr/>
                    <a:lstStyle/>
                    <a:p>
                      <a:pPr algn="l">
                        <a:spcAft>
                          <a:spcPts val="0"/>
                        </a:spcAft>
                      </a:pPr>
                      <a:r>
                        <a:rPr lang="en-US" sz="1200" kern="0">
                          <a:solidFill>
                            <a:srgbClr val="007A77"/>
                          </a:solidFill>
                          <a:latin typeface="宋体"/>
                          <a:ea typeface="宋体"/>
                          <a:cs typeface="宋体"/>
                        </a:rPr>
                        <a:t>0.01</a:t>
                      </a:r>
                      <a:endParaRPr lang="zh-CN" sz="1050" kern="100">
                        <a:latin typeface="Calibri"/>
                        <a:ea typeface="宋体"/>
                        <a:cs typeface="Times New Roman"/>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E8EAFF"/>
                    </a:solidFill>
                  </a:tcPr>
                </a:tc>
                <a:tc>
                  <a:txBody>
                    <a:bodyPr/>
                    <a:lstStyle/>
                    <a:p>
                      <a:pPr algn="l">
                        <a:spcAft>
                          <a:spcPts val="0"/>
                        </a:spcAft>
                      </a:pPr>
                      <a:r>
                        <a:rPr lang="en-US" sz="1200" kern="0" dirty="0">
                          <a:solidFill>
                            <a:srgbClr val="007A77"/>
                          </a:solidFill>
                          <a:latin typeface="宋体"/>
                          <a:ea typeface="宋体"/>
                          <a:cs typeface="宋体"/>
                        </a:rPr>
                        <a:t>mg/kg</a:t>
                      </a:r>
                      <a:endParaRPr lang="zh-CN" sz="1050" kern="100" dirty="0">
                        <a:latin typeface="Calibri"/>
                        <a:ea typeface="宋体"/>
                        <a:cs typeface="Times New Roman"/>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E8EAFF"/>
                    </a:solidFill>
                  </a:tcPr>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914324"/>
            <a:chOff x="0" y="0"/>
            <a:chExt cx="12192000" cy="914324"/>
          </a:xfrm>
          <a:effectLst>
            <a:outerShdw blurRad="50800" dist="38100" dir="2700000" algn="tl" rotWithShape="0">
              <a:prstClr val="black">
                <a:alpha val="40000"/>
              </a:prstClr>
            </a:outerShdw>
          </a:effectLst>
        </p:grpSpPr>
        <p:sp>
          <p:nvSpPr>
            <p:cNvPr id="3" name="矩形 2">
              <a:extLst>
                <a:ext uri="{FF2B5EF4-FFF2-40B4-BE49-F238E27FC236}">
                  <a16:creationId xmlns:a16="http://schemas.microsoft.com/office/drawing/2014/main" xmlns="" id="{DBA7EAC7-B3D8-4D41-A150-5DD10AEB6DBA}"/>
                </a:ext>
              </a:extLst>
            </p:cNvPr>
            <p:cNvSpPr/>
            <p:nvPr/>
          </p:nvSpPr>
          <p:spPr>
            <a:xfrm>
              <a:off x="1362545" y="544992"/>
              <a:ext cx="1736016" cy="369332"/>
            </a:xfrm>
            <a:prstGeom prst="rect">
              <a:avLst/>
            </a:prstGeom>
          </p:spPr>
          <p:txBody>
            <a:bodyPr wrap="square">
              <a:spAutoFit/>
            </a:bodyPr>
            <a:lstStyle/>
            <a:p>
              <a:pPr algn="dist"/>
              <a:r>
                <a:rPr lang="zh-CN" altLang="en-US" sz="1800" b="1"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安庆石化公司</a:t>
              </a:r>
              <a:endParaRPr lang="zh-CN" altLang="en-US" sz="1800" b="1" dirty="0">
                <a:solidFill>
                  <a:schemeClr val="tx1">
                    <a:lumMod val="65000"/>
                    <a:lumOff val="35000"/>
                  </a:schemeClr>
                </a:solidFill>
              </a:endParaRPr>
            </a:p>
          </p:txBody>
        </p:sp>
        <p:cxnSp>
          <p:nvCxnSpPr>
            <p:cNvPr id="4" name="直接连接符 3"/>
            <p:cNvCxnSpPr/>
            <p:nvPr/>
          </p:nvCxnSpPr>
          <p:spPr>
            <a:xfrm>
              <a:off x="0" y="900510"/>
              <a:ext cx="3098561" cy="0"/>
            </a:xfrm>
            <a:prstGeom prst="line">
              <a:avLst/>
            </a:prstGeom>
            <a:ln w="22225">
              <a:gradFill>
                <a:gsLst>
                  <a:gs pos="0">
                    <a:srgbClr val="FF0000"/>
                  </a:gs>
                  <a:gs pos="74000">
                    <a:srgbClr val="C00000"/>
                  </a:gs>
                  <a:gs pos="83000">
                    <a:srgbClr val="FFC000"/>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3108562" y="795"/>
              <a:ext cx="285518" cy="90051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3262156" y="729658"/>
              <a:ext cx="8929844" cy="0"/>
            </a:xfrm>
            <a:prstGeom prst="line">
              <a:avLst/>
            </a:prstGeom>
            <a:ln>
              <a:solidFill>
                <a:schemeClr val="accent2">
                  <a:alpha val="88000"/>
                </a:schemeClr>
              </a:solidFill>
            </a:ln>
          </p:spPr>
          <p:style>
            <a:lnRef idx="1">
              <a:schemeClr val="accent1"/>
            </a:lnRef>
            <a:fillRef idx="0">
              <a:schemeClr val="accent1"/>
            </a:fillRef>
            <a:effectRef idx="0">
              <a:schemeClr val="accent1"/>
            </a:effectRef>
            <a:fontRef idx="minor">
              <a:schemeClr val="tx1"/>
            </a:fontRef>
          </p:style>
        </p:cxnSp>
        <p:pic>
          <p:nvPicPr>
            <p:cNvPr id="7" name="图片 6"/>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59481" y="79549"/>
              <a:ext cx="744548" cy="767458"/>
            </a:xfrm>
            <a:prstGeom prst="rect">
              <a:avLst/>
            </a:prstGeom>
          </p:spPr>
        </p:pic>
        <p:sp>
          <p:nvSpPr>
            <p:cNvPr id="8" name="矩形 7">
              <a:extLst>
                <a:ext uri="{FF2B5EF4-FFF2-40B4-BE49-F238E27FC236}">
                  <a16:creationId xmlns:a16="http://schemas.microsoft.com/office/drawing/2014/main" xmlns="" id="{DBA7EAC7-B3D8-4D41-A150-5DD10AEB6DBA}"/>
                </a:ext>
              </a:extLst>
            </p:cNvPr>
            <p:cNvSpPr/>
            <p:nvPr/>
          </p:nvSpPr>
          <p:spPr>
            <a:xfrm>
              <a:off x="1380409" y="11213"/>
              <a:ext cx="1663462" cy="461665"/>
            </a:xfrm>
            <a:prstGeom prst="rect">
              <a:avLst/>
            </a:prstGeom>
          </p:spPr>
          <p:txBody>
            <a:bodyPr wrap="square">
              <a:spAutoFit/>
            </a:bodyPr>
            <a:lstStyle/>
            <a:p>
              <a:pPr algn="dist"/>
              <a:r>
                <a:rPr lang="zh-CN" altLang="en-US" sz="2400" b="1" dirty="0" smtClean="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中国石化</a:t>
              </a:r>
              <a:endParaRPr lang="zh-CN" altLang="en-US" sz="2400" b="1" dirty="0">
                <a:solidFill>
                  <a:schemeClr val="tx1">
                    <a:lumMod val="65000"/>
                    <a:lumOff val="35000"/>
                  </a:schemeClr>
                </a:solidFill>
              </a:endParaRPr>
            </a:p>
          </p:txBody>
        </p:sp>
        <p:sp>
          <p:nvSpPr>
            <p:cNvPr id="9" name="矩形 8">
              <a:extLst>
                <a:ext uri="{FF2B5EF4-FFF2-40B4-BE49-F238E27FC236}">
                  <a16:creationId xmlns:a16="http://schemas.microsoft.com/office/drawing/2014/main" xmlns="" id="{DBA7EAC7-B3D8-4D41-A150-5DD10AEB6DBA}"/>
                </a:ext>
              </a:extLst>
            </p:cNvPr>
            <p:cNvSpPr/>
            <p:nvPr/>
          </p:nvSpPr>
          <p:spPr>
            <a:xfrm>
              <a:off x="1418172" y="348954"/>
              <a:ext cx="1587082" cy="276999"/>
            </a:xfrm>
            <a:prstGeom prst="rect">
              <a:avLst/>
            </a:prstGeom>
          </p:spPr>
          <p:txBody>
            <a:bodyPr wrap="square">
              <a:spAutoFit/>
            </a:bodyPr>
            <a:lstStyle/>
            <a:p>
              <a:pPr algn="dist"/>
              <a:r>
                <a:rPr lang="en-US" altLang="zh-CN" sz="1200" b="1" dirty="0" smtClean="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SINOPEC</a:t>
              </a:r>
              <a:endParaRPr lang="zh-CN" altLang="en-US" sz="1200" b="1" dirty="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10" name="直接连接符 9"/>
            <p:cNvCxnSpPr/>
            <p:nvPr/>
          </p:nvCxnSpPr>
          <p:spPr>
            <a:xfrm flipH="1">
              <a:off x="3212704" y="0"/>
              <a:ext cx="285518" cy="90051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2" name="矩形 5"/>
          <p:cNvSpPr/>
          <p:nvPr/>
        </p:nvSpPr>
        <p:spPr>
          <a:xfrm>
            <a:off x="0" y="1334779"/>
            <a:ext cx="4117424" cy="3366786"/>
          </a:xfrm>
          <a:custGeom>
            <a:avLst/>
            <a:gdLst>
              <a:gd name="connsiteX0" fmla="*/ 0 w 1413385"/>
              <a:gd name="connsiteY0" fmla="*/ 0 h 1026944"/>
              <a:gd name="connsiteX1" fmla="*/ 1413385 w 1413385"/>
              <a:gd name="connsiteY1" fmla="*/ 0 h 1026944"/>
              <a:gd name="connsiteX2" fmla="*/ 1413385 w 1413385"/>
              <a:gd name="connsiteY2" fmla="*/ 1026944 h 1026944"/>
              <a:gd name="connsiteX3" fmla="*/ 0 w 1413385"/>
              <a:gd name="connsiteY3" fmla="*/ 1026944 h 1026944"/>
              <a:gd name="connsiteX4" fmla="*/ 0 w 1413385"/>
              <a:gd name="connsiteY4" fmla="*/ 0 h 1026944"/>
              <a:gd name="connsiteX0" fmla="*/ 0 w 1413385"/>
              <a:gd name="connsiteY0" fmla="*/ 0 h 1026944"/>
              <a:gd name="connsiteX1" fmla="*/ 1413385 w 1413385"/>
              <a:gd name="connsiteY1" fmla="*/ 0 h 1026944"/>
              <a:gd name="connsiteX2" fmla="*/ 1405087 w 1413385"/>
              <a:gd name="connsiteY2" fmla="*/ 494556 h 1026944"/>
              <a:gd name="connsiteX3" fmla="*/ 1413385 w 1413385"/>
              <a:gd name="connsiteY3" fmla="*/ 1026944 h 1026944"/>
              <a:gd name="connsiteX4" fmla="*/ 0 w 1413385"/>
              <a:gd name="connsiteY4" fmla="*/ 1026944 h 1026944"/>
              <a:gd name="connsiteX5" fmla="*/ 0 w 1413385"/>
              <a:gd name="connsiteY5" fmla="*/ 0 h 1026944"/>
              <a:gd name="connsiteX0" fmla="*/ 0 w 1728937"/>
              <a:gd name="connsiteY0" fmla="*/ 0 h 1026944"/>
              <a:gd name="connsiteX1" fmla="*/ 1413385 w 1728937"/>
              <a:gd name="connsiteY1" fmla="*/ 0 h 1026944"/>
              <a:gd name="connsiteX2" fmla="*/ 1728937 w 1728937"/>
              <a:gd name="connsiteY2" fmla="*/ 513606 h 1026944"/>
              <a:gd name="connsiteX3" fmla="*/ 1413385 w 1728937"/>
              <a:gd name="connsiteY3" fmla="*/ 1026944 h 1026944"/>
              <a:gd name="connsiteX4" fmla="*/ 0 w 1728937"/>
              <a:gd name="connsiteY4" fmla="*/ 1026944 h 1026944"/>
              <a:gd name="connsiteX5" fmla="*/ 0 w 1728937"/>
              <a:gd name="connsiteY5" fmla="*/ 0 h 1026944"/>
              <a:gd name="connsiteX0" fmla="*/ 0 w 1841720"/>
              <a:gd name="connsiteY0" fmla="*/ 0 h 1026944"/>
              <a:gd name="connsiteX1" fmla="*/ 1413385 w 1841720"/>
              <a:gd name="connsiteY1" fmla="*/ 0 h 1026944"/>
              <a:gd name="connsiteX2" fmla="*/ 1841720 w 1841720"/>
              <a:gd name="connsiteY2" fmla="*/ 513606 h 1026944"/>
              <a:gd name="connsiteX3" fmla="*/ 1413385 w 1841720"/>
              <a:gd name="connsiteY3" fmla="*/ 1026944 h 1026944"/>
              <a:gd name="connsiteX4" fmla="*/ 0 w 1841720"/>
              <a:gd name="connsiteY4" fmla="*/ 1026944 h 1026944"/>
              <a:gd name="connsiteX5" fmla="*/ 0 w 1841720"/>
              <a:gd name="connsiteY5" fmla="*/ 0 h 102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1720" h="1026944">
                <a:moveTo>
                  <a:pt x="0" y="0"/>
                </a:moveTo>
                <a:lnTo>
                  <a:pt x="1413385" y="0"/>
                </a:lnTo>
                <a:lnTo>
                  <a:pt x="1841720" y="513606"/>
                </a:lnTo>
                <a:lnTo>
                  <a:pt x="1413385" y="1026944"/>
                </a:lnTo>
                <a:lnTo>
                  <a:pt x="0" y="1026944"/>
                </a:lnTo>
                <a:lnTo>
                  <a:pt x="0" y="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文本框 20" descr="e7d195523061f1c0c8c9ef2b4c47b9232c7d3c1aa29fc33cC35E69D0959227FEE46513058567BC4DFCDEC239794EE7F7D54C53BFAAED1E91F0142CACD1DBF61753822421AB78C025DC4BB29C14829EC7958081C093AE18BE12860807EF136105AA5915B6E1FC903132893A29C0D20F58B8483A3290107E264C17A103AC8D0961565853DA444ACA86"/>
          <p:cNvSpPr txBox="1"/>
          <p:nvPr/>
        </p:nvSpPr>
        <p:spPr>
          <a:xfrm>
            <a:off x="1227231" y="1932177"/>
            <a:ext cx="1117445" cy="2215991"/>
          </a:xfrm>
          <a:prstGeom prst="rect">
            <a:avLst/>
          </a:prstGeom>
          <a:noFill/>
        </p:spPr>
        <p:txBody>
          <a:bodyPr wrap="square" rtlCol="0">
            <a:spAutoFit/>
          </a:bodyPr>
          <a:lstStyle/>
          <a:p>
            <a:r>
              <a:rPr lang="en-US" altLang="zh-CN" sz="13800" b="1" dirty="0" smtClean="0">
                <a:solidFill>
                  <a:schemeClr val="bg1"/>
                </a:solidFill>
                <a:latin typeface="微软雅黑" panose="020B0503020204020204" pitchFamily="34" charset="-122"/>
                <a:ea typeface="微软雅黑" panose="020B0503020204020204" pitchFamily="34" charset="-122"/>
              </a:rPr>
              <a:t>2</a:t>
            </a:r>
            <a:endParaRPr lang="zh-CN" altLang="en-US" sz="13800" b="1" dirty="0">
              <a:solidFill>
                <a:schemeClr val="bg1"/>
              </a:solidFill>
              <a:latin typeface="微软雅黑" panose="020B0503020204020204" pitchFamily="34" charset="-122"/>
              <a:ea typeface="微软雅黑" panose="020B0503020204020204" pitchFamily="34" charset="-122"/>
            </a:endParaRPr>
          </a:p>
        </p:txBody>
      </p:sp>
      <p:sp>
        <p:nvSpPr>
          <p:cNvPr id="14" name="矩形 13"/>
          <p:cNvSpPr/>
          <p:nvPr/>
        </p:nvSpPr>
        <p:spPr>
          <a:xfrm>
            <a:off x="5670004" y="1813567"/>
            <a:ext cx="5238250" cy="369332"/>
          </a:xfrm>
          <a:prstGeom prst="rect">
            <a:avLst/>
          </a:prstGeom>
        </p:spPr>
        <p:txBody>
          <a:bodyPr wrap="square">
            <a:spAutoFit/>
          </a:bodyPr>
          <a:lstStyle/>
          <a:p>
            <a:pPr lvl="0"/>
            <a:r>
              <a:rPr lang="zh-CN" altLang="en-US" b="1" dirty="0" smtClean="0">
                <a:solidFill>
                  <a:schemeClr val="tx1">
                    <a:lumMod val="95000"/>
                    <a:lumOff val="5000"/>
                  </a:schemeClr>
                </a:solidFill>
                <a:latin typeface="微软雅黑" panose="020B0503020204020204" pitchFamily="34" charset="-122"/>
                <a:ea typeface="微软雅黑" panose="020B0503020204020204" pitchFamily="34" charset="-122"/>
              </a:rPr>
              <a:t>丙烯腈新技术、新工艺、新材料</a:t>
            </a:r>
            <a:endParaRPr lang="zh-CN" altLang="en-US" b="1" dirty="0">
              <a:solidFill>
                <a:schemeClr val="tx1">
                  <a:lumMod val="95000"/>
                  <a:lumOff val="5000"/>
                </a:schemeClr>
              </a:solidFill>
              <a:latin typeface="微软雅黑" panose="020B0503020204020204" pitchFamily="34" charset="-122"/>
              <a:ea typeface="微软雅黑" panose="020B0503020204020204" pitchFamily="34" charset="-122"/>
            </a:endParaRPr>
          </a:p>
        </p:txBody>
      </p:sp>
      <p:cxnSp>
        <p:nvCxnSpPr>
          <p:cNvPr id="15" name="直接连接符 14"/>
          <p:cNvCxnSpPr/>
          <p:nvPr/>
        </p:nvCxnSpPr>
        <p:spPr>
          <a:xfrm>
            <a:off x="4744116" y="2232864"/>
            <a:ext cx="644252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4956823" y="2768022"/>
            <a:ext cx="2821221" cy="320460"/>
            <a:chOff x="4077325" y="3187724"/>
            <a:chExt cx="2820174" cy="319978"/>
          </a:xfrm>
        </p:grpSpPr>
        <p:sp>
          <p:nvSpPr>
            <p:cNvPr id="17" name="椭圆 16"/>
            <p:cNvSpPr/>
            <p:nvPr/>
          </p:nvSpPr>
          <p:spPr>
            <a:xfrm>
              <a:off x="4077325" y="3267860"/>
              <a:ext cx="239842" cy="239842"/>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noProof="1">
                <a:solidFill>
                  <a:schemeClr val="bg1">
                    <a:lumMod val="50000"/>
                  </a:schemeClr>
                </a:solidFill>
              </a:endParaRPr>
            </a:p>
          </p:txBody>
        </p:sp>
        <p:sp>
          <p:nvSpPr>
            <p:cNvPr id="18" name="文本框 37"/>
            <p:cNvSpPr txBox="1"/>
            <p:nvPr/>
          </p:nvSpPr>
          <p:spPr>
            <a:xfrm>
              <a:off x="4322342" y="3187724"/>
              <a:ext cx="2575157" cy="299759"/>
            </a:xfrm>
            <a:prstGeom prst="rect">
              <a:avLst/>
            </a:prstGeom>
            <a:noFill/>
            <a:ln w="9525">
              <a:noFill/>
            </a:ln>
          </p:spPr>
          <p:txBody>
            <a:bodyPr wrap="square" anchor="t">
              <a:spAutoFit/>
            </a:bodyPr>
            <a:lstStyle/>
            <a:p>
              <a:pPr lvl="0"/>
              <a:r>
                <a:rPr lang="zh-CN" altLang="en-US" sz="1351" dirty="0" smtClean="0">
                  <a:solidFill>
                    <a:schemeClr val="bg1">
                      <a:lumMod val="50000"/>
                    </a:schemeClr>
                  </a:solidFill>
                  <a:latin typeface="微软雅黑" panose="020B0503020204020204" pitchFamily="34" charset="-122"/>
                  <a:ea typeface="微软雅黑" panose="020B0503020204020204" pitchFamily="34" charset="-122"/>
                </a:rPr>
                <a:t>丙烯腈新技术、新工艺应用</a:t>
              </a:r>
              <a:endParaRPr lang="zh-CN" altLang="en-US" sz="1351" dirty="0">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19" name="组合 18"/>
          <p:cNvGrpSpPr/>
          <p:nvPr/>
        </p:nvGrpSpPr>
        <p:grpSpPr>
          <a:xfrm>
            <a:off x="4956823" y="3554582"/>
            <a:ext cx="2728913" cy="320456"/>
            <a:chOff x="4077325" y="3587834"/>
            <a:chExt cx="2728209" cy="319974"/>
          </a:xfrm>
        </p:grpSpPr>
        <p:sp>
          <p:nvSpPr>
            <p:cNvPr id="20" name="椭圆 19"/>
            <p:cNvSpPr/>
            <p:nvPr/>
          </p:nvSpPr>
          <p:spPr>
            <a:xfrm>
              <a:off x="4077325" y="3667966"/>
              <a:ext cx="239842" cy="239842"/>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noProof="1">
                <a:solidFill>
                  <a:schemeClr val="bg1">
                    <a:lumMod val="50000"/>
                  </a:schemeClr>
                </a:solidFill>
              </a:endParaRPr>
            </a:p>
          </p:txBody>
        </p:sp>
        <p:sp>
          <p:nvSpPr>
            <p:cNvPr id="21" name="文本框 40"/>
            <p:cNvSpPr txBox="1"/>
            <p:nvPr/>
          </p:nvSpPr>
          <p:spPr>
            <a:xfrm>
              <a:off x="4322160" y="3587834"/>
              <a:ext cx="2483374" cy="299759"/>
            </a:xfrm>
            <a:prstGeom prst="rect">
              <a:avLst/>
            </a:prstGeom>
            <a:noFill/>
            <a:ln w="9525">
              <a:noFill/>
            </a:ln>
          </p:spPr>
          <p:txBody>
            <a:bodyPr wrap="square" anchor="t">
              <a:spAutoFit/>
            </a:bodyPr>
            <a:lstStyle/>
            <a:p>
              <a:pPr lvl="0"/>
              <a:r>
                <a:rPr lang="zh-CN" altLang="en-US" sz="1351" dirty="0" smtClean="0">
                  <a:solidFill>
                    <a:schemeClr val="bg1">
                      <a:lumMod val="50000"/>
                    </a:schemeClr>
                  </a:solidFill>
                  <a:latin typeface="微软雅黑" panose="020B0503020204020204" pitchFamily="34" charset="-122"/>
                  <a:ea typeface="微软雅黑" panose="020B0503020204020204" pitchFamily="34" charset="-122"/>
                </a:rPr>
                <a:t>丙烯腈新技术、新材料开发</a:t>
              </a:r>
              <a:endParaRPr lang="zh-CN" altLang="en-US" sz="1351" dirty="0">
                <a:solidFill>
                  <a:schemeClr val="bg1">
                    <a:lumMod val="50000"/>
                  </a:schemeClr>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9" presetClass="entr" presetSubtype="0" decel="100000"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500" fill="hold"/>
                                        <p:tgtEl>
                                          <p:spTgt spid="16"/>
                                        </p:tgtEl>
                                        <p:attrNameLst>
                                          <p:attrName>ppt_w</p:attrName>
                                        </p:attrNameLst>
                                      </p:cBhvr>
                                      <p:tavLst>
                                        <p:tav tm="0">
                                          <p:val>
                                            <p:fltVal val="0"/>
                                          </p:val>
                                        </p:tav>
                                        <p:tav tm="100000">
                                          <p:val>
                                            <p:strVal val="#ppt_w"/>
                                          </p:val>
                                        </p:tav>
                                      </p:tavLst>
                                    </p:anim>
                                    <p:anim calcmode="lin" valueType="num">
                                      <p:cBhvr>
                                        <p:cTn id="24" dur="500" fill="hold"/>
                                        <p:tgtEl>
                                          <p:spTgt spid="16"/>
                                        </p:tgtEl>
                                        <p:attrNameLst>
                                          <p:attrName>ppt_h</p:attrName>
                                        </p:attrNameLst>
                                      </p:cBhvr>
                                      <p:tavLst>
                                        <p:tav tm="0">
                                          <p:val>
                                            <p:fltVal val="0"/>
                                          </p:val>
                                        </p:tav>
                                        <p:tav tm="100000">
                                          <p:val>
                                            <p:strVal val="#ppt_h"/>
                                          </p:val>
                                        </p:tav>
                                      </p:tavLst>
                                    </p:anim>
                                    <p:anim calcmode="lin" valueType="num">
                                      <p:cBhvr>
                                        <p:cTn id="25" dur="500" fill="hold"/>
                                        <p:tgtEl>
                                          <p:spTgt spid="16"/>
                                        </p:tgtEl>
                                        <p:attrNameLst>
                                          <p:attrName>style.rotation</p:attrName>
                                        </p:attrNameLst>
                                      </p:cBhvr>
                                      <p:tavLst>
                                        <p:tav tm="0">
                                          <p:val>
                                            <p:fltVal val="360"/>
                                          </p:val>
                                        </p:tav>
                                        <p:tav tm="100000">
                                          <p:val>
                                            <p:fltVal val="0"/>
                                          </p:val>
                                        </p:tav>
                                      </p:tavLst>
                                    </p:anim>
                                    <p:animEffect transition="in" filter="fade">
                                      <p:cBhvr>
                                        <p:cTn id="26" dur="500"/>
                                        <p:tgtEl>
                                          <p:spTgt spid="16"/>
                                        </p:tgtEl>
                                      </p:cBhvr>
                                    </p:animEffect>
                                  </p:childTnLst>
                                </p:cTn>
                              </p:par>
                              <p:par>
                                <p:cTn id="27" presetID="49" presetClass="entr" presetSubtype="0" decel="10000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p:cTn id="29" dur="500" fill="hold"/>
                                        <p:tgtEl>
                                          <p:spTgt spid="19"/>
                                        </p:tgtEl>
                                        <p:attrNameLst>
                                          <p:attrName>ppt_w</p:attrName>
                                        </p:attrNameLst>
                                      </p:cBhvr>
                                      <p:tavLst>
                                        <p:tav tm="0">
                                          <p:val>
                                            <p:fltVal val="0"/>
                                          </p:val>
                                        </p:tav>
                                        <p:tav tm="100000">
                                          <p:val>
                                            <p:strVal val="#ppt_w"/>
                                          </p:val>
                                        </p:tav>
                                      </p:tavLst>
                                    </p:anim>
                                    <p:anim calcmode="lin" valueType="num">
                                      <p:cBhvr>
                                        <p:cTn id="30" dur="500" fill="hold"/>
                                        <p:tgtEl>
                                          <p:spTgt spid="19"/>
                                        </p:tgtEl>
                                        <p:attrNameLst>
                                          <p:attrName>ppt_h</p:attrName>
                                        </p:attrNameLst>
                                      </p:cBhvr>
                                      <p:tavLst>
                                        <p:tav tm="0">
                                          <p:val>
                                            <p:fltVal val="0"/>
                                          </p:val>
                                        </p:tav>
                                        <p:tav tm="100000">
                                          <p:val>
                                            <p:strVal val="#ppt_h"/>
                                          </p:val>
                                        </p:tav>
                                      </p:tavLst>
                                    </p:anim>
                                    <p:anim calcmode="lin" valueType="num">
                                      <p:cBhvr>
                                        <p:cTn id="31" dur="500" fill="hold"/>
                                        <p:tgtEl>
                                          <p:spTgt spid="19"/>
                                        </p:tgtEl>
                                        <p:attrNameLst>
                                          <p:attrName>style.rotation</p:attrName>
                                        </p:attrNameLst>
                                      </p:cBhvr>
                                      <p:tavLst>
                                        <p:tav tm="0">
                                          <p:val>
                                            <p:fltVal val="360"/>
                                          </p:val>
                                        </p:tav>
                                        <p:tav tm="100000">
                                          <p:val>
                                            <p:fltVal val="0"/>
                                          </p:val>
                                        </p:tav>
                                      </p:tavLst>
                                    </p:anim>
                                    <p:animEffect transition="in" filter="fade">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914324"/>
            <a:chOff x="0" y="0"/>
            <a:chExt cx="12192000" cy="914324"/>
          </a:xfrm>
          <a:effectLst>
            <a:outerShdw blurRad="50800" dist="38100" dir="2700000" algn="tl" rotWithShape="0">
              <a:prstClr val="black">
                <a:alpha val="40000"/>
              </a:prstClr>
            </a:outerShdw>
          </a:effectLst>
        </p:grpSpPr>
        <p:sp>
          <p:nvSpPr>
            <p:cNvPr id="3" name="矩形 2">
              <a:extLst>
                <a:ext uri="{FF2B5EF4-FFF2-40B4-BE49-F238E27FC236}">
                  <a16:creationId xmlns:a16="http://schemas.microsoft.com/office/drawing/2014/main" xmlns="" id="{DBA7EAC7-B3D8-4D41-A150-5DD10AEB6DBA}"/>
                </a:ext>
              </a:extLst>
            </p:cNvPr>
            <p:cNvSpPr/>
            <p:nvPr/>
          </p:nvSpPr>
          <p:spPr>
            <a:xfrm>
              <a:off x="1362545" y="544992"/>
              <a:ext cx="1736016" cy="369332"/>
            </a:xfrm>
            <a:prstGeom prst="rect">
              <a:avLst/>
            </a:prstGeom>
          </p:spPr>
          <p:txBody>
            <a:bodyPr wrap="square">
              <a:spAutoFit/>
            </a:bodyPr>
            <a:lstStyle/>
            <a:p>
              <a:pPr algn="dist"/>
              <a:r>
                <a:rPr lang="zh-CN" altLang="en-US" sz="1800" b="1"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安庆石化公司</a:t>
              </a:r>
              <a:endParaRPr lang="zh-CN" altLang="en-US" sz="1800" b="1" dirty="0">
                <a:solidFill>
                  <a:schemeClr val="tx1">
                    <a:lumMod val="65000"/>
                    <a:lumOff val="35000"/>
                  </a:schemeClr>
                </a:solidFill>
              </a:endParaRPr>
            </a:p>
          </p:txBody>
        </p:sp>
        <p:cxnSp>
          <p:nvCxnSpPr>
            <p:cNvPr id="4" name="直接连接符 3"/>
            <p:cNvCxnSpPr/>
            <p:nvPr/>
          </p:nvCxnSpPr>
          <p:spPr>
            <a:xfrm>
              <a:off x="0" y="900510"/>
              <a:ext cx="3098561" cy="0"/>
            </a:xfrm>
            <a:prstGeom prst="line">
              <a:avLst/>
            </a:prstGeom>
            <a:ln w="22225">
              <a:gradFill>
                <a:gsLst>
                  <a:gs pos="0">
                    <a:srgbClr val="FF0000"/>
                  </a:gs>
                  <a:gs pos="74000">
                    <a:srgbClr val="C00000"/>
                  </a:gs>
                  <a:gs pos="83000">
                    <a:srgbClr val="FFC000"/>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3108562" y="795"/>
              <a:ext cx="285518" cy="90051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3262156" y="729658"/>
              <a:ext cx="8929844" cy="0"/>
            </a:xfrm>
            <a:prstGeom prst="line">
              <a:avLst/>
            </a:prstGeom>
            <a:ln>
              <a:solidFill>
                <a:schemeClr val="accent2">
                  <a:alpha val="88000"/>
                </a:schemeClr>
              </a:solidFill>
            </a:ln>
          </p:spPr>
          <p:style>
            <a:lnRef idx="1">
              <a:schemeClr val="accent1"/>
            </a:lnRef>
            <a:fillRef idx="0">
              <a:schemeClr val="accent1"/>
            </a:fillRef>
            <a:effectRef idx="0">
              <a:schemeClr val="accent1"/>
            </a:effectRef>
            <a:fontRef idx="minor">
              <a:schemeClr val="tx1"/>
            </a:fontRef>
          </p:style>
        </p:cxnSp>
        <p:pic>
          <p:nvPicPr>
            <p:cNvPr id="7" name="图片 6"/>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59481" y="79549"/>
              <a:ext cx="744548" cy="767458"/>
            </a:xfrm>
            <a:prstGeom prst="rect">
              <a:avLst/>
            </a:prstGeom>
          </p:spPr>
        </p:pic>
        <p:sp>
          <p:nvSpPr>
            <p:cNvPr id="8" name="矩形 7">
              <a:extLst>
                <a:ext uri="{FF2B5EF4-FFF2-40B4-BE49-F238E27FC236}">
                  <a16:creationId xmlns:a16="http://schemas.microsoft.com/office/drawing/2014/main" xmlns="" id="{DBA7EAC7-B3D8-4D41-A150-5DD10AEB6DBA}"/>
                </a:ext>
              </a:extLst>
            </p:cNvPr>
            <p:cNvSpPr/>
            <p:nvPr/>
          </p:nvSpPr>
          <p:spPr>
            <a:xfrm>
              <a:off x="1380409" y="11213"/>
              <a:ext cx="1663462" cy="461665"/>
            </a:xfrm>
            <a:prstGeom prst="rect">
              <a:avLst/>
            </a:prstGeom>
          </p:spPr>
          <p:txBody>
            <a:bodyPr wrap="square">
              <a:spAutoFit/>
            </a:bodyPr>
            <a:lstStyle/>
            <a:p>
              <a:pPr algn="dist"/>
              <a:r>
                <a:rPr lang="zh-CN" altLang="en-US" sz="2400" b="1" dirty="0" smtClean="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中国石化</a:t>
              </a:r>
              <a:endParaRPr lang="zh-CN" altLang="en-US" sz="2400" b="1" dirty="0">
                <a:solidFill>
                  <a:schemeClr val="tx1">
                    <a:lumMod val="65000"/>
                    <a:lumOff val="35000"/>
                  </a:schemeClr>
                </a:solidFill>
              </a:endParaRPr>
            </a:p>
          </p:txBody>
        </p:sp>
        <p:sp>
          <p:nvSpPr>
            <p:cNvPr id="9" name="矩形 8">
              <a:extLst>
                <a:ext uri="{FF2B5EF4-FFF2-40B4-BE49-F238E27FC236}">
                  <a16:creationId xmlns:a16="http://schemas.microsoft.com/office/drawing/2014/main" xmlns="" id="{DBA7EAC7-B3D8-4D41-A150-5DD10AEB6DBA}"/>
                </a:ext>
              </a:extLst>
            </p:cNvPr>
            <p:cNvSpPr/>
            <p:nvPr/>
          </p:nvSpPr>
          <p:spPr>
            <a:xfrm>
              <a:off x="1418172" y="348954"/>
              <a:ext cx="1587082" cy="276999"/>
            </a:xfrm>
            <a:prstGeom prst="rect">
              <a:avLst/>
            </a:prstGeom>
          </p:spPr>
          <p:txBody>
            <a:bodyPr wrap="square">
              <a:spAutoFit/>
            </a:bodyPr>
            <a:lstStyle/>
            <a:p>
              <a:pPr algn="dist"/>
              <a:r>
                <a:rPr lang="en-US" altLang="zh-CN" sz="1200" b="1" dirty="0" smtClean="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SINOPEC</a:t>
              </a:r>
              <a:endParaRPr lang="zh-CN" altLang="en-US" sz="1200" b="1" dirty="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10" name="直接连接符 9"/>
            <p:cNvCxnSpPr/>
            <p:nvPr/>
          </p:nvCxnSpPr>
          <p:spPr>
            <a:xfrm flipH="1">
              <a:off x="3212704" y="0"/>
              <a:ext cx="285518" cy="90051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62465" name="Rectangle 1"/>
          <p:cNvSpPr>
            <a:spLocks noChangeArrowheads="1"/>
          </p:cNvSpPr>
          <p:nvPr/>
        </p:nvSpPr>
        <p:spPr bwMode="auto">
          <a:xfrm>
            <a:off x="602429" y="1151068"/>
            <a:ext cx="742277" cy="28623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sz="3600" b="0" i="0" u="none" strike="noStrike" cap="none" normalizeH="0" dirty="0" smtClean="0">
                <a:ln>
                  <a:noFill/>
                </a:ln>
                <a:solidFill>
                  <a:srgbClr val="FF0000"/>
                </a:solidFill>
                <a:effectLst/>
                <a:latin typeface="Calibri" pitchFamily="34" charset="0"/>
                <a:ea typeface="宋体" pitchFamily="2" charset="-122"/>
                <a:cs typeface="Times New Roman" pitchFamily="18" charset="0"/>
              </a:rPr>
              <a:t>新技术应用</a:t>
            </a:r>
            <a:endParaRPr kumimoji="0" lang="zh-CN" sz="3600" b="0" i="0" u="none" strike="noStrike" cap="none" normalizeH="0" dirty="0" smtClean="0">
              <a:ln>
                <a:noFill/>
              </a:ln>
              <a:solidFill>
                <a:srgbClr val="FF0000"/>
              </a:solidFill>
              <a:effectLst/>
              <a:latin typeface="Arial" pitchFamily="34" charset="0"/>
              <a:ea typeface="宋体" pitchFamily="2" charset="-122"/>
              <a:cs typeface="宋体" pitchFamily="2" charset="-122"/>
            </a:endParaRPr>
          </a:p>
        </p:txBody>
      </p:sp>
      <p:graphicFrame>
        <p:nvGraphicFramePr>
          <p:cNvPr id="14" name="表格 13"/>
          <p:cNvGraphicFramePr>
            <a:graphicFrameLocks noGrp="1"/>
          </p:cNvGraphicFramePr>
          <p:nvPr/>
        </p:nvGraphicFramePr>
        <p:xfrm>
          <a:off x="1274949" y="1145688"/>
          <a:ext cx="4060845" cy="3688080"/>
        </p:xfrm>
        <a:graphic>
          <a:graphicData uri="http://schemas.openxmlformats.org/drawingml/2006/table">
            <a:tbl>
              <a:tblPr/>
              <a:tblGrid>
                <a:gridCol w="612517"/>
                <a:gridCol w="1858590"/>
                <a:gridCol w="1589738"/>
              </a:tblGrid>
              <a:tr h="459105">
                <a:tc>
                  <a:txBody>
                    <a:bodyPr/>
                    <a:lstStyle/>
                    <a:p>
                      <a:pPr algn="l">
                        <a:spcAft>
                          <a:spcPts val="0"/>
                        </a:spcAft>
                      </a:pPr>
                      <a:r>
                        <a:rPr lang="zh-CN" sz="1600" kern="0" dirty="0">
                          <a:solidFill>
                            <a:srgbClr val="007A77"/>
                          </a:solidFill>
                          <a:latin typeface="Arial"/>
                          <a:ea typeface="宋体"/>
                          <a:cs typeface="Arial"/>
                        </a:rPr>
                        <a:t>厂家</a:t>
                      </a:r>
                      <a:endParaRPr lang="zh-CN" sz="1050" kern="100" dirty="0">
                        <a:latin typeface="Calibri"/>
                        <a:ea typeface="宋体"/>
                        <a:cs typeface="Times New Roman"/>
                      </a:endParaRPr>
                    </a:p>
                  </a:txBody>
                  <a:tcPr>
                    <a:lnL w="19050" cap="flat" cmpd="sng" algn="ctr">
                      <a:solidFill>
                        <a:srgbClr val="007A77"/>
                      </a:solidFill>
                      <a:prstDash val="solid"/>
                      <a:round/>
                      <a:headEnd type="none" w="med" len="med"/>
                      <a:tailEnd type="none" w="med" len="med"/>
                    </a:lnL>
                    <a:lnR w="1905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c>
                  <a:txBody>
                    <a:bodyPr/>
                    <a:lstStyle/>
                    <a:p>
                      <a:pPr algn="l">
                        <a:spcAft>
                          <a:spcPts val="0"/>
                        </a:spcAft>
                      </a:pPr>
                      <a:r>
                        <a:rPr lang="zh-CN" sz="1600" kern="0">
                          <a:solidFill>
                            <a:srgbClr val="007A77"/>
                          </a:solidFill>
                          <a:latin typeface="Arial"/>
                          <a:ea typeface="宋体"/>
                          <a:cs typeface="Arial"/>
                        </a:rPr>
                        <a:t>近几年建设的丙烯腈项目运用的新技术</a:t>
                      </a:r>
                      <a:endParaRPr lang="zh-CN" sz="1050" kern="100">
                        <a:latin typeface="Calibri"/>
                        <a:ea typeface="宋体"/>
                        <a:cs typeface="Times New Roman"/>
                      </a:endParaRPr>
                    </a:p>
                  </a:txBody>
                  <a:tcPr>
                    <a:lnL w="19050" cap="flat" cmpd="sng" algn="ctr">
                      <a:solidFill>
                        <a:srgbClr val="007A77"/>
                      </a:solidFill>
                      <a:prstDash val="solid"/>
                      <a:round/>
                      <a:headEnd type="none" w="med" len="med"/>
                      <a:tailEnd type="none" w="med" len="med"/>
                    </a:lnL>
                    <a:lnR w="1905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c>
                  <a:txBody>
                    <a:bodyPr/>
                    <a:lstStyle/>
                    <a:p>
                      <a:pPr algn="l">
                        <a:spcAft>
                          <a:spcPts val="0"/>
                        </a:spcAft>
                      </a:pPr>
                      <a:r>
                        <a:rPr lang="zh-CN" sz="1600" kern="0">
                          <a:solidFill>
                            <a:srgbClr val="007A77"/>
                          </a:solidFill>
                          <a:latin typeface="Arial"/>
                          <a:ea typeface="宋体"/>
                          <a:cs typeface="Arial"/>
                        </a:rPr>
                        <a:t>开发的新技术</a:t>
                      </a:r>
                      <a:endParaRPr lang="zh-CN" sz="1050" kern="100">
                        <a:latin typeface="Calibri"/>
                        <a:ea typeface="宋体"/>
                        <a:cs typeface="Times New Roman"/>
                      </a:endParaRPr>
                    </a:p>
                  </a:txBody>
                  <a:tcPr>
                    <a:lnL w="19050" cap="flat" cmpd="sng" algn="ctr">
                      <a:solidFill>
                        <a:srgbClr val="007A77"/>
                      </a:solidFill>
                      <a:prstDash val="solid"/>
                      <a:round/>
                      <a:headEnd type="none" w="med" len="med"/>
                      <a:tailEnd type="none" w="med" len="med"/>
                    </a:lnL>
                    <a:lnR w="1270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r>
              <a:tr h="0">
                <a:tc>
                  <a:txBody>
                    <a:bodyPr/>
                    <a:lstStyle/>
                    <a:p>
                      <a:pPr algn="l">
                        <a:spcAft>
                          <a:spcPts val="0"/>
                        </a:spcAft>
                      </a:pPr>
                      <a:endParaRPr lang="en-US" sz="1200" kern="0">
                        <a:latin typeface="宋体"/>
                        <a:ea typeface="宋体"/>
                        <a:cs typeface="宋体"/>
                      </a:endParaRPr>
                    </a:p>
                    <a:p>
                      <a:pPr algn="l">
                        <a:spcAft>
                          <a:spcPts val="0"/>
                        </a:spcAft>
                      </a:pPr>
                      <a:r>
                        <a:rPr lang="zh-CN" sz="1600" b="1" kern="0">
                          <a:solidFill>
                            <a:srgbClr val="007A77"/>
                          </a:solidFill>
                          <a:latin typeface="Arial"/>
                          <a:ea typeface="宋体"/>
                          <a:cs typeface="Arial"/>
                        </a:rPr>
                        <a:t>安庆石化</a:t>
                      </a:r>
                      <a:endParaRPr lang="zh-CN" sz="1050" kern="100">
                        <a:latin typeface="Calibri"/>
                        <a:ea typeface="宋体"/>
                        <a:cs typeface="Times New Roman"/>
                      </a:endParaRPr>
                    </a:p>
                  </a:txBody>
                  <a:tcPr>
                    <a:lnL w="19050" cap="flat" cmpd="sng" algn="ctr">
                      <a:solidFill>
                        <a:srgbClr val="007A77"/>
                      </a:solidFill>
                      <a:prstDash val="solid"/>
                      <a:round/>
                      <a:headEnd type="none" w="med" len="med"/>
                      <a:tailEnd type="none" w="med" len="med"/>
                    </a:lnL>
                    <a:lnR w="1905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2700" cap="flat" cmpd="sng" algn="ctr">
                      <a:solidFill>
                        <a:srgbClr val="007A77"/>
                      </a:solidFill>
                      <a:prstDash val="solid"/>
                      <a:round/>
                      <a:headEnd type="none" w="med" len="med"/>
                      <a:tailEnd type="none" w="med" len="med"/>
                    </a:lnB>
                  </a:tcPr>
                </a:tc>
                <a:tc>
                  <a:txBody>
                    <a:bodyPr/>
                    <a:lstStyle/>
                    <a:p>
                      <a:pPr algn="l">
                        <a:spcAft>
                          <a:spcPts val="0"/>
                        </a:spcAft>
                      </a:pPr>
                      <a:r>
                        <a:rPr lang="zh-CN" sz="1400" kern="0">
                          <a:solidFill>
                            <a:srgbClr val="007A77"/>
                          </a:solidFill>
                          <a:latin typeface="Arial"/>
                          <a:ea typeface="宋体"/>
                          <a:cs typeface="Arial"/>
                        </a:rPr>
                        <a:t>年产</a:t>
                      </a:r>
                      <a:r>
                        <a:rPr lang="en-US" sz="1400" kern="0">
                          <a:solidFill>
                            <a:srgbClr val="007A77"/>
                          </a:solidFill>
                          <a:latin typeface="Arial"/>
                          <a:ea typeface="宋体"/>
                          <a:cs typeface="Times New Roman"/>
                        </a:rPr>
                        <a:t>13</a:t>
                      </a:r>
                      <a:r>
                        <a:rPr lang="zh-CN" sz="1400" kern="0">
                          <a:solidFill>
                            <a:srgbClr val="007A77"/>
                          </a:solidFill>
                          <a:latin typeface="Arial"/>
                          <a:ea typeface="宋体"/>
                          <a:cs typeface="Arial"/>
                        </a:rPr>
                        <a:t>万吨丙烯腈装置已于</a:t>
                      </a:r>
                      <a:r>
                        <a:rPr lang="en-US" sz="1400" kern="0">
                          <a:solidFill>
                            <a:srgbClr val="007A77"/>
                          </a:solidFill>
                          <a:latin typeface="Arial"/>
                          <a:ea typeface="宋体"/>
                          <a:cs typeface="Times New Roman"/>
                        </a:rPr>
                        <a:t>2013</a:t>
                      </a:r>
                      <a:r>
                        <a:rPr lang="zh-CN" sz="1400" kern="0">
                          <a:solidFill>
                            <a:srgbClr val="007A77"/>
                          </a:solidFill>
                          <a:latin typeface="Arial"/>
                          <a:ea typeface="宋体"/>
                          <a:cs typeface="Arial"/>
                        </a:rPr>
                        <a:t>年</a:t>
                      </a:r>
                      <a:r>
                        <a:rPr lang="en-US" sz="1400" kern="0">
                          <a:solidFill>
                            <a:srgbClr val="007A77"/>
                          </a:solidFill>
                          <a:latin typeface="Arial"/>
                          <a:ea typeface="宋体"/>
                          <a:cs typeface="Times New Roman"/>
                        </a:rPr>
                        <a:t>1</a:t>
                      </a:r>
                      <a:r>
                        <a:rPr lang="zh-CN" sz="1400" kern="0">
                          <a:solidFill>
                            <a:srgbClr val="007A77"/>
                          </a:solidFill>
                          <a:latin typeface="Arial"/>
                          <a:ea typeface="宋体"/>
                          <a:cs typeface="Arial"/>
                        </a:rPr>
                        <a:t>月份开工生产。</a:t>
                      </a:r>
                      <a:endParaRPr lang="zh-CN" sz="1050" kern="100">
                        <a:latin typeface="Calibri"/>
                        <a:ea typeface="宋体"/>
                        <a:cs typeface="Times New Roman"/>
                      </a:endParaRPr>
                    </a:p>
                    <a:p>
                      <a:pPr algn="l">
                        <a:spcAft>
                          <a:spcPts val="0"/>
                        </a:spcAft>
                      </a:pPr>
                      <a:r>
                        <a:rPr lang="zh-CN" sz="1400" kern="0">
                          <a:solidFill>
                            <a:srgbClr val="007A77"/>
                          </a:solidFill>
                          <a:latin typeface="Arial"/>
                          <a:ea typeface="宋体"/>
                          <a:cs typeface="Arial"/>
                        </a:rPr>
                        <a:t>采用了国内开发的大型流化床反应器及新型</a:t>
                      </a:r>
                      <a:r>
                        <a:rPr lang="en-US" sz="1400" kern="0">
                          <a:solidFill>
                            <a:srgbClr val="007A77"/>
                          </a:solidFill>
                          <a:latin typeface="Arial"/>
                          <a:ea typeface="宋体"/>
                          <a:cs typeface="Times New Roman"/>
                        </a:rPr>
                        <a:t>PV</a:t>
                      </a:r>
                      <a:r>
                        <a:rPr lang="zh-CN" sz="1400" kern="0">
                          <a:solidFill>
                            <a:srgbClr val="007A77"/>
                          </a:solidFill>
                          <a:latin typeface="Arial"/>
                          <a:ea typeface="宋体"/>
                          <a:cs typeface="Arial"/>
                        </a:rPr>
                        <a:t>旋风分离器技术。</a:t>
                      </a:r>
                      <a:endParaRPr lang="zh-CN" sz="1050" kern="100">
                        <a:latin typeface="Calibri"/>
                        <a:ea typeface="宋体"/>
                        <a:cs typeface="Times New Roman"/>
                      </a:endParaRPr>
                    </a:p>
                    <a:p>
                      <a:pPr algn="l">
                        <a:spcAft>
                          <a:spcPts val="0"/>
                        </a:spcAft>
                      </a:pPr>
                      <a:r>
                        <a:rPr lang="zh-CN" sz="1400" kern="0">
                          <a:solidFill>
                            <a:srgbClr val="007A77"/>
                          </a:solidFill>
                          <a:latin typeface="Arial"/>
                          <a:ea typeface="宋体"/>
                          <a:cs typeface="Arial"/>
                        </a:rPr>
                        <a:t>采用美国</a:t>
                      </a:r>
                      <a:r>
                        <a:rPr lang="en-US" sz="1400" kern="0">
                          <a:solidFill>
                            <a:srgbClr val="007A77"/>
                          </a:solidFill>
                          <a:latin typeface="Arial"/>
                          <a:ea typeface="宋体"/>
                          <a:cs typeface="Times New Roman"/>
                        </a:rPr>
                        <a:t>PCC</a:t>
                      </a:r>
                      <a:r>
                        <a:rPr lang="zh-CN" sz="1400" kern="0">
                          <a:solidFill>
                            <a:srgbClr val="007A77"/>
                          </a:solidFill>
                          <a:latin typeface="Arial"/>
                          <a:ea typeface="宋体"/>
                          <a:cs typeface="Arial"/>
                        </a:rPr>
                        <a:t>公司技术，处理装置废水。</a:t>
                      </a:r>
                      <a:endParaRPr lang="zh-CN" sz="1050" kern="100">
                        <a:latin typeface="Calibri"/>
                        <a:ea typeface="宋体"/>
                        <a:cs typeface="Times New Roman"/>
                      </a:endParaRPr>
                    </a:p>
                    <a:p>
                      <a:pPr algn="l">
                        <a:spcAft>
                          <a:spcPts val="0"/>
                        </a:spcAft>
                      </a:pPr>
                      <a:r>
                        <a:rPr lang="zh-CN" sz="1400" kern="0">
                          <a:solidFill>
                            <a:srgbClr val="007A77"/>
                          </a:solidFill>
                          <a:latin typeface="Arial"/>
                          <a:ea typeface="宋体"/>
                          <a:cs typeface="Arial"/>
                        </a:rPr>
                        <a:t>采用</a:t>
                      </a:r>
                      <a:r>
                        <a:rPr lang="en-US" sz="1400" kern="0">
                          <a:solidFill>
                            <a:srgbClr val="007A77"/>
                          </a:solidFill>
                          <a:latin typeface="Arial"/>
                          <a:ea typeface="宋体"/>
                          <a:cs typeface="Times New Roman"/>
                        </a:rPr>
                        <a:t>AOGC</a:t>
                      </a:r>
                      <a:r>
                        <a:rPr lang="zh-CN" sz="1400" kern="0">
                          <a:solidFill>
                            <a:srgbClr val="007A77"/>
                          </a:solidFill>
                          <a:latin typeface="Arial"/>
                          <a:ea typeface="宋体"/>
                          <a:cs typeface="Arial"/>
                        </a:rPr>
                        <a:t>系统，利用催化氧化、选择性还原等方法处理吸收塔尾气</a:t>
                      </a:r>
                      <a:endParaRPr lang="zh-CN" sz="1050" kern="100">
                        <a:latin typeface="Calibri"/>
                        <a:ea typeface="宋体"/>
                        <a:cs typeface="Times New Roman"/>
                      </a:endParaRPr>
                    </a:p>
                    <a:p>
                      <a:pPr algn="l">
                        <a:spcAft>
                          <a:spcPts val="0"/>
                        </a:spcAft>
                      </a:pPr>
                      <a:r>
                        <a:rPr lang="zh-CN" sz="1400" kern="0">
                          <a:solidFill>
                            <a:srgbClr val="007A77"/>
                          </a:solidFill>
                          <a:latin typeface="Arial"/>
                          <a:ea typeface="宋体"/>
                          <a:cs typeface="Arial"/>
                        </a:rPr>
                        <a:t>分散剂的运用</a:t>
                      </a:r>
                      <a:endParaRPr lang="zh-CN" sz="1050" kern="100">
                        <a:latin typeface="Calibri"/>
                        <a:ea typeface="宋体"/>
                        <a:cs typeface="Times New Roman"/>
                      </a:endParaRPr>
                    </a:p>
                  </a:txBody>
                  <a:tcPr>
                    <a:lnL w="19050" cap="flat" cmpd="sng" algn="ctr">
                      <a:solidFill>
                        <a:srgbClr val="007A77"/>
                      </a:solidFill>
                      <a:prstDash val="solid"/>
                      <a:round/>
                      <a:headEnd type="none" w="med" len="med"/>
                      <a:tailEnd type="none" w="med" len="med"/>
                    </a:lnL>
                    <a:lnR w="1905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2700" cap="flat" cmpd="sng" algn="ctr">
                      <a:solidFill>
                        <a:srgbClr val="007A77"/>
                      </a:solidFill>
                      <a:prstDash val="solid"/>
                      <a:round/>
                      <a:headEnd type="none" w="med" len="med"/>
                      <a:tailEnd type="none" w="med" len="med"/>
                    </a:lnB>
                  </a:tcPr>
                </a:tc>
                <a:tc>
                  <a:txBody>
                    <a:bodyPr/>
                    <a:lstStyle/>
                    <a:p>
                      <a:pPr algn="l">
                        <a:spcAft>
                          <a:spcPts val="0"/>
                        </a:spcAft>
                      </a:pPr>
                      <a:r>
                        <a:rPr lang="zh-CN" sz="1400" kern="0" dirty="0">
                          <a:solidFill>
                            <a:srgbClr val="007A77"/>
                          </a:solidFill>
                          <a:latin typeface="Arial"/>
                          <a:ea typeface="宋体"/>
                          <a:cs typeface="Arial"/>
                        </a:rPr>
                        <a:t>拟在</a:t>
                      </a:r>
                      <a:r>
                        <a:rPr lang="en-US" sz="1400" kern="0" dirty="0">
                          <a:solidFill>
                            <a:srgbClr val="007A77"/>
                          </a:solidFill>
                          <a:latin typeface="宋体"/>
                          <a:ea typeface="宋体"/>
                          <a:cs typeface="宋体"/>
                        </a:rPr>
                        <a:t>Ⅰ</a:t>
                      </a:r>
                      <a:r>
                        <a:rPr lang="zh-CN" sz="1400" kern="0" dirty="0">
                          <a:solidFill>
                            <a:srgbClr val="007A77"/>
                          </a:solidFill>
                          <a:latin typeface="Arial"/>
                          <a:ea typeface="宋体"/>
                          <a:cs typeface="Arial"/>
                        </a:rPr>
                        <a:t>套丙烯腈装置四效系统应用膜分离技术处理废水，正在中试。</a:t>
                      </a:r>
                      <a:endParaRPr lang="zh-CN" sz="1050" kern="100" dirty="0">
                        <a:latin typeface="Calibri"/>
                        <a:ea typeface="宋体"/>
                        <a:cs typeface="Times New Roman"/>
                      </a:endParaRPr>
                    </a:p>
                    <a:p>
                      <a:pPr algn="l">
                        <a:spcAft>
                          <a:spcPts val="0"/>
                        </a:spcAft>
                      </a:pPr>
                      <a:r>
                        <a:rPr lang="zh-CN" sz="1400" kern="0" dirty="0">
                          <a:solidFill>
                            <a:srgbClr val="007A77"/>
                          </a:solidFill>
                          <a:latin typeface="Arial"/>
                          <a:ea typeface="宋体"/>
                          <a:cs typeface="Arial"/>
                        </a:rPr>
                        <a:t>废水催化氧化</a:t>
                      </a:r>
                      <a:endParaRPr lang="zh-CN" sz="1050" kern="100" dirty="0">
                        <a:latin typeface="Calibri"/>
                        <a:ea typeface="宋体"/>
                        <a:cs typeface="Times New Roman"/>
                      </a:endParaRPr>
                    </a:p>
                    <a:p>
                      <a:pPr algn="l">
                        <a:spcAft>
                          <a:spcPts val="0"/>
                        </a:spcAft>
                      </a:pPr>
                      <a:r>
                        <a:rPr lang="zh-CN" sz="1400" kern="0" dirty="0">
                          <a:solidFill>
                            <a:srgbClr val="007A77"/>
                          </a:solidFill>
                          <a:latin typeface="Arial"/>
                          <a:ea typeface="宋体"/>
                          <a:cs typeface="Arial"/>
                        </a:rPr>
                        <a:t>无硫铵工艺</a:t>
                      </a:r>
                      <a:endParaRPr lang="zh-CN" sz="1050" kern="100" dirty="0">
                        <a:latin typeface="Calibri"/>
                        <a:ea typeface="宋体"/>
                        <a:cs typeface="Times New Roman"/>
                      </a:endParaRPr>
                    </a:p>
                    <a:p>
                      <a:pPr algn="l">
                        <a:spcAft>
                          <a:spcPts val="0"/>
                        </a:spcAft>
                      </a:pPr>
                      <a:r>
                        <a:rPr lang="zh-CN" sz="1400" kern="0" dirty="0">
                          <a:solidFill>
                            <a:srgbClr val="007A77"/>
                          </a:solidFill>
                          <a:latin typeface="Arial"/>
                          <a:ea typeface="宋体"/>
                          <a:cs typeface="Arial"/>
                        </a:rPr>
                        <a:t>高纯度丙烯腈</a:t>
                      </a:r>
                      <a:endParaRPr lang="zh-CN" sz="1050" kern="100" dirty="0">
                        <a:latin typeface="Calibri"/>
                        <a:ea typeface="宋体"/>
                        <a:cs typeface="Times New Roman"/>
                      </a:endParaRPr>
                    </a:p>
                    <a:p>
                      <a:pPr algn="l">
                        <a:spcAft>
                          <a:spcPts val="0"/>
                        </a:spcAft>
                      </a:pPr>
                      <a:r>
                        <a:rPr lang="zh-CN" sz="1400" kern="0" dirty="0">
                          <a:solidFill>
                            <a:srgbClr val="007A77"/>
                          </a:solidFill>
                          <a:latin typeface="Arial"/>
                          <a:ea typeface="宋体"/>
                          <a:cs typeface="Arial"/>
                        </a:rPr>
                        <a:t>新型阻聚剂</a:t>
                      </a:r>
                      <a:endParaRPr lang="zh-CN" sz="1050" kern="100" dirty="0">
                        <a:latin typeface="Calibri"/>
                        <a:ea typeface="宋体"/>
                        <a:cs typeface="Times New Roman"/>
                      </a:endParaRPr>
                    </a:p>
                  </a:txBody>
                  <a:tcPr>
                    <a:lnL w="19050" cap="flat" cmpd="sng" algn="ctr">
                      <a:solidFill>
                        <a:srgbClr val="007A77"/>
                      </a:solidFill>
                      <a:prstDash val="solid"/>
                      <a:round/>
                      <a:headEnd type="none" w="med" len="med"/>
                      <a:tailEnd type="none" w="med" len="med"/>
                    </a:lnL>
                    <a:lnR w="1270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2700" cap="flat" cmpd="sng" algn="ctr">
                      <a:solidFill>
                        <a:srgbClr val="007A77"/>
                      </a:solidFill>
                      <a:prstDash val="solid"/>
                      <a:round/>
                      <a:headEnd type="none" w="med" len="med"/>
                      <a:tailEnd type="none" w="med" len="med"/>
                    </a:lnB>
                  </a:tcPr>
                </a:tc>
              </a:tr>
            </a:tbl>
          </a:graphicData>
        </a:graphic>
      </p:graphicFrame>
      <p:grpSp>
        <p:nvGrpSpPr>
          <p:cNvPr id="15" name="Group 14"/>
          <p:cNvGrpSpPr>
            <a:grpSpLocks/>
          </p:cNvGrpSpPr>
          <p:nvPr/>
        </p:nvGrpSpPr>
        <p:grpSpPr bwMode="auto">
          <a:xfrm>
            <a:off x="5992009" y="946244"/>
            <a:ext cx="4862457" cy="5191125"/>
            <a:chOff x="0" y="0"/>
            <a:chExt cx="2176957" cy="5089455"/>
          </a:xfrm>
        </p:grpSpPr>
        <p:grpSp>
          <p:nvGrpSpPr>
            <p:cNvPr id="16" name="Group 10"/>
            <p:cNvGrpSpPr>
              <a:grpSpLocks/>
            </p:cNvGrpSpPr>
            <p:nvPr/>
          </p:nvGrpSpPr>
          <p:grpSpPr bwMode="auto">
            <a:xfrm>
              <a:off x="0" y="0"/>
              <a:ext cx="2176957" cy="4168748"/>
              <a:chOff x="0" y="0"/>
              <a:chExt cx="2176957" cy="4168748"/>
            </a:xfrm>
          </p:grpSpPr>
          <p:sp>
            <p:nvSpPr>
              <p:cNvPr id="18" name="Rectangle 24"/>
              <p:cNvSpPr>
                <a:spLocks noChangeArrowheads="1"/>
              </p:cNvSpPr>
              <p:nvPr/>
            </p:nvSpPr>
            <p:spPr bwMode="auto">
              <a:xfrm>
                <a:off x="0" y="2217898"/>
                <a:ext cx="2096393" cy="472346"/>
              </a:xfrm>
              <a:prstGeom prst="rect">
                <a:avLst/>
              </a:prstGeom>
              <a:solidFill>
                <a:srgbClr val="C94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lnSpc>
                    <a:spcPct val="90000"/>
                  </a:lnSpc>
                  <a:spcBef>
                    <a:spcPct val="20000"/>
                  </a:spcBef>
                  <a:buSzPct val="90000"/>
                  <a:buFont typeface="Arial" panose="020B0604020202020204" pitchFamily="34" charset="0"/>
                  <a:buChar char="•"/>
                  <a:defRPr sz="4000">
                    <a:solidFill>
                      <a:schemeClr val="tx1"/>
                    </a:solidFill>
                    <a:latin typeface="Verdana" panose="020B0604030504040204" pitchFamily="34" charset="0"/>
                    <a:ea typeface="微软雅黑" panose="020B0503020204020204" pitchFamily="34" charset="-122"/>
                    <a:sym typeface="Impact" panose="020B0806030902050204" pitchFamily="34" charset="0"/>
                  </a:defRPr>
                </a:lvl1pPr>
                <a:lvl2pPr marL="742950" indent="-285750">
                  <a:lnSpc>
                    <a:spcPct val="90000"/>
                  </a:lnSpc>
                  <a:spcBef>
                    <a:spcPct val="20000"/>
                  </a:spcBef>
                  <a:buSzPct val="90000"/>
                  <a:buFont typeface="Arial" panose="020B0604020202020204" pitchFamily="34" charset="0"/>
                  <a:buChar char="•"/>
                  <a:defRPr sz="2400">
                    <a:solidFill>
                      <a:schemeClr val="tx1"/>
                    </a:solidFill>
                    <a:latin typeface="Impact" panose="020B0806030902050204" pitchFamily="34" charset="0"/>
                    <a:ea typeface="微软雅黑" panose="020B0503020204020204" pitchFamily="34" charset="-122"/>
                    <a:sym typeface="Impact" panose="020B0806030902050204" pitchFamily="34" charset="0"/>
                  </a:defRPr>
                </a:lvl2pPr>
                <a:lvl3pPr marL="1143000" indent="-228600">
                  <a:lnSpc>
                    <a:spcPct val="90000"/>
                  </a:lnSpc>
                  <a:spcBef>
                    <a:spcPct val="20000"/>
                  </a:spcBef>
                  <a:buSzPct val="90000"/>
                  <a:buFont typeface="Arial" panose="020B0604020202020204" pitchFamily="34" charset="0"/>
                  <a:buChar char="•"/>
                  <a:defRPr sz="2400">
                    <a:solidFill>
                      <a:schemeClr val="tx1"/>
                    </a:solidFill>
                    <a:latin typeface="Impact" panose="020B0806030902050204" pitchFamily="34" charset="0"/>
                    <a:ea typeface="微软雅黑" panose="020B0503020204020204" pitchFamily="34" charset="-122"/>
                    <a:sym typeface="Impact" panose="020B0806030902050204" pitchFamily="34" charset="0"/>
                  </a:defRPr>
                </a:lvl3pPr>
                <a:lvl4pPr marL="1600200" indent="-228600">
                  <a:lnSpc>
                    <a:spcPct val="90000"/>
                  </a:lnSpc>
                  <a:spcBef>
                    <a:spcPct val="20000"/>
                  </a:spcBef>
                  <a:buSzPct val="90000"/>
                  <a:buFont typeface="Arial" panose="020B0604020202020204" pitchFamily="34" charset="0"/>
                  <a:buChar char="•"/>
                  <a:defRPr sz="2000">
                    <a:solidFill>
                      <a:schemeClr val="tx1"/>
                    </a:solidFill>
                    <a:latin typeface="Impact" panose="020B0806030902050204" pitchFamily="34" charset="0"/>
                    <a:ea typeface="微软雅黑" panose="020B0503020204020204" pitchFamily="34" charset="-122"/>
                    <a:sym typeface="Impact" panose="020B0806030902050204" pitchFamily="34" charset="0"/>
                  </a:defRPr>
                </a:lvl4pPr>
                <a:lvl5pPr marL="2057400" indent="-228600">
                  <a:lnSpc>
                    <a:spcPct val="90000"/>
                  </a:lnSpc>
                  <a:spcBef>
                    <a:spcPct val="20000"/>
                  </a:spcBef>
                  <a:buSzPct val="90000"/>
                  <a:buFont typeface="Arial" panose="020B0604020202020204" pitchFamily="34" charset="0"/>
                  <a:buChar char="•"/>
                  <a:defRPr sz="2000">
                    <a:solidFill>
                      <a:schemeClr val="tx1"/>
                    </a:solidFill>
                    <a:latin typeface="Impact" panose="020B0806030902050204" pitchFamily="34" charset="0"/>
                    <a:ea typeface="微软雅黑" panose="020B0503020204020204" pitchFamily="34" charset="-122"/>
                    <a:sym typeface="Impact" panose="020B0806030902050204" pitchFamily="34" charset="0"/>
                  </a:defRPr>
                </a:lvl5pPr>
                <a:lvl6pPr marL="2514600" indent="-228600" defTabSz="931863" eaLnBrk="0" fontAlgn="base" hangingPunct="0">
                  <a:lnSpc>
                    <a:spcPct val="90000"/>
                  </a:lnSpc>
                  <a:spcBef>
                    <a:spcPct val="20000"/>
                  </a:spcBef>
                  <a:spcAft>
                    <a:spcPct val="0"/>
                  </a:spcAft>
                  <a:buSzPct val="90000"/>
                  <a:buFont typeface="Arial" panose="020B0604020202020204" pitchFamily="34" charset="0"/>
                  <a:buChar char="•"/>
                  <a:defRPr sz="2000">
                    <a:solidFill>
                      <a:schemeClr val="tx1"/>
                    </a:solidFill>
                    <a:latin typeface="Impact" panose="020B0806030902050204" pitchFamily="34" charset="0"/>
                    <a:ea typeface="微软雅黑" panose="020B0503020204020204" pitchFamily="34" charset="-122"/>
                    <a:sym typeface="Impact" panose="020B0806030902050204" pitchFamily="34" charset="0"/>
                  </a:defRPr>
                </a:lvl6pPr>
                <a:lvl7pPr marL="2971800" indent="-228600" defTabSz="931863" eaLnBrk="0" fontAlgn="base" hangingPunct="0">
                  <a:lnSpc>
                    <a:spcPct val="90000"/>
                  </a:lnSpc>
                  <a:spcBef>
                    <a:spcPct val="20000"/>
                  </a:spcBef>
                  <a:spcAft>
                    <a:spcPct val="0"/>
                  </a:spcAft>
                  <a:buSzPct val="90000"/>
                  <a:buFont typeface="Arial" panose="020B0604020202020204" pitchFamily="34" charset="0"/>
                  <a:buChar char="•"/>
                  <a:defRPr sz="2000">
                    <a:solidFill>
                      <a:schemeClr val="tx1"/>
                    </a:solidFill>
                    <a:latin typeface="Impact" panose="020B0806030902050204" pitchFamily="34" charset="0"/>
                    <a:ea typeface="微软雅黑" panose="020B0503020204020204" pitchFamily="34" charset="-122"/>
                    <a:sym typeface="Impact" panose="020B0806030902050204" pitchFamily="34" charset="0"/>
                  </a:defRPr>
                </a:lvl7pPr>
                <a:lvl8pPr marL="3429000" indent="-228600" defTabSz="931863" eaLnBrk="0" fontAlgn="base" hangingPunct="0">
                  <a:lnSpc>
                    <a:spcPct val="90000"/>
                  </a:lnSpc>
                  <a:spcBef>
                    <a:spcPct val="20000"/>
                  </a:spcBef>
                  <a:spcAft>
                    <a:spcPct val="0"/>
                  </a:spcAft>
                  <a:buSzPct val="90000"/>
                  <a:buFont typeface="Arial" panose="020B0604020202020204" pitchFamily="34" charset="0"/>
                  <a:buChar char="•"/>
                  <a:defRPr sz="2000">
                    <a:solidFill>
                      <a:schemeClr val="tx1"/>
                    </a:solidFill>
                    <a:latin typeface="Impact" panose="020B0806030902050204" pitchFamily="34" charset="0"/>
                    <a:ea typeface="微软雅黑" panose="020B0503020204020204" pitchFamily="34" charset="-122"/>
                    <a:sym typeface="Impact" panose="020B0806030902050204" pitchFamily="34" charset="0"/>
                  </a:defRPr>
                </a:lvl8pPr>
                <a:lvl9pPr marL="3886200" indent="-228600" defTabSz="931863" eaLnBrk="0" fontAlgn="base" hangingPunct="0">
                  <a:lnSpc>
                    <a:spcPct val="90000"/>
                  </a:lnSpc>
                  <a:spcBef>
                    <a:spcPct val="20000"/>
                  </a:spcBef>
                  <a:spcAft>
                    <a:spcPct val="0"/>
                  </a:spcAft>
                  <a:buSzPct val="90000"/>
                  <a:buFont typeface="Arial" panose="020B0604020202020204" pitchFamily="34" charset="0"/>
                  <a:buChar char="•"/>
                  <a:defRPr sz="2000">
                    <a:solidFill>
                      <a:schemeClr val="tx1"/>
                    </a:solidFill>
                    <a:latin typeface="Impact" panose="020B0806030902050204" pitchFamily="34" charset="0"/>
                    <a:ea typeface="微软雅黑" panose="020B0503020204020204" pitchFamily="34" charset="-122"/>
                    <a:sym typeface="Impact" panose="020B0806030902050204" pitchFamily="34" charset="0"/>
                  </a:defRPr>
                </a:lvl9pPr>
              </a:lstStyle>
              <a:p>
                <a:pPr algn="ctr" eaLnBrk="1" hangingPunct="1">
                  <a:lnSpc>
                    <a:spcPct val="100000"/>
                  </a:lnSpc>
                  <a:spcBef>
                    <a:spcPct val="0"/>
                  </a:spcBef>
                  <a:buSzTx/>
                  <a:buFont typeface="Arial" panose="020B0604020202020204" pitchFamily="34" charset="0"/>
                  <a:buNone/>
                </a:pPr>
                <a:r>
                  <a:rPr lang="en-US" altLang="zh-CN" sz="1600">
                    <a:solidFill>
                      <a:srgbClr val="FFFFFF"/>
                    </a:solidFill>
                    <a:latin typeface="Segoe Light" pitchFamily="2" charset="0"/>
                    <a:ea typeface="宋体" panose="02010600030101010101" pitchFamily="2" charset="-122"/>
                    <a:sym typeface="Segoe Light" pitchFamily="2" charset="0"/>
                  </a:rPr>
                  <a:t>Stock Trader</a:t>
                </a:r>
                <a:endParaRPr lang="zh-CN" altLang="en-US" sz="1800">
                  <a:latin typeface="Arial" panose="020B0604020202020204" pitchFamily="34" charset="0"/>
                  <a:ea typeface="宋体" panose="02010600030101010101" pitchFamily="2" charset="-122"/>
                </a:endParaRPr>
              </a:p>
            </p:txBody>
          </p:sp>
          <p:pic>
            <p:nvPicPr>
              <p:cNvPr id="19" name="Picture 25"/>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81" y="0"/>
                <a:ext cx="2096393" cy="22178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0" name="Group 6"/>
              <p:cNvGrpSpPr>
                <a:grpSpLocks/>
              </p:cNvGrpSpPr>
              <p:nvPr/>
            </p:nvGrpSpPr>
            <p:grpSpPr bwMode="auto">
              <a:xfrm>
                <a:off x="4988" y="2745874"/>
                <a:ext cx="2171969" cy="1422874"/>
                <a:chOff x="0" y="0"/>
                <a:chExt cx="2171969" cy="1422874"/>
              </a:xfrm>
            </p:grpSpPr>
            <p:sp>
              <p:nvSpPr>
                <p:cNvPr id="21" name="Rectangle 33"/>
                <p:cNvSpPr>
                  <a:spLocks noChangeArrowheads="1"/>
                </p:cNvSpPr>
                <p:nvPr/>
              </p:nvSpPr>
              <p:spPr bwMode="auto">
                <a:xfrm>
                  <a:off x="0" y="0"/>
                  <a:ext cx="2091695" cy="1361331"/>
                </a:xfrm>
                <a:prstGeom prst="rect">
                  <a:avLst/>
                </a:prstGeom>
                <a:solidFill>
                  <a:srgbClr val="C94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lnSpc>
                      <a:spcPct val="90000"/>
                    </a:lnSpc>
                    <a:spcBef>
                      <a:spcPct val="20000"/>
                    </a:spcBef>
                    <a:buSzPct val="90000"/>
                    <a:buFont typeface="Arial" panose="020B0604020202020204" pitchFamily="34" charset="0"/>
                    <a:buChar char="•"/>
                    <a:defRPr sz="4000">
                      <a:solidFill>
                        <a:schemeClr val="tx1"/>
                      </a:solidFill>
                      <a:latin typeface="Verdana" panose="020B0604030504040204" pitchFamily="34" charset="0"/>
                      <a:ea typeface="微软雅黑" panose="020B0503020204020204" pitchFamily="34" charset="-122"/>
                      <a:sym typeface="Impact" panose="020B0806030902050204" pitchFamily="34" charset="0"/>
                    </a:defRPr>
                  </a:lvl1pPr>
                  <a:lvl2pPr marL="742950" indent="-285750">
                    <a:lnSpc>
                      <a:spcPct val="90000"/>
                    </a:lnSpc>
                    <a:spcBef>
                      <a:spcPct val="20000"/>
                    </a:spcBef>
                    <a:buSzPct val="90000"/>
                    <a:buFont typeface="Arial" panose="020B0604020202020204" pitchFamily="34" charset="0"/>
                    <a:buChar char="•"/>
                    <a:defRPr sz="2400">
                      <a:solidFill>
                        <a:schemeClr val="tx1"/>
                      </a:solidFill>
                      <a:latin typeface="Impact" panose="020B0806030902050204" pitchFamily="34" charset="0"/>
                      <a:ea typeface="微软雅黑" panose="020B0503020204020204" pitchFamily="34" charset="-122"/>
                      <a:sym typeface="Impact" panose="020B0806030902050204" pitchFamily="34" charset="0"/>
                    </a:defRPr>
                  </a:lvl2pPr>
                  <a:lvl3pPr marL="1143000" indent="-228600">
                    <a:lnSpc>
                      <a:spcPct val="90000"/>
                    </a:lnSpc>
                    <a:spcBef>
                      <a:spcPct val="20000"/>
                    </a:spcBef>
                    <a:buSzPct val="90000"/>
                    <a:buFont typeface="Arial" panose="020B0604020202020204" pitchFamily="34" charset="0"/>
                    <a:buChar char="•"/>
                    <a:defRPr sz="2400">
                      <a:solidFill>
                        <a:schemeClr val="tx1"/>
                      </a:solidFill>
                      <a:latin typeface="Impact" panose="020B0806030902050204" pitchFamily="34" charset="0"/>
                      <a:ea typeface="微软雅黑" panose="020B0503020204020204" pitchFamily="34" charset="-122"/>
                      <a:sym typeface="Impact" panose="020B0806030902050204" pitchFamily="34" charset="0"/>
                    </a:defRPr>
                  </a:lvl3pPr>
                  <a:lvl4pPr marL="1600200" indent="-228600">
                    <a:lnSpc>
                      <a:spcPct val="90000"/>
                    </a:lnSpc>
                    <a:spcBef>
                      <a:spcPct val="20000"/>
                    </a:spcBef>
                    <a:buSzPct val="90000"/>
                    <a:buFont typeface="Arial" panose="020B0604020202020204" pitchFamily="34" charset="0"/>
                    <a:buChar char="•"/>
                    <a:defRPr sz="2000">
                      <a:solidFill>
                        <a:schemeClr val="tx1"/>
                      </a:solidFill>
                      <a:latin typeface="Impact" panose="020B0806030902050204" pitchFamily="34" charset="0"/>
                      <a:ea typeface="微软雅黑" panose="020B0503020204020204" pitchFamily="34" charset="-122"/>
                      <a:sym typeface="Impact" panose="020B0806030902050204" pitchFamily="34" charset="0"/>
                    </a:defRPr>
                  </a:lvl4pPr>
                  <a:lvl5pPr marL="2057400" indent="-228600">
                    <a:lnSpc>
                      <a:spcPct val="90000"/>
                    </a:lnSpc>
                    <a:spcBef>
                      <a:spcPct val="20000"/>
                    </a:spcBef>
                    <a:buSzPct val="90000"/>
                    <a:buFont typeface="Arial" panose="020B0604020202020204" pitchFamily="34" charset="0"/>
                    <a:buChar char="•"/>
                    <a:defRPr sz="2000">
                      <a:solidFill>
                        <a:schemeClr val="tx1"/>
                      </a:solidFill>
                      <a:latin typeface="Impact" panose="020B0806030902050204" pitchFamily="34" charset="0"/>
                      <a:ea typeface="微软雅黑" panose="020B0503020204020204" pitchFamily="34" charset="-122"/>
                      <a:sym typeface="Impact" panose="020B0806030902050204" pitchFamily="34" charset="0"/>
                    </a:defRPr>
                  </a:lvl5pPr>
                  <a:lvl6pPr marL="2514600" indent="-228600" defTabSz="931863" eaLnBrk="0" fontAlgn="base" hangingPunct="0">
                    <a:lnSpc>
                      <a:spcPct val="90000"/>
                    </a:lnSpc>
                    <a:spcBef>
                      <a:spcPct val="20000"/>
                    </a:spcBef>
                    <a:spcAft>
                      <a:spcPct val="0"/>
                    </a:spcAft>
                    <a:buSzPct val="90000"/>
                    <a:buFont typeface="Arial" panose="020B0604020202020204" pitchFamily="34" charset="0"/>
                    <a:buChar char="•"/>
                    <a:defRPr sz="2000">
                      <a:solidFill>
                        <a:schemeClr val="tx1"/>
                      </a:solidFill>
                      <a:latin typeface="Impact" panose="020B0806030902050204" pitchFamily="34" charset="0"/>
                      <a:ea typeface="微软雅黑" panose="020B0503020204020204" pitchFamily="34" charset="-122"/>
                      <a:sym typeface="Impact" panose="020B0806030902050204" pitchFamily="34" charset="0"/>
                    </a:defRPr>
                  </a:lvl6pPr>
                  <a:lvl7pPr marL="2971800" indent="-228600" defTabSz="931863" eaLnBrk="0" fontAlgn="base" hangingPunct="0">
                    <a:lnSpc>
                      <a:spcPct val="90000"/>
                    </a:lnSpc>
                    <a:spcBef>
                      <a:spcPct val="20000"/>
                    </a:spcBef>
                    <a:spcAft>
                      <a:spcPct val="0"/>
                    </a:spcAft>
                    <a:buSzPct val="90000"/>
                    <a:buFont typeface="Arial" panose="020B0604020202020204" pitchFamily="34" charset="0"/>
                    <a:buChar char="•"/>
                    <a:defRPr sz="2000">
                      <a:solidFill>
                        <a:schemeClr val="tx1"/>
                      </a:solidFill>
                      <a:latin typeface="Impact" panose="020B0806030902050204" pitchFamily="34" charset="0"/>
                      <a:ea typeface="微软雅黑" panose="020B0503020204020204" pitchFamily="34" charset="-122"/>
                      <a:sym typeface="Impact" panose="020B0806030902050204" pitchFamily="34" charset="0"/>
                    </a:defRPr>
                  </a:lvl7pPr>
                  <a:lvl8pPr marL="3429000" indent="-228600" defTabSz="931863" eaLnBrk="0" fontAlgn="base" hangingPunct="0">
                    <a:lnSpc>
                      <a:spcPct val="90000"/>
                    </a:lnSpc>
                    <a:spcBef>
                      <a:spcPct val="20000"/>
                    </a:spcBef>
                    <a:spcAft>
                      <a:spcPct val="0"/>
                    </a:spcAft>
                    <a:buSzPct val="90000"/>
                    <a:buFont typeface="Arial" panose="020B0604020202020204" pitchFamily="34" charset="0"/>
                    <a:buChar char="•"/>
                    <a:defRPr sz="2000">
                      <a:solidFill>
                        <a:schemeClr val="tx1"/>
                      </a:solidFill>
                      <a:latin typeface="Impact" panose="020B0806030902050204" pitchFamily="34" charset="0"/>
                      <a:ea typeface="微软雅黑" panose="020B0503020204020204" pitchFamily="34" charset="-122"/>
                      <a:sym typeface="Impact" panose="020B0806030902050204" pitchFamily="34" charset="0"/>
                    </a:defRPr>
                  </a:lvl8pPr>
                  <a:lvl9pPr marL="3886200" indent="-228600" defTabSz="931863" eaLnBrk="0" fontAlgn="base" hangingPunct="0">
                    <a:lnSpc>
                      <a:spcPct val="90000"/>
                    </a:lnSpc>
                    <a:spcBef>
                      <a:spcPct val="20000"/>
                    </a:spcBef>
                    <a:spcAft>
                      <a:spcPct val="0"/>
                    </a:spcAft>
                    <a:buSzPct val="90000"/>
                    <a:buFont typeface="Arial" panose="020B0604020202020204" pitchFamily="34" charset="0"/>
                    <a:buChar char="•"/>
                    <a:defRPr sz="2000">
                      <a:solidFill>
                        <a:schemeClr val="tx1"/>
                      </a:solidFill>
                      <a:latin typeface="Impact" panose="020B0806030902050204" pitchFamily="34" charset="0"/>
                      <a:ea typeface="微软雅黑" panose="020B0503020204020204" pitchFamily="34" charset="-122"/>
                      <a:sym typeface="Impact" panose="020B0806030902050204" pitchFamily="34" charset="0"/>
                    </a:defRPr>
                  </a:lvl9pPr>
                </a:lstStyle>
                <a:p>
                  <a:pPr algn="ctr" eaLnBrk="1" hangingPunct="1">
                    <a:lnSpc>
                      <a:spcPct val="100000"/>
                    </a:lnSpc>
                    <a:spcBef>
                      <a:spcPct val="0"/>
                    </a:spcBef>
                    <a:buSzTx/>
                    <a:buFont typeface="Arial" panose="020B0604020202020204" pitchFamily="34" charset="0"/>
                    <a:buNone/>
                  </a:pPr>
                  <a:endParaRPr lang="zh-CN" altLang="zh-CN" sz="2400">
                    <a:solidFill>
                      <a:srgbClr val="FFFFFF"/>
                    </a:solidFill>
                    <a:latin typeface="Segoe Light" pitchFamily="2" charset="0"/>
                    <a:ea typeface="宋体" panose="02010600030101010101" pitchFamily="2" charset="-122"/>
                    <a:sym typeface="Segoe Light" pitchFamily="2" charset="0"/>
                  </a:endParaRPr>
                </a:p>
              </p:txBody>
            </p:sp>
            <p:sp>
              <p:nvSpPr>
                <p:cNvPr id="22" name="Text Box 35"/>
                <p:cNvSpPr>
                  <a:spLocks noChangeArrowheads="1"/>
                </p:cNvSpPr>
                <p:nvPr/>
              </p:nvSpPr>
              <p:spPr bwMode="auto">
                <a:xfrm>
                  <a:off x="0" y="0"/>
                  <a:ext cx="1954879" cy="1222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255" tIns="46628" rIns="93255" bIns="46628">
                  <a:spAutoFit/>
                </a:bodyPr>
                <a:lstStyle>
                  <a:lvl1pPr marL="174625" indent="-174625">
                    <a:lnSpc>
                      <a:spcPct val="90000"/>
                    </a:lnSpc>
                    <a:spcBef>
                      <a:spcPct val="20000"/>
                    </a:spcBef>
                    <a:buSzPct val="90000"/>
                    <a:buFont typeface="Arial" panose="020B0604020202020204" pitchFamily="34" charset="0"/>
                    <a:buChar char="•"/>
                    <a:defRPr sz="4000">
                      <a:solidFill>
                        <a:schemeClr val="tx1"/>
                      </a:solidFill>
                      <a:latin typeface="Verdana" panose="020B0604030504040204" pitchFamily="34" charset="0"/>
                      <a:ea typeface="微软雅黑" panose="020B0503020204020204" pitchFamily="34" charset="-122"/>
                      <a:sym typeface="Impact" panose="020B0806030902050204" pitchFamily="34" charset="0"/>
                    </a:defRPr>
                  </a:lvl1pPr>
                  <a:lvl2pPr marL="742950" indent="-285750">
                    <a:lnSpc>
                      <a:spcPct val="90000"/>
                    </a:lnSpc>
                    <a:spcBef>
                      <a:spcPct val="20000"/>
                    </a:spcBef>
                    <a:buSzPct val="90000"/>
                    <a:buFont typeface="Arial" panose="020B0604020202020204" pitchFamily="34" charset="0"/>
                    <a:buChar char="•"/>
                    <a:defRPr sz="2400">
                      <a:solidFill>
                        <a:schemeClr val="tx1"/>
                      </a:solidFill>
                      <a:latin typeface="Impact" panose="020B0806030902050204" pitchFamily="34" charset="0"/>
                      <a:ea typeface="微软雅黑" panose="020B0503020204020204" pitchFamily="34" charset="-122"/>
                      <a:sym typeface="Impact" panose="020B0806030902050204" pitchFamily="34" charset="0"/>
                    </a:defRPr>
                  </a:lvl2pPr>
                  <a:lvl3pPr marL="1143000" indent="-228600">
                    <a:lnSpc>
                      <a:spcPct val="90000"/>
                    </a:lnSpc>
                    <a:spcBef>
                      <a:spcPct val="20000"/>
                    </a:spcBef>
                    <a:buSzPct val="90000"/>
                    <a:buFont typeface="Arial" panose="020B0604020202020204" pitchFamily="34" charset="0"/>
                    <a:buChar char="•"/>
                    <a:defRPr sz="2400">
                      <a:solidFill>
                        <a:schemeClr val="tx1"/>
                      </a:solidFill>
                      <a:latin typeface="Impact" panose="020B0806030902050204" pitchFamily="34" charset="0"/>
                      <a:ea typeface="微软雅黑" panose="020B0503020204020204" pitchFamily="34" charset="-122"/>
                      <a:sym typeface="Impact" panose="020B0806030902050204" pitchFamily="34" charset="0"/>
                    </a:defRPr>
                  </a:lvl3pPr>
                  <a:lvl4pPr marL="1600200" indent="-228600">
                    <a:lnSpc>
                      <a:spcPct val="90000"/>
                    </a:lnSpc>
                    <a:spcBef>
                      <a:spcPct val="20000"/>
                    </a:spcBef>
                    <a:buSzPct val="90000"/>
                    <a:buFont typeface="Arial" panose="020B0604020202020204" pitchFamily="34" charset="0"/>
                    <a:buChar char="•"/>
                    <a:defRPr sz="2000">
                      <a:solidFill>
                        <a:schemeClr val="tx1"/>
                      </a:solidFill>
                      <a:latin typeface="Impact" panose="020B0806030902050204" pitchFamily="34" charset="0"/>
                      <a:ea typeface="微软雅黑" panose="020B0503020204020204" pitchFamily="34" charset="-122"/>
                      <a:sym typeface="Impact" panose="020B0806030902050204" pitchFamily="34" charset="0"/>
                    </a:defRPr>
                  </a:lvl4pPr>
                  <a:lvl5pPr marL="2057400" indent="-228600">
                    <a:lnSpc>
                      <a:spcPct val="90000"/>
                    </a:lnSpc>
                    <a:spcBef>
                      <a:spcPct val="20000"/>
                    </a:spcBef>
                    <a:buSzPct val="90000"/>
                    <a:buFont typeface="Arial" panose="020B0604020202020204" pitchFamily="34" charset="0"/>
                    <a:buChar char="•"/>
                    <a:defRPr sz="2000">
                      <a:solidFill>
                        <a:schemeClr val="tx1"/>
                      </a:solidFill>
                      <a:latin typeface="Impact" panose="020B0806030902050204" pitchFamily="34" charset="0"/>
                      <a:ea typeface="微软雅黑" panose="020B0503020204020204" pitchFamily="34" charset="-122"/>
                      <a:sym typeface="Impact" panose="020B0806030902050204" pitchFamily="34" charset="0"/>
                    </a:defRPr>
                  </a:lvl5pPr>
                  <a:lvl6pPr marL="2514600" indent="-228600" defTabSz="931863" eaLnBrk="0" fontAlgn="base" hangingPunct="0">
                    <a:lnSpc>
                      <a:spcPct val="90000"/>
                    </a:lnSpc>
                    <a:spcBef>
                      <a:spcPct val="20000"/>
                    </a:spcBef>
                    <a:spcAft>
                      <a:spcPct val="0"/>
                    </a:spcAft>
                    <a:buSzPct val="90000"/>
                    <a:buFont typeface="Arial" panose="020B0604020202020204" pitchFamily="34" charset="0"/>
                    <a:buChar char="•"/>
                    <a:defRPr sz="2000">
                      <a:solidFill>
                        <a:schemeClr val="tx1"/>
                      </a:solidFill>
                      <a:latin typeface="Impact" panose="020B0806030902050204" pitchFamily="34" charset="0"/>
                      <a:ea typeface="微软雅黑" panose="020B0503020204020204" pitchFamily="34" charset="-122"/>
                      <a:sym typeface="Impact" panose="020B0806030902050204" pitchFamily="34" charset="0"/>
                    </a:defRPr>
                  </a:lvl6pPr>
                  <a:lvl7pPr marL="2971800" indent="-228600" defTabSz="931863" eaLnBrk="0" fontAlgn="base" hangingPunct="0">
                    <a:lnSpc>
                      <a:spcPct val="90000"/>
                    </a:lnSpc>
                    <a:spcBef>
                      <a:spcPct val="20000"/>
                    </a:spcBef>
                    <a:spcAft>
                      <a:spcPct val="0"/>
                    </a:spcAft>
                    <a:buSzPct val="90000"/>
                    <a:buFont typeface="Arial" panose="020B0604020202020204" pitchFamily="34" charset="0"/>
                    <a:buChar char="•"/>
                    <a:defRPr sz="2000">
                      <a:solidFill>
                        <a:schemeClr val="tx1"/>
                      </a:solidFill>
                      <a:latin typeface="Impact" panose="020B0806030902050204" pitchFamily="34" charset="0"/>
                      <a:ea typeface="微软雅黑" panose="020B0503020204020204" pitchFamily="34" charset="-122"/>
                      <a:sym typeface="Impact" panose="020B0806030902050204" pitchFamily="34" charset="0"/>
                    </a:defRPr>
                  </a:lvl7pPr>
                  <a:lvl8pPr marL="3429000" indent="-228600" defTabSz="931863" eaLnBrk="0" fontAlgn="base" hangingPunct="0">
                    <a:lnSpc>
                      <a:spcPct val="90000"/>
                    </a:lnSpc>
                    <a:spcBef>
                      <a:spcPct val="20000"/>
                    </a:spcBef>
                    <a:spcAft>
                      <a:spcPct val="0"/>
                    </a:spcAft>
                    <a:buSzPct val="90000"/>
                    <a:buFont typeface="Arial" panose="020B0604020202020204" pitchFamily="34" charset="0"/>
                    <a:buChar char="•"/>
                    <a:defRPr sz="2000">
                      <a:solidFill>
                        <a:schemeClr val="tx1"/>
                      </a:solidFill>
                      <a:latin typeface="Impact" panose="020B0806030902050204" pitchFamily="34" charset="0"/>
                      <a:ea typeface="微软雅黑" panose="020B0503020204020204" pitchFamily="34" charset="-122"/>
                      <a:sym typeface="Impact" panose="020B0806030902050204" pitchFamily="34" charset="0"/>
                    </a:defRPr>
                  </a:lvl8pPr>
                  <a:lvl9pPr marL="3886200" indent="-228600" defTabSz="931863" eaLnBrk="0" fontAlgn="base" hangingPunct="0">
                    <a:lnSpc>
                      <a:spcPct val="90000"/>
                    </a:lnSpc>
                    <a:spcBef>
                      <a:spcPct val="20000"/>
                    </a:spcBef>
                    <a:spcAft>
                      <a:spcPct val="0"/>
                    </a:spcAft>
                    <a:buSzPct val="90000"/>
                    <a:buFont typeface="Arial" panose="020B0604020202020204" pitchFamily="34" charset="0"/>
                    <a:buChar char="•"/>
                    <a:defRPr sz="2000">
                      <a:solidFill>
                        <a:schemeClr val="tx1"/>
                      </a:solidFill>
                      <a:latin typeface="Impact" panose="020B0806030902050204" pitchFamily="34" charset="0"/>
                      <a:ea typeface="微软雅黑" panose="020B0503020204020204" pitchFamily="34" charset="-122"/>
                      <a:sym typeface="Impact" panose="020B0806030902050204" pitchFamily="34" charset="0"/>
                    </a:defRPr>
                  </a:lvl9pPr>
                </a:lstStyle>
                <a:p>
                  <a:pPr eaLnBrk="1" hangingPunct="1">
                    <a:lnSpc>
                      <a:spcPct val="100000"/>
                    </a:lnSpc>
                    <a:spcBef>
                      <a:spcPct val="0"/>
                    </a:spcBef>
                    <a:buSzTx/>
                    <a:buFont typeface="Wingdings" panose="05000000000000000000" pitchFamily="2" charset="2"/>
                    <a:buChar char="ü"/>
                  </a:pPr>
                  <a:r>
                    <a:rPr lang="en-US" altLang="zh-CN" sz="1200">
                      <a:solidFill>
                        <a:srgbClr val="FFFFFF"/>
                      </a:solidFill>
                      <a:latin typeface="Segoe Light" pitchFamily="2" charset="0"/>
                      <a:ea typeface="宋体" panose="02010600030101010101" pitchFamily="2" charset="-122"/>
                      <a:sym typeface="Segoe Light" pitchFamily="2" charset="0"/>
                    </a:rPr>
                    <a:t>Secure and compliant environment</a:t>
                  </a:r>
                  <a:endParaRPr lang="zh-CN" altLang="en-US" sz="1200">
                    <a:solidFill>
                      <a:srgbClr val="FFFFFF"/>
                    </a:solidFill>
                    <a:latin typeface="Segoe Light" pitchFamily="2" charset="0"/>
                    <a:ea typeface="宋体" panose="02010600030101010101" pitchFamily="2" charset="-122"/>
                    <a:sym typeface="Segoe Light" pitchFamily="2" charset="0"/>
                  </a:endParaRPr>
                </a:p>
                <a:p>
                  <a:pPr eaLnBrk="1" hangingPunct="1">
                    <a:lnSpc>
                      <a:spcPct val="100000"/>
                    </a:lnSpc>
                    <a:spcBef>
                      <a:spcPct val="0"/>
                    </a:spcBef>
                    <a:buSzTx/>
                    <a:buFont typeface="Wingdings" panose="05000000000000000000" pitchFamily="2" charset="2"/>
                    <a:buChar char="ü"/>
                  </a:pPr>
                  <a:r>
                    <a:rPr lang="en-US" altLang="zh-CN" sz="1200">
                      <a:solidFill>
                        <a:srgbClr val="FFFFFF"/>
                      </a:solidFill>
                      <a:latin typeface="Segoe Light" pitchFamily="2" charset="0"/>
                      <a:ea typeface="宋体" panose="02010600030101010101" pitchFamily="2" charset="-122"/>
                      <a:sym typeface="Segoe Light" pitchFamily="2" charset="0"/>
                    </a:rPr>
                    <a:t>LOB Applications</a:t>
                  </a:r>
                  <a:endParaRPr lang="zh-CN" altLang="en-US" sz="1200">
                    <a:solidFill>
                      <a:srgbClr val="FFFFFF"/>
                    </a:solidFill>
                    <a:latin typeface="Segoe Light" pitchFamily="2" charset="0"/>
                    <a:ea typeface="宋体" panose="02010600030101010101" pitchFamily="2" charset="-122"/>
                    <a:sym typeface="Segoe Light" pitchFamily="2" charset="0"/>
                  </a:endParaRPr>
                </a:p>
                <a:p>
                  <a:pPr eaLnBrk="1" hangingPunct="1">
                    <a:lnSpc>
                      <a:spcPct val="100000"/>
                    </a:lnSpc>
                    <a:spcBef>
                      <a:spcPct val="0"/>
                    </a:spcBef>
                    <a:buSzTx/>
                    <a:buFont typeface="Wingdings" panose="05000000000000000000" pitchFamily="2" charset="2"/>
                    <a:buChar char="ü"/>
                  </a:pPr>
                  <a:r>
                    <a:rPr lang="en-US" altLang="zh-CN" sz="1200">
                      <a:solidFill>
                        <a:srgbClr val="FFFFFF"/>
                      </a:solidFill>
                      <a:latin typeface="Segoe Light" pitchFamily="2" charset="0"/>
                      <a:ea typeface="宋体" panose="02010600030101010101" pitchFamily="2" charset="-122"/>
                      <a:sym typeface="Segoe Light" pitchFamily="2" charset="0"/>
                    </a:rPr>
                    <a:t>Business value</a:t>
                  </a:r>
                  <a:endParaRPr lang="zh-CN" altLang="en-US" sz="1200">
                    <a:solidFill>
                      <a:srgbClr val="FFFFFF"/>
                    </a:solidFill>
                    <a:latin typeface="Segoe Light" pitchFamily="2" charset="0"/>
                    <a:ea typeface="宋体" panose="02010600030101010101" pitchFamily="2" charset="-122"/>
                    <a:sym typeface="Segoe Light" pitchFamily="2" charset="0"/>
                  </a:endParaRPr>
                </a:p>
                <a:p>
                  <a:pPr eaLnBrk="1" hangingPunct="1">
                    <a:lnSpc>
                      <a:spcPct val="100000"/>
                    </a:lnSpc>
                    <a:spcBef>
                      <a:spcPct val="0"/>
                    </a:spcBef>
                    <a:buSzTx/>
                    <a:buFont typeface="Wingdings" panose="05000000000000000000" pitchFamily="2" charset="2"/>
                    <a:buChar char="ü"/>
                  </a:pPr>
                  <a:r>
                    <a:rPr lang="en-US" altLang="zh-CN" sz="1200">
                      <a:solidFill>
                        <a:srgbClr val="FFFFFF"/>
                      </a:solidFill>
                      <a:latin typeface="Segoe Light" pitchFamily="2" charset="0"/>
                      <a:ea typeface="宋体" panose="02010600030101010101" pitchFamily="2" charset="-122"/>
                      <a:sym typeface="Segoe Light" pitchFamily="2" charset="0"/>
                    </a:rPr>
                    <a:t>Collaboration needs</a:t>
                  </a:r>
                  <a:endParaRPr lang="zh-CN" altLang="en-US" sz="1200">
                    <a:solidFill>
                      <a:srgbClr val="FFFFFF"/>
                    </a:solidFill>
                    <a:latin typeface="Segoe Light" pitchFamily="2" charset="0"/>
                    <a:ea typeface="宋体" panose="02010600030101010101" pitchFamily="2" charset="-122"/>
                    <a:sym typeface="Segoe Light" pitchFamily="2" charset="0"/>
                  </a:endParaRPr>
                </a:p>
                <a:p>
                  <a:pPr eaLnBrk="1" hangingPunct="1">
                    <a:lnSpc>
                      <a:spcPct val="100000"/>
                    </a:lnSpc>
                    <a:spcBef>
                      <a:spcPct val="0"/>
                    </a:spcBef>
                    <a:buSzTx/>
                    <a:buFont typeface="Wingdings" panose="05000000000000000000" pitchFamily="2" charset="2"/>
                    <a:buChar char="ü"/>
                  </a:pPr>
                  <a:r>
                    <a:rPr lang="en-US" altLang="zh-CN" sz="1200">
                      <a:solidFill>
                        <a:srgbClr val="FFFFFF"/>
                      </a:solidFill>
                      <a:latin typeface="Segoe Light" pitchFamily="2" charset="0"/>
                      <a:ea typeface="宋体" panose="02010600030101010101" pitchFamily="2" charset="-122"/>
                      <a:sym typeface="Segoe Light" pitchFamily="2" charset="0"/>
                    </a:rPr>
                    <a:t>Mobility</a:t>
                  </a:r>
                  <a:endParaRPr lang="zh-CN" altLang="en-US" sz="1800">
                    <a:latin typeface="Arial" panose="020B0604020202020204" pitchFamily="34" charset="0"/>
                    <a:ea typeface="宋体" panose="02010600030101010101" pitchFamily="2" charset="-122"/>
                  </a:endParaRPr>
                </a:p>
              </p:txBody>
            </p:sp>
            <p:pic>
              <p:nvPicPr>
                <p:cNvPr id="23" name="Picture 32" descr="speed"/>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150798" y="866832"/>
                  <a:ext cx="1021171" cy="5560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
          <p:nvSpPr>
            <p:cNvPr id="17" name="TextBox 5"/>
            <p:cNvSpPr>
              <a:spLocks noChangeArrowheads="1"/>
            </p:cNvSpPr>
            <p:nvPr/>
          </p:nvSpPr>
          <p:spPr bwMode="auto">
            <a:xfrm>
              <a:off x="577851" y="4350791"/>
              <a:ext cx="1021257"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lnSpc>
                  <a:spcPct val="90000"/>
                </a:lnSpc>
                <a:spcBef>
                  <a:spcPct val="20000"/>
                </a:spcBef>
                <a:buSzPct val="90000"/>
                <a:buFont typeface="Arial" panose="020B0604020202020204" pitchFamily="34" charset="0"/>
                <a:buChar char="•"/>
                <a:defRPr sz="4000">
                  <a:solidFill>
                    <a:schemeClr val="tx1"/>
                  </a:solidFill>
                  <a:latin typeface="Verdana" panose="020B0604030504040204" pitchFamily="34" charset="0"/>
                  <a:ea typeface="微软雅黑" panose="020B0503020204020204" pitchFamily="34" charset="-122"/>
                  <a:sym typeface="Impact" panose="020B0806030902050204" pitchFamily="34" charset="0"/>
                </a:defRPr>
              </a:lvl1pPr>
              <a:lvl2pPr marL="742950" indent="-285750">
                <a:lnSpc>
                  <a:spcPct val="90000"/>
                </a:lnSpc>
                <a:spcBef>
                  <a:spcPct val="20000"/>
                </a:spcBef>
                <a:buSzPct val="90000"/>
                <a:buFont typeface="Arial" panose="020B0604020202020204" pitchFamily="34" charset="0"/>
                <a:buChar char="•"/>
                <a:defRPr sz="2400">
                  <a:solidFill>
                    <a:schemeClr val="tx1"/>
                  </a:solidFill>
                  <a:latin typeface="Impact" panose="020B0806030902050204" pitchFamily="34" charset="0"/>
                  <a:ea typeface="微软雅黑" panose="020B0503020204020204" pitchFamily="34" charset="-122"/>
                  <a:sym typeface="Impact" panose="020B0806030902050204" pitchFamily="34" charset="0"/>
                </a:defRPr>
              </a:lvl2pPr>
              <a:lvl3pPr marL="1143000" indent="-228600">
                <a:lnSpc>
                  <a:spcPct val="90000"/>
                </a:lnSpc>
                <a:spcBef>
                  <a:spcPct val="20000"/>
                </a:spcBef>
                <a:buSzPct val="90000"/>
                <a:buFont typeface="Arial" panose="020B0604020202020204" pitchFamily="34" charset="0"/>
                <a:buChar char="•"/>
                <a:defRPr sz="2400">
                  <a:solidFill>
                    <a:schemeClr val="tx1"/>
                  </a:solidFill>
                  <a:latin typeface="Impact" panose="020B0806030902050204" pitchFamily="34" charset="0"/>
                  <a:ea typeface="微软雅黑" panose="020B0503020204020204" pitchFamily="34" charset="-122"/>
                  <a:sym typeface="Impact" panose="020B0806030902050204" pitchFamily="34" charset="0"/>
                </a:defRPr>
              </a:lvl3pPr>
              <a:lvl4pPr marL="1600200" indent="-228600">
                <a:lnSpc>
                  <a:spcPct val="90000"/>
                </a:lnSpc>
                <a:spcBef>
                  <a:spcPct val="20000"/>
                </a:spcBef>
                <a:buSzPct val="90000"/>
                <a:buFont typeface="Arial" panose="020B0604020202020204" pitchFamily="34" charset="0"/>
                <a:buChar char="•"/>
                <a:defRPr sz="2000">
                  <a:solidFill>
                    <a:schemeClr val="tx1"/>
                  </a:solidFill>
                  <a:latin typeface="Impact" panose="020B0806030902050204" pitchFamily="34" charset="0"/>
                  <a:ea typeface="微软雅黑" panose="020B0503020204020204" pitchFamily="34" charset="-122"/>
                  <a:sym typeface="Impact" panose="020B0806030902050204" pitchFamily="34" charset="0"/>
                </a:defRPr>
              </a:lvl4pPr>
              <a:lvl5pPr marL="2057400" indent="-228600">
                <a:lnSpc>
                  <a:spcPct val="90000"/>
                </a:lnSpc>
                <a:spcBef>
                  <a:spcPct val="20000"/>
                </a:spcBef>
                <a:buSzPct val="90000"/>
                <a:buFont typeface="Arial" panose="020B0604020202020204" pitchFamily="34" charset="0"/>
                <a:buChar char="•"/>
                <a:defRPr sz="2000">
                  <a:solidFill>
                    <a:schemeClr val="tx1"/>
                  </a:solidFill>
                  <a:latin typeface="Impact" panose="020B0806030902050204" pitchFamily="34" charset="0"/>
                  <a:ea typeface="微软雅黑" panose="020B0503020204020204" pitchFamily="34" charset="-122"/>
                  <a:sym typeface="Impact" panose="020B0806030902050204" pitchFamily="34" charset="0"/>
                </a:defRPr>
              </a:lvl5pPr>
              <a:lvl6pPr marL="2514600" indent="-228600" defTabSz="931863" eaLnBrk="0" fontAlgn="base" hangingPunct="0">
                <a:lnSpc>
                  <a:spcPct val="90000"/>
                </a:lnSpc>
                <a:spcBef>
                  <a:spcPct val="20000"/>
                </a:spcBef>
                <a:spcAft>
                  <a:spcPct val="0"/>
                </a:spcAft>
                <a:buSzPct val="90000"/>
                <a:buFont typeface="Arial" panose="020B0604020202020204" pitchFamily="34" charset="0"/>
                <a:buChar char="•"/>
                <a:defRPr sz="2000">
                  <a:solidFill>
                    <a:schemeClr val="tx1"/>
                  </a:solidFill>
                  <a:latin typeface="Impact" panose="020B0806030902050204" pitchFamily="34" charset="0"/>
                  <a:ea typeface="微软雅黑" panose="020B0503020204020204" pitchFamily="34" charset="-122"/>
                  <a:sym typeface="Impact" panose="020B0806030902050204" pitchFamily="34" charset="0"/>
                </a:defRPr>
              </a:lvl6pPr>
              <a:lvl7pPr marL="2971800" indent="-228600" defTabSz="931863" eaLnBrk="0" fontAlgn="base" hangingPunct="0">
                <a:lnSpc>
                  <a:spcPct val="90000"/>
                </a:lnSpc>
                <a:spcBef>
                  <a:spcPct val="20000"/>
                </a:spcBef>
                <a:spcAft>
                  <a:spcPct val="0"/>
                </a:spcAft>
                <a:buSzPct val="90000"/>
                <a:buFont typeface="Arial" panose="020B0604020202020204" pitchFamily="34" charset="0"/>
                <a:buChar char="•"/>
                <a:defRPr sz="2000">
                  <a:solidFill>
                    <a:schemeClr val="tx1"/>
                  </a:solidFill>
                  <a:latin typeface="Impact" panose="020B0806030902050204" pitchFamily="34" charset="0"/>
                  <a:ea typeface="微软雅黑" panose="020B0503020204020204" pitchFamily="34" charset="-122"/>
                  <a:sym typeface="Impact" panose="020B0806030902050204" pitchFamily="34" charset="0"/>
                </a:defRPr>
              </a:lvl7pPr>
              <a:lvl8pPr marL="3429000" indent="-228600" defTabSz="931863" eaLnBrk="0" fontAlgn="base" hangingPunct="0">
                <a:lnSpc>
                  <a:spcPct val="90000"/>
                </a:lnSpc>
                <a:spcBef>
                  <a:spcPct val="20000"/>
                </a:spcBef>
                <a:spcAft>
                  <a:spcPct val="0"/>
                </a:spcAft>
                <a:buSzPct val="90000"/>
                <a:buFont typeface="Arial" panose="020B0604020202020204" pitchFamily="34" charset="0"/>
                <a:buChar char="•"/>
                <a:defRPr sz="2000">
                  <a:solidFill>
                    <a:schemeClr val="tx1"/>
                  </a:solidFill>
                  <a:latin typeface="Impact" panose="020B0806030902050204" pitchFamily="34" charset="0"/>
                  <a:ea typeface="微软雅黑" panose="020B0503020204020204" pitchFamily="34" charset="-122"/>
                  <a:sym typeface="Impact" panose="020B0806030902050204" pitchFamily="34" charset="0"/>
                </a:defRPr>
              </a:lvl8pPr>
              <a:lvl9pPr marL="3886200" indent="-228600" defTabSz="931863" eaLnBrk="0" fontAlgn="base" hangingPunct="0">
                <a:lnSpc>
                  <a:spcPct val="90000"/>
                </a:lnSpc>
                <a:spcBef>
                  <a:spcPct val="20000"/>
                </a:spcBef>
                <a:spcAft>
                  <a:spcPct val="0"/>
                </a:spcAft>
                <a:buSzPct val="90000"/>
                <a:buFont typeface="Arial" panose="020B0604020202020204" pitchFamily="34" charset="0"/>
                <a:buChar char="•"/>
                <a:defRPr sz="2000">
                  <a:solidFill>
                    <a:schemeClr val="tx1"/>
                  </a:solidFill>
                  <a:latin typeface="Impact" panose="020B0806030902050204" pitchFamily="34" charset="0"/>
                  <a:ea typeface="微软雅黑" panose="020B0503020204020204" pitchFamily="34" charset="-122"/>
                  <a:sym typeface="Impact" panose="020B0806030902050204" pitchFamily="34" charset="0"/>
                </a:defRPr>
              </a:lvl9pPr>
            </a:lstStyle>
            <a:p>
              <a:pPr algn="ctr" eaLnBrk="1" hangingPunct="1">
                <a:lnSpc>
                  <a:spcPct val="100000"/>
                </a:lnSpc>
                <a:spcBef>
                  <a:spcPct val="0"/>
                </a:spcBef>
                <a:buSzTx/>
                <a:buFont typeface="Arial" panose="020B0604020202020204" pitchFamily="34" charset="0"/>
                <a:buNone/>
              </a:pPr>
              <a:r>
                <a:rPr lang="en-US" altLang="zh-CN" sz="1600" dirty="0">
                  <a:latin typeface="Segoe UI Light" panose="020B0502040204020203" pitchFamily="34" charset="0"/>
                  <a:ea typeface="宋体" panose="02010600030101010101" pitchFamily="2" charset="-122"/>
                  <a:sym typeface="Segoe UI Light" panose="020B0502040204020203" pitchFamily="34" charset="0"/>
                </a:rPr>
                <a:t>Compliancy</a:t>
              </a:r>
              <a:endParaRPr lang="zh-CN" altLang="en-US" sz="1600" dirty="0">
                <a:latin typeface="Segoe UI Light" panose="020B0502040204020203" pitchFamily="34" charset="0"/>
                <a:ea typeface="宋体" panose="02010600030101010101" pitchFamily="2" charset="-122"/>
                <a:sym typeface="Segoe UI Light" panose="020B0502040204020203" pitchFamily="34" charset="0"/>
              </a:endParaRPr>
            </a:p>
            <a:p>
              <a:pPr algn="ctr" eaLnBrk="1" hangingPunct="1">
                <a:lnSpc>
                  <a:spcPct val="100000"/>
                </a:lnSpc>
                <a:spcBef>
                  <a:spcPct val="0"/>
                </a:spcBef>
                <a:buSzTx/>
                <a:buFont typeface="Arial" panose="020B0604020202020204" pitchFamily="34" charset="0"/>
                <a:buNone/>
              </a:pPr>
              <a:r>
                <a:rPr lang="en-US" altLang="zh-CN" sz="1600" dirty="0">
                  <a:latin typeface="Segoe UI Light" panose="020B0502040204020203" pitchFamily="34" charset="0"/>
                  <a:ea typeface="宋体" panose="02010600030101010101" pitchFamily="2" charset="-122"/>
                  <a:sym typeface="Segoe UI Light" panose="020B0502040204020203" pitchFamily="34" charset="0"/>
                </a:rPr>
                <a:t>Enterprise</a:t>
              </a:r>
              <a:endParaRPr lang="zh-CN" altLang="en-US" sz="1600" dirty="0">
                <a:latin typeface="Segoe UI Light" panose="020B0502040204020203" pitchFamily="34" charset="0"/>
                <a:ea typeface="宋体" panose="02010600030101010101" pitchFamily="2" charset="-122"/>
                <a:sym typeface="Segoe UI Light" panose="020B0502040204020203" pitchFamily="34" charset="0"/>
              </a:endParaRPr>
            </a:p>
            <a:p>
              <a:pPr algn="ctr" eaLnBrk="1" hangingPunct="1">
                <a:lnSpc>
                  <a:spcPct val="100000"/>
                </a:lnSpc>
                <a:spcBef>
                  <a:spcPct val="0"/>
                </a:spcBef>
                <a:buSzTx/>
                <a:buFont typeface="Arial" panose="020B0604020202020204" pitchFamily="34" charset="0"/>
                <a:buNone/>
              </a:pPr>
              <a:r>
                <a:rPr lang="en-US" altLang="zh-CN" sz="1600" dirty="0">
                  <a:latin typeface="Segoe UI Light" panose="020B0502040204020203" pitchFamily="34" charset="0"/>
                  <a:ea typeface="宋体" panose="02010600030101010101" pitchFamily="2" charset="-122"/>
                  <a:sym typeface="Segoe UI Light" panose="020B0502040204020203" pitchFamily="34" charset="0"/>
                </a:rPr>
                <a:t>enablement</a:t>
              </a:r>
              <a:endParaRPr lang="zh-CN" altLang="en-US" sz="1800" dirty="0">
                <a:latin typeface="Arial" panose="020B0604020202020204" pitchFamily="34" charset="0"/>
                <a:ea typeface="宋体" panose="02010600030101010101" pitchFamily="2" charset="-122"/>
              </a:endParaRPr>
            </a:p>
          </p:txBody>
        </p:sp>
      </p:grpSp>
      <p:sp>
        <p:nvSpPr>
          <p:cNvPr id="24" name="矩形 23"/>
          <p:cNvSpPr/>
          <p:nvPr/>
        </p:nvSpPr>
        <p:spPr>
          <a:xfrm>
            <a:off x="5002494" y="139889"/>
            <a:ext cx="5109091" cy="584775"/>
          </a:xfrm>
          <a:prstGeom prst="rect">
            <a:avLst/>
          </a:prstGeom>
        </p:spPr>
        <p:txBody>
          <a:bodyPr wrap="none">
            <a:spAutoFit/>
          </a:bodyPr>
          <a:lstStyle/>
          <a:p>
            <a:pPr lvl="0"/>
            <a:r>
              <a:rPr lang="zh-CN" altLang="en-US" sz="3200" dirty="0" smtClean="0">
                <a:solidFill>
                  <a:schemeClr val="accent1">
                    <a:lumMod val="75000"/>
                  </a:schemeClr>
                </a:solidFill>
                <a:latin typeface="微软雅黑" panose="020B0503020204020204" pitchFamily="34" charset="-122"/>
                <a:ea typeface="微软雅黑" panose="020B0503020204020204" pitchFamily="34" charset="-122"/>
              </a:rPr>
              <a:t>丙烯腈新技术、新工艺应用</a:t>
            </a:r>
            <a:endParaRPr lang="zh-CN" altLang="en-US" sz="3200" dirty="0">
              <a:solidFill>
                <a:schemeClr val="accent1">
                  <a:lumMod val="75000"/>
                </a:scheme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93638" y="0"/>
            <a:ext cx="12192000" cy="914324"/>
            <a:chOff x="0" y="0"/>
            <a:chExt cx="12192000" cy="914324"/>
          </a:xfrm>
          <a:effectLst>
            <a:outerShdw blurRad="50800" dist="38100" dir="2700000" algn="tl" rotWithShape="0">
              <a:prstClr val="black">
                <a:alpha val="40000"/>
              </a:prstClr>
            </a:outerShdw>
          </a:effectLst>
        </p:grpSpPr>
        <p:sp>
          <p:nvSpPr>
            <p:cNvPr id="3" name="矩形 2">
              <a:extLst>
                <a:ext uri="{FF2B5EF4-FFF2-40B4-BE49-F238E27FC236}">
                  <a16:creationId xmlns:a16="http://schemas.microsoft.com/office/drawing/2014/main" xmlns="" id="{DBA7EAC7-B3D8-4D41-A150-5DD10AEB6DBA}"/>
                </a:ext>
              </a:extLst>
            </p:cNvPr>
            <p:cNvSpPr/>
            <p:nvPr/>
          </p:nvSpPr>
          <p:spPr>
            <a:xfrm>
              <a:off x="1362545" y="544992"/>
              <a:ext cx="1736016" cy="369332"/>
            </a:xfrm>
            <a:prstGeom prst="rect">
              <a:avLst/>
            </a:prstGeom>
          </p:spPr>
          <p:txBody>
            <a:bodyPr wrap="square">
              <a:spAutoFit/>
            </a:bodyPr>
            <a:lstStyle/>
            <a:p>
              <a:pPr algn="dist"/>
              <a:r>
                <a:rPr lang="zh-CN" altLang="en-US" sz="1800" b="1"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安庆石化公司</a:t>
              </a:r>
              <a:endParaRPr lang="zh-CN" altLang="en-US" sz="1800" b="1" dirty="0">
                <a:solidFill>
                  <a:schemeClr val="tx1">
                    <a:lumMod val="65000"/>
                    <a:lumOff val="35000"/>
                  </a:schemeClr>
                </a:solidFill>
              </a:endParaRPr>
            </a:p>
          </p:txBody>
        </p:sp>
        <p:cxnSp>
          <p:nvCxnSpPr>
            <p:cNvPr id="4" name="直接连接符 3"/>
            <p:cNvCxnSpPr/>
            <p:nvPr/>
          </p:nvCxnSpPr>
          <p:spPr>
            <a:xfrm>
              <a:off x="0" y="900510"/>
              <a:ext cx="3098561" cy="0"/>
            </a:xfrm>
            <a:prstGeom prst="line">
              <a:avLst/>
            </a:prstGeom>
            <a:ln w="22225">
              <a:gradFill>
                <a:gsLst>
                  <a:gs pos="0">
                    <a:srgbClr val="FF0000"/>
                  </a:gs>
                  <a:gs pos="74000">
                    <a:srgbClr val="C00000"/>
                  </a:gs>
                  <a:gs pos="83000">
                    <a:srgbClr val="FFC000"/>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3108562" y="795"/>
              <a:ext cx="285518" cy="90051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3262156" y="729658"/>
              <a:ext cx="8929844" cy="0"/>
            </a:xfrm>
            <a:prstGeom prst="line">
              <a:avLst/>
            </a:prstGeom>
            <a:ln>
              <a:solidFill>
                <a:schemeClr val="accent2">
                  <a:alpha val="88000"/>
                </a:schemeClr>
              </a:solidFill>
            </a:ln>
          </p:spPr>
          <p:style>
            <a:lnRef idx="1">
              <a:schemeClr val="accent1"/>
            </a:lnRef>
            <a:fillRef idx="0">
              <a:schemeClr val="accent1"/>
            </a:fillRef>
            <a:effectRef idx="0">
              <a:schemeClr val="accent1"/>
            </a:effectRef>
            <a:fontRef idx="minor">
              <a:schemeClr val="tx1"/>
            </a:fontRef>
          </p:style>
        </p:cxnSp>
        <p:pic>
          <p:nvPicPr>
            <p:cNvPr id="7" name="图片 6"/>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59481" y="79549"/>
              <a:ext cx="744548" cy="767458"/>
            </a:xfrm>
            <a:prstGeom prst="rect">
              <a:avLst/>
            </a:prstGeom>
          </p:spPr>
        </p:pic>
        <p:sp>
          <p:nvSpPr>
            <p:cNvPr id="8" name="矩形 7">
              <a:extLst>
                <a:ext uri="{FF2B5EF4-FFF2-40B4-BE49-F238E27FC236}">
                  <a16:creationId xmlns:a16="http://schemas.microsoft.com/office/drawing/2014/main" xmlns="" id="{DBA7EAC7-B3D8-4D41-A150-5DD10AEB6DBA}"/>
                </a:ext>
              </a:extLst>
            </p:cNvPr>
            <p:cNvSpPr/>
            <p:nvPr/>
          </p:nvSpPr>
          <p:spPr>
            <a:xfrm>
              <a:off x="1380409" y="11213"/>
              <a:ext cx="1663462" cy="461665"/>
            </a:xfrm>
            <a:prstGeom prst="rect">
              <a:avLst/>
            </a:prstGeom>
          </p:spPr>
          <p:txBody>
            <a:bodyPr wrap="square">
              <a:spAutoFit/>
            </a:bodyPr>
            <a:lstStyle/>
            <a:p>
              <a:pPr algn="dist"/>
              <a:r>
                <a:rPr lang="zh-CN" altLang="en-US" sz="2400" b="1" dirty="0" smtClean="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中国石化</a:t>
              </a:r>
              <a:endParaRPr lang="zh-CN" altLang="en-US" sz="2400" b="1" dirty="0">
                <a:solidFill>
                  <a:schemeClr val="tx1">
                    <a:lumMod val="65000"/>
                    <a:lumOff val="35000"/>
                  </a:schemeClr>
                </a:solidFill>
              </a:endParaRPr>
            </a:p>
          </p:txBody>
        </p:sp>
        <p:sp>
          <p:nvSpPr>
            <p:cNvPr id="9" name="矩形 8">
              <a:extLst>
                <a:ext uri="{FF2B5EF4-FFF2-40B4-BE49-F238E27FC236}">
                  <a16:creationId xmlns:a16="http://schemas.microsoft.com/office/drawing/2014/main" xmlns="" id="{DBA7EAC7-B3D8-4D41-A150-5DD10AEB6DBA}"/>
                </a:ext>
              </a:extLst>
            </p:cNvPr>
            <p:cNvSpPr/>
            <p:nvPr/>
          </p:nvSpPr>
          <p:spPr>
            <a:xfrm>
              <a:off x="1418172" y="348954"/>
              <a:ext cx="1587082" cy="276999"/>
            </a:xfrm>
            <a:prstGeom prst="rect">
              <a:avLst/>
            </a:prstGeom>
          </p:spPr>
          <p:txBody>
            <a:bodyPr wrap="square">
              <a:spAutoFit/>
            </a:bodyPr>
            <a:lstStyle/>
            <a:p>
              <a:pPr algn="dist"/>
              <a:r>
                <a:rPr lang="en-US" altLang="zh-CN" sz="1200" b="1" dirty="0" smtClean="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SINOPEC</a:t>
              </a:r>
              <a:endParaRPr lang="zh-CN" altLang="en-US" sz="1200" b="1" dirty="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10" name="直接连接符 9"/>
            <p:cNvCxnSpPr/>
            <p:nvPr/>
          </p:nvCxnSpPr>
          <p:spPr>
            <a:xfrm flipH="1">
              <a:off x="3212704" y="0"/>
              <a:ext cx="285518" cy="90051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64513" name="Rectangle 1"/>
          <p:cNvSpPr>
            <a:spLocks noChangeArrowheads="1"/>
          </p:cNvSpPr>
          <p:nvPr/>
        </p:nvSpPr>
        <p:spPr bwMode="auto">
          <a:xfrm>
            <a:off x="3442448" y="849854"/>
            <a:ext cx="534655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3600" b="1"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E-102</a:t>
            </a:r>
            <a:r>
              <a:rPr kumimoji="0" lang="zh-CN" altLang="en-US" sz="3600" b="1"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在线清洗技术</a:t>
            </a:r>
            <a:endParaRPr kumimoji="0" lang="zh-CN" altLang="en-US" sz="3600" b="1"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pic>
        <p:nvPicPr>
          <p:cNvPr id="12" name="图片 11" descr="0630_4 (2)"/>
          <p:cNvPicPr>
            <a:picLocks noChangeAspect="1"/>
          </p:cNvPicPr>
          <p:nvPr/>
        </p:nvPicPr>
        <p:blipFill>
          <a:blip r:embed="rId3" cstate="print"/>
          <a:stretch>
            <a:fillRect/>
          </a:stretch>
        </p:blipFill>
        <p:spPr>
          <a:xfrm>
            <a:off x="546043" y="1558710"/>
            <a:ext cx="5392178" cy="5053012"/>
          </a:xfrm>
          <a:prstGeom prst="rect">
            <a:avLst/>
          </a:prstGeom>
          <a:noFill/>
          <a:ln w="9525">
            <a:noFill/>
          </a:ln>
        </p:spPr>
      </p:pic>
      <p:pic>
        <p:nvPicPr>
          <p:cNvPr id="13" name="图片 12" descr="0630_3 (7)"/>
          <p:cNvPicPr>
            <a:picLocks noChangeAspect="1"/>
          </p:cNvPicPr>
          <p:nvPr/>
        </p:nvPicPr>
        <p:blipFill>
          <a:blip r:embed="rId4" cstate="print"/>
          <a:stretch>
            <a:fillRect/>
          </a:stretch>
        </p:blipFill>
        <p:spPr>
          <a:xfrm>
            <a:off x="6236466" y="1537467"/>
            <a:ext cx="5424823" cy="4987925"/>
          </a:xfrm>
          <a:prstGeom prst="rect">
            <a:avLst/>
          </a:prstGeom>
          <a:noFill/>
          <a:ln w="9525">
            <a:noFill/>
          </a:ln>
        </p:spPr>
      </p:pic>
      <p:sp>
        <p:nvSpPr>
          <p:cNvPr id="14" name="文本框 37"/>
          <p:cNvSpPr txBox="1"/>
          <p:nvPr/>
        </p:nvSpPr>
        <p:spPr>
          <a:xfrm>
            <a:off x="4642533" y="207701"/>
            <a:ext cx="5698089" cy="646331"/>
          </a:xfrm>
          <a:prstGeom prst="rect">
            <a:avLst/>
          </a:prstGeom>
          <a:noFill/>
          <a:ln w="9525">
            <a:noFill/>
          </a:ln>
        </p:spPr>
        <p:txBody>
          <a:bodyPr wrap="square" anchor="t">
            <a:spAutoFit/>
          </a:bodyPr>
          <a:lstStyle/>
          <a:p>
            <a:pPr lvl="0"/>
            <a:r>
              <a:rPr lang="zh-CN" altLang="en-US" sz="3600" dirty="0" smtClean="0">
                <a:solidFill>
                  <a:schemeClr val="bg1">
                    <a:lumMod val="50000"/>
                  </a:schemeClr>
                </a:solidFill>
                <a:latin typeface="微软雅黑" panose="020B0503020204020204" pitchFamily="34" charset="-122"/>
                <a:ea typeface="微软雅黑" panose="020B0503020204020204" pitchFamily="34" charset="-122"/>
              </a:rPr>
              <a:t>丙烯腈新技术、新工艺应用</a:t>
            </a:r>
            <a:endParaRPr lang="zh-CN" altLang="en-US" sz="3600" dirty="0">
              <a:solidFill>
                <a:schemeClr val="bg1">
                  <a:lumMod val="50000"/>
                </a:scheme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同侧圆角矩形 12"/>
          <p:cNvSpPr/>
          <p:nvPr/>
        </p:nvSpPr>
        <p:spPr>
          <a:xfrm>
            <a:off x="2097741" y="1753496"/>
            <a:ext cx="8573845" cy="4432151"/>
          </a:xfrm>
          <a:prstGeom prst="round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0" y="0"/>
            <a:ext cx="12192000" cy="914324"/>
            <a:chOff x="0" y="0"/>
            <a:chExt cx="12192000" cy="914324"/>
          </a:xfrm>
          <a:effectLst>
            <a:outerShdw blurRad="50800" dist="38100" dir="2700000" algn="tl" rotWithShape="0">
              <a:prstClr val="black">
                <a:alpha val="40000"/>
              </a:prstClr>
            </a:outerShdw>
          </a:effectLst>
        </p:grpSpPr>
        <p:sp>
          <p:nvSpPr>
            <p:cNvPr id="3" name="矩形 2">
              <a:extLst>
                <a:ext uri="{FF2B5EF4-FFF2-40B4-BE49-F238E27FC236}">
                  <a16:creationId xmlns:a16="http://schemas.microsoft.com/office/drawing/2014/main" xmlns="" id="{DBA7EAC7-B3D8-4D41-A150-5DD10AEB6DBA}"/>
                </a:ext>
              </a:extLst>
            </p:cNvPr>
            <p:cNvSpPr/>
            <p:nvPr/>
          </p:nvSpPr>
          <p:spPr>
            <a:xfrm>
              <a:off x="1362545" y="544992"/>
              <a:ext cx="1736016" cy="369332"/>
            </a:xfrm>
            <a:prstGeom prst="rect">
              <a:avLst/>
            </a:prstGeom>
          </p:spPr>
          <p:txBody>
            <a:bodyPr wrap="square">
              <a:spAutoFit/>
            </a:bodyPr>
            <a:lstStyle/>
            <a:p>
              <a:pPr algn="dist"/>
              <a:r>
                <a:rPr lang="zh-CN" altLang="en-US" sz="1800" b="1"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安庆石化公司</a:t>
              </a:r>
              <a:endParaRPr lang="zh-CN" altLang="en-US" sz="1800" b="1" dirty="0">
                <a:solidFill>
                  <a:schemeClr val="tx1">
                    <a:lumMod val="65000"/>
                    <a:lumOff val="35000"/>
                  </a:schemeClr>
                </a:solidFill>
              </a:endParaRPr>
            </a:p>
          </p:txBody>
        </p:sp>
        <p:cxnSp>
          <p:nvCxnSpPr>
            <p:cNvPr id="4" name="直接连接符 3"/>
            <p:cNvCxnSpPr/>
            <p:nvPr/>
          </p:nvCxnSpPr>
          <p:spPr>
            <a:xfrm>
              <a:off x="0" y="900510"/>
              <a:ext cx="3098561" cy="0"/>
            </a:xfrm>
            <a:prstGeom prst="line">
              <a:avLst/>
            </a:prstGeom>
            <a:ln w="22225">
              <a:gradFill>
                <a:gsLst>
                  <a:gs pos="0">
                    <a:srgbClr val="FF0000"/>
                  </a:gs>
                  <a:gs pos="74000">
                    <a:srgbClr val="C00000"/>
                  </a:gs>
                  <a:gs pos="83000">
                    <a:srgbClr val="FFC000"/>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3108562" y="795"/>
              <a:ext cx="285518" cy="90051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3262156" y="729658"/>
              <a:ext cx="8929844" cy="0"/>
            </a:xfrm>
            <a:prstGeom prst="line">
              <a:avLst/>
            </a:prstGeom>
            <a:ln>
              <a:solidFill>
                <a:schemeClr val="accent2">
                  <a:alpha val="88000"/>
                </a:schemeClr>
              </a:solidFill>
            </a:ln>
          </p:spPr>
          <p:style>
            <a:lnRef idx="1">
              <a:schemeClr val="accent1"/>
            </a:lnRef>
            <a:fillRef idx="0">
              <a:schemeClr val="accent1"/>
            </a:fillRef>
            <a:effectRef idx="0">
              <a:schemeClr val="accent1"/>
            </a:effectRef>
            <a:fontRef idx="minor">
              <a:schemeClr val="tx1"/>
            </a:fontRef>
          </p:style>
        </p:cxnSp>
        <p:pic>
          <p:nvPicPr>
            <p:cNvPr id="7" name="图片 6"/>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59481" y="79549"/>
              <a:ext cx="744548" cy="767458"/>
            </a:xfrm>
            <a:prstGeom prst="rect">
              <a:avLst/>
            </a:prstGeom>
          </p:spPr>
        </p:pic>
        <p:sp>
          <p:nvSpPr>
            <p:cNvPr id="8" name="矩形 7">
              <a:extLst>
                <a:ext uri="{FF2B5EF4-FFF2-40B4-BE49-F238E27FC236}">
                  <a16:creationId xmlns:a16="http://schemas.microsoft.com/office/drawing/2014/main" xmlns="" id="{DBA7EAC7-B3D8-4D41-A150-5DD10AEB6DBA}"/>
                </a:ext>
              </a:extLst>
            </p:cNvPr>
            <p:cNvSpPr/>
            <p:nvPr/>
          </p:nvSpPr>
          <p:spPr>
            <a:xfrm>
              <a:off x="1380409" y="11213"/>
              <a:ext cx="1663462" cy="461665"/>
            </a:xfrm>
            <a:prstGeom prst="rect">
              <a:avLst/>
            </a:prstGeom>
          </p:spPr>
          <p:txBody>
            <a:bodyPr wrap="square">
              <a:spAutoFit/>
            </a:bodyPr>
            <a:lstStyle/>
            <a:p>
              <a:pPr algn="dist"/>
              <a:r>
                <a:rPr lang="zh-CN" altLang="en-US" sz="2400" b="1" dirty="0" smtClean="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中国石化</a:t>
              </a:r>
              <a:endParaRPr lang="zh-CN" altLang="en-US" sz="2400" b="1" dirty="0">
                <a:solidFill>
                  <a:schemeClr val="tx1">
                    <a:lumMod val="65000"/>
                    <a:lumOff val="35000"/>
                  </a:schemeClr>
                </a:solidFill>
              </a:endParaRPr>
            </a:p>
          </p:txBody>
        </p:sp>
        <p:sp>
          <p:nvSpPr>
            <p:cNvPr id="9" name="矩形 8">
              <a:extLst>
                <a:ext uri="{FF2B5EF4-FFF2-40B4-BE49-F238E27FC236}">
                  <a16:creationId xmlns:a16="http://schemas.microsoft.com/office/drawing/2014/main" xmlns="" id="{DBA7EAC7-B3D8-4D41-A150-5DD10AEB6DBA}"/>
                </a:ext>
              </a:extLst>
            </p:cNvPr>
            <p:cNvSpPr/>
            <p:nvPr/>
          </p:nvSpPr>
          <p:spPr>
            <a:xfrm>
              <a:off x="1418172" y="348954"/>
              <a:ext cx="1587082" cy="276999"/>
            </a:xfrm>
            <a:prstGeom prst="rect">
              <a:avLst/>
            </a:prstGeom>
          </p:spPr>
          <p:txBody>
            <a:bodyPr wrap="square">
              <a:spAutoFit/>
            </a:bodyPr>
            <a:lstStyle/>
            <a:p>
              <a:pPr algn="dist"/>
              <a:r>
                <a:rPr lang="en-US" altLang="zh-CN" sz="1200" b="1" dirty="0" smtClean="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SINOPEC</a:t>
              </a:r>
              <a:endParaRPr lang="zh-CN" altLang="en-US" sz="1200" b="1" dirty="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10" name="直接连接符 9"/>
            <p:cNvCxnSpPr/>
            <p:nvPr/>
          </p:nvCxnSpPr>
          <p:spPr>
            <a:xfrm flipH="1">
              <a:off x="3212704" y="0"/>
              <a:ext cx="285518" cy="90051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65537" name="Rectangle 1"/>
          <p:cNvSpPr>
            <a:spLocks noChangeArrowheads="1"/>
          </p:cNvSpPr>
          <p:nvPr/>
        </p:nvSpPr>
        <p:spPr bwMode="auto">
          <a:xfrm>
            <a:off x="3399416" y="978946"/>
            <a:ext cx="5023821"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3600" b="0" i="0" u="none" strike="noStrike" cap="none" normalizeH="0" dirty="0" smtClean="0">
                <a:ln>
                  <a:noFill/>
                </a:ln>
                <a:solidFill>
                  <a:srgbClr val="FF0000"/>
                </a:solidFill>
                <a:effectLst/>
                <a:latin typeface="Calibri" pitchFamily="34" charset="0"/>
                <a:ea typeface="宋体" pitchFamily="2" charset="-122"/>
                <a:cs typeface="Times New Roman" pitchFamily="18" charset="0"/>
              </a:rPr>
              <a:t>E-102</a:t>
            </a:r>
            <a:r>
              <a:rPr kumimoji="0" lang="zh-CN" altLang="en-US" sz="3600" b="0" i="0" u="none" strike="noStrike" cap="none" normalizeH="0" dirty="0" smtClean="0">
                <a:ln>
                  <a:noFill/>
                </a:ln>
                <a:solidFill>
                  <a:srgbClr val="FF0000"/>
                </a:solidFill>
                <a:effectLst/>
                <a:latin typeface="Calibri" pitchFamily="34" charset="0"/>
                <a:ea typeface="宋体" pitchFamily="2" charset="-122"/>
                <a:cs typeface="Times New Roman" pitchFamily="18" charset="0"/>
              </a:rPr>
              <a:t>在线清洗技术应用</a:t>
            </a:r>
            <a:endParaRPr kumimoji="0" lang="zh-CN" altLang="en-US" sz="3600" b="0" i="0" u="none" strike="noStrike" cap="none" normalizeH="0" dirty="0" smtClean="0">
              <a:ln>
                <a:noFill/>
              </a:ln>
              <a:solidFill>
                <a:srgbClr val="FF0000"/>
              </a:solidFill>
              <a:effectLst/>
              <a:latin typeface="Arial" pitchFamily="34" charset="0"/>
              <a:ea typeface="宋体" pitchFamily="2" charset="-122"/>
              <a:cs typeface="宋体" pitchFamily="2" charset="-122"/>
            </a:endParaRPr>
          </a:p>
        </p:txBody>
      </p:sp>
      <p:sp>
        <p:nvSpPr>
          <p:cNvPr id="65538" name="Rectangle 2"/>
          <p:cNvSpPr>
            <a:spLocks noChangeArrowheads="1"/>
          </p:cNvSpPr>
          <p:nvPr/>
        </p:nvSpPr>
        <p:spPr bwMode="auto">
          <a:xfrm>
            <a:off x="2592976" y="2005788"/>
            <a:ext cx="7587343"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lang="zh-CN" altLang="en-US" sz="2000" dirty="0" smtClean="0"/>
              <a:t>丙烯腈装置反应气体冷却器（以下简称</a:t>
            </a:r>
            <a:r>
              <a:rPr lang="en-US" sz="2000" dirty="0" smtClean="0"/>
              <a:t>E102</a:t>
            </a:r>
            <a:r>
              <a:rPr lang="zh-CN" altLang="en-US" sz="2000" dirty="0" smtClean="0"/>
              <a:t>）是关键设备之一，为立式列管式冷却器，主要作用是将流化床反应器出口的高温反应气体冷却到</a:t>
            </a:r>
            <a:r>
              <a:rPr lang="en-US" sz="2000" dirty="0" smtClean="0"/>
              <a:t>220</a:t>
            </a:r>
            <a:r>
              <a:rPr lang="zh-CN" altLang="en-US" sz="2000" dirty="0" smtClean="0"/>
              <a:t>℃左右。由于反应气体中含有易聚合的化合物，在冷却过程中，聚合生成的粘性物质与从反应器带出的少量催化剂细粉及金属凝华物一起粘附聚积在</a:t>
            </a:r>
            <a:r>
              <a:rPr lang="en-US" sz="2000" dirty="0" smtClean="0"/>
              <a:t>E-102</a:t>
            </a:r>
            <a:r>
              <a:rPr lang="zh-CN" altLang="en-US" sz="2000" dirty="0" smtClean="0"/>
              <a:t>列管内壁，导致列管不畅，增加管道阻力，造成反应系统操作压力升高，恶化反应系统的操作状况，降低催化剂的反应性能，运行周期缩短。国内丙烯腈生产装置一般运行六个月左右就因该冷却器列管堵塞，使反应气体冷却器的压降升高到</a:t>
            </a:r>
            <a:r>
              <a:rPr lang="en-US" sz="2000" dirty="0" smtClean="0"/>
              <a:t>40kPa</a:t>
            </a:r>
            <a:r>
              <a:rPr lang="zh-CN" altLang="en-US" sz="2000" dirty="0" smtClean="0"/>
              <a:t>以上，造成反应系统压力明显升高，导致催化剂的丙烯腈单收下降</a:t>
            </a:r>
            <a:r>
              <a:rPr lang="en-US" sz="2000" dirty="0" smtClean="0"/>
              <a:t>2</a:t>
            </a:r>
            <a:r>
              <a:rPr lang="zh-CN" altLang="en-US" sz="2000" dirty="0" smtClean="0"/>
              <a:t>个百分点以上 。对于</a:t>
            </a:r>
            <a:r>
              <a:rPr lang="en-US" sz="2000" dirty="0" smtClean="0"/>
              <a:t>E102</a:t>
            </a:r>
            <a:r>
              <a:rPr lang="zh-CN" altLang="en-US" sz="2000" dirty="0" smtClean="0"/>
              <a:t>列管内的堵塞物，只能在装置停车检修期间用高压水枪进行清洗。因此每年都因</a:t>
            </a:r>
            <a:r>
              <a:rPr lang="en-US" sz="2000" dirty="0" smtClean="0"/>
              <a:t>E102</a:t>
            </a:r>
            <a:r>
              <a:rPr lang="zh-CN" altLang="en-US" sz="2000" dirty="0" smtClean="0"/>
              <a:t>压降大反应器压力高而停工清洗一到二次。</a:t>
            </a:r>
            <a:endParaRPr kumimoji="0" lang="zh-CN" altLang="en-US" sz="20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14" name="矩形 13"/>
          <p:cNvSpPr/>
          <p:nvPr/>
        </p:nvSpPr>
        <p:spPr>
          <a:xfrm>
            <a:off x="4424120" y="146131"/>
            <a:ext cx="5109091" cy="584775"/>
          </a:xfrm>
          <a:prstGeom prst="rect">
            <a:avLst/>
          </a:prstGeom>
        </p:spPr>
        <p:txBody>
          <a:bodyPr wrap="none">
            <a:spAutoFit/>
          </a:bodyPr>
          <a:lstStyle/>
          <a:p>
            <a:pPr lvl="0"/>
            <a:r>
              <a:rPr lang="zh-CN" altLang="en-US" sz="3200" dirty="0" smtClean="0">
                <a:solidFill>
                  <a:schemeClr val="bg1">
                    <a:lumMod val="50000"/>
                  </a:schemeClr>
                </a:solidFill>
                <a:latin typeface="微软雅黑" panose="020B0503020204020204" pitchFamily="34" charset="-122"/>
                <a:ea typeface="微软雅黑" panose="020B0503020204020204" pitchFamily="34" charset="-122"/>
              </a:rPr>
              <a:t>丙烯腈</a:t>
            </a:r>
            <a:r>
              <a:rPr lang="zh-CN" altLang="en-US" sz="3200" dirty="0" smtClean="0">
                <a:solidFill>
                  <a:schemeClr val="bg1">
                    <a:lumMod val="50000"/>
                  </a:schemeClr>
                </a:solidFill>
                <a:latin typeface="微软雅黑" panose="020B0503020204020204" pitchFamily="34" charset="-122"/>
                <a:ea typeface="微软雅黑" panose="020B0503020204020204" pitchFamily="34" charset="-122"/>
              </a:rPr>
              <a:t>新技术、新工艺应用</a:t>
            </a:r>
            <a:endParaRPr lang="zh-CN" altLang="en-US" sz="3200" dirty="0">
              <a:solidFill>
                <a:schemeClr val="bg1">
                  <a:lumMod val="50000"/>
                </a:scheme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914324"/>
            <a:chOff x="0" y="0"/>
            <a:chExt cx="12192000" cy="914324"/>
          </a:xfrm>
          <a:effectLst>
            <a:outerShdw blurRad="50800" dist="38100" dir="2700000" algn="tl" rotWithShape="0">
              <a:prstClr val="black">
                <a:alpha val="40000"/>
              </a:prstClr>
            </a:outerShdw>
          </a:effectLst>
        </p:grpSpPr>
        <p:sp>
          <p:nvSpPr>
            <p:cNvPr id="3" name="矩形 2">
              <a:extLst>
                <a:ext uri="{FF2B5EF4-FFF2-40B4-BE49-F238E27FC236}">
                  <a16:creationId xmlns:a16="http://schemas.microsoft.com/office/drawing/2014/main" xmlns="" id="{DBA7EAC7-B3D8-4D41-A150-5DD10AEB6DBA}"/>
                </a:ext>
              </a:extLst>
            </p:cNvPr>
            <p:cNvSpPr/>
            <p:nvPr/>
          </p:nvSpPr>
          <p:spPr>
            <a:xfrm>
              <a:off x="1362545" y="544992"/>
              <a:ext cx="1736016" cy="369332"/>
            </a:xfrm>
            <a:prstGeom prst="rect">
              <a:avLst/>
            </a:prstGeom>
          </p:spPr>
          <p:txBody>
            <a:bodyPr wrap="square">
              <a:spAutoFit/>
            </a:bodyPr>
            <a:lstStyle/>
            <a:p>
              <a:pPr algn="dist"/>
              <a:r>
                <a:rPr lang="zh-CN" altLang="en-US" sz="1800" b="1"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安庆石化公司</a:t>
              </a:r>
              <a:endParaRPr lang="zh-CN" altLang="en-US" sz="1800" b="1" dirty="0">
                <a:solidFill>
                  <a:schemeClr val="tx1">
                    <a:lumMod val="65000"/>
                    <a:lumOff val="35000"/>
                  </a:schemeClr>
                </a:solidFill>
              </a:endParaRPr>
            </a:p>
          </p:txBody>
        </p:sp>
        <p:cxnSp>
          <p:nvCxnSpPr>
            <p:cNvPr id="4" name="直接连接符 3"/>
            <p:cNvCxnSpPr/>
            <p:nvPr/>
          </p:nvCxnSpPr>
          <p:spPr>
            <a:xfrm>
              <a:off x="0" y="900510"/>
              <a:ext cx="3098561" cy="0"/>
            </a:xfrm>
            <a:prstGeom prst="line">
              <a:avLst/>
            </a:prstGeom>
            <a:ln w="22225">
              <a:gradFill>
                <a:gsLst>
                  <a:gs pos="0">
                    <a:srgbClr val="FF0000"/>
                  </a:gs>
                  <a:gs pos="74000">
                    <a:srgbClr val="C00000"/>
                  </a:gs>
                  <a:gs pos="83000">
                    <a:srgbClr val="FFC000"/>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3108562" y="795"/>
              <a:ext cx="285518" cy="90051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3262156" y="729658"/>
              <a:ext cx="8929844" cy="0"/>
            </a:xfrm>
            <a:prstGeom prst="line">
              <a:avLst/>
            </a:prstGeom>
            <a:ln>
              <a:solidFill>
                <a:schemeClr val="accent2">
                  <a:alpha val="88000"/>
                </a:schemeClr>
              </a:solidFill>
            </a:ln>
          </p:spPr>
          <p:style>
            <a:lnRef idx="1">
              <a:schemeClr val="accent1"/>
            </a:lnRef>
            <a:fillRef idx="0">
              <a:schemeClr val="accent1"/>
            </a:fillRef>
            <a:effectRef idx="0">
              <a:schemeClr val="accent1"/>
            </a:effectRef>
            <a:fontRef idx="minor">
              <a:schemeClr val="tx1"/>
            </a:fontRef>
          </p:style>
        </p:cxnSp>
        <p:pic>
          <p:nvPicPr>
            <p:cNvPr id="7" name="图片 6"/>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59481" y="79549"/>
              <a:ext cx="744548" cy="767458"/>
            </a:xfrm>
            <a:prstGeom prst="rect">
              <a:avLst/>
            </a:prstGeom>
          </p:spPr>
        </p:pic>
        <p:sp>
          <p:nvSpPr>
            <p:cNvPr id="8" name="矩形 7">
              <a:extLst>
                <a:ext uri="{FF2B5EF4-FFF2-40B4-BE49-F238E27FC236}">
                  <a16:creationId xmlns:a16="http://schemas.microsoft.com/office/drawing/2014/main" xmlns="" id="{DBA7EAC7-B3D8-4D41-A150-5DD10AEB6DBA}"/>
                </a:ext>
              </a:extLst>
            </p:cNvPr>
            <p:cNvSpPr/>
            <p:nvPr/>
          </p:nvSpPr>
          <p:spPr>
            <a:xfrm>
              <a:off x="1380409" y="11213"/>
              <a:ext cx="1663462" cy="461665"/>
            </a:xfrm>
            <a:prstGeom prst="rect">
              <a:avLst/>
            </a:prstGeom>
          </p:spPr>
          <p:txBody>
            <a:bodyPr wrap="square">
              <a:spAutoFit/>
            </a:bodyPr>
            <a:lstStyle/>
            <a:p>
              <a:pPr algn="dist"/>
              <a:r>
                <a:rPr lang="zh-CN" altLang="en-US" sz="2400" b="1" dirty="0" smtClean="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中国石化</a:t>
              </a:r>
              <a:endParaRPr lang="zh-CN" altLang="en-US" sz="2400" b="1" dirty="0">
                <a:solidFill>
                  <a:schemeClr val="tx1">
                    <a:lumMod val="65000"/>
                    <a:lumOff val="35000"/>
                  </a:schemeClr>
                </a:solidFill>
              </a:endParaRPr>
            </a:p>
          </p:txBody>
        </p:sp>
        <p:sp>
          <p:nvSpPr>
            <p:cNvPr id="9" name="矩形 8">
              <a:extLst>
                <a:ext uri="{FF2B5EF4-FFF2-40B4-BE49-F238E27FC236}">
                  <a16:creationId xmlns:a16="http://schemas.microsoft.com/office/drawing/2014/main" xmlns="" id="{DBA7EAC7-B3D8-4D41-A150-5DD10AEB6DBA}"/>
                </a:ext>
              </a:extLst>
            </p:cNvPr>
            <p:cNvSpPr/>
            <p:nvPr/>
          </p:nvSpPr>
          <p:spPr>
            <a:xfrm>
              <a:off x="1418172" y="348954"/>
              <a:ext cx="1587082" cy="276999"/>
            </a:xfrm>
            <a:prstGeom prst="rect">
              <a:avLst/>
            </a:prstGeom>
          </p:spPr>
          <p:txBody>
            <a:bodyPr wrap="square">
              <a:spAutoFit/>
            </a:bodyPr>
            <a:lstStyle/>
            <a:p>
              <a:pPr algn="dist"/>
              <a:r>
                <a:rPr lang="en-US" altLang="zh-CN" sz="1200" b="1" dirty="0" smtClean="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SINOPEC</a:t>
              </a:r>
              <a:endParaRPr lang="zh-CN" altLang="en-US" sz="1200" b="1" dirty="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10" name="直接连接符 9"/>
            <p:cNvCxnSpPr/>
            <p:nvPr/>
          </p:nvCxnSpPr>
          <p:spPr>
            <a:xfrm flipH="1">
              <a:off x="3212704" y="0"/>
              <a:ext cx="285518" cy="90051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1" name="Rectangle 1"/>
          <p:cNvSpPr>
            <a:spLocks noChangeArrowheads="1"/>
          </p:cNvSpPr>
          <p:nvPr/>
        </p:nvSpPr>
        <p:spPr bwMode="auto">
          <a:xfrm>
            <a:off x="3399416" y="978946"/>
            <a:ext cx="5023821"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3600" b="0" i="0" u="none" strike="noStrike" cap="none" normalizeH="0" dirty="0" smtClean="0">
                <a:ln>
                  <a:noFill/>
                </a:ln>
                <a:solidFill>
                  <a:srgbClr val="FF0000"/>
                </a:solidFill>
                <a:effectLst/>
                <a:latin typeface="Calibri" pitchFamily="34" charset="0"/>
                <a:ea typeface="宋体" pitchFamily="2" charset="-122"/>
                <a:cs typeface="Times New Roman" pitchFamily="18" charset="0"/>
              </a:rPr>
              <a:t>E-102</a:t>
            </a:r>
            <a:r>
              <a:rPr kumimoji="0" lang="zh-CN" altLang="en-US" sz="3600" b="0" i="0" u="none" strike="noStrike" cap="none" normalizeH="0" dirty="0" smtClean="0">
                <a:ln>
                  <a:noFill/>
                </a:ln>
                <a:solidFill>
                  <a:srgbClr val="FF0000"/>
                </a:solidFill>
                <a:effectLst/>
                <a:latin typeface="Calibri" pitchFamily="34" charset="0"/>
                <a:ea typeface="宋体" pitchFamily="2" charset="-122"/>
                <a:cs typeface="Times New Roman" pitchFamily="18" charset="0"/>
              </a:rPr>
              <a:t>在线清洗技术应用</a:t>
            </a:r>
            <a:endParaRPr kumimoji="0" lang="zh-CN" altLang="en-US" sz="3600" b="0" i="0" u="none" strike="noStrike" cap="none" normalizeH="0" dirty="0" smtClean="0">
              <a:ln>
                <a:noFill/>
              </a:ln>
              <a:solidFill>
                <a:srgbClr val="FF0000"/>
              </a:solidFill>
              <a:effectLst/>
              <a:latin typeface="Arial" pitchFamily="34" charset="0"/>
              <a:ea typeface="宋体" pitchFamily="2" charset="-122"/>
              <a:cs typeface="宋体" pitchFamily="2" charset="-122"/>
            </a:endParaRPr>
          </a:p>
        </p:txBody>
      </p:sp>
      <p:pic>
        <p:nvPicPr>
          <p:cNvPr id="67586" name="Picture 2"/>
          <p:cNvPicPr>
            <a:picLocks noChangeAspect="1" noChangeArrowheads="1"/>
          </p:cNvPicPr>
          <p:nvPr/>
        </p:nvPicPr>
        <p:blipFill>
          <a:blip r:embed="rId3"/>
          <a:srcRect/>
          <a:stretch>
            <a:fillRect/>
          </a:stretch>
        </p:blipFill>
        <p:spPr bwMode="auto">
          <a:xfrm>
            <a:off x="2479339" y="1783043"/>
            <a:ext cx="7056438" cy="4048125"/>
          </a:xfrm>
          <a:prstGeom prst="rect">
            <a:avLst/>
          </a:prstGeom>
          <a:noFill/>
          <a:ln w="9525">
            <a:noFill/>
            <a:miter lim="800000"/>
            <a:headEnd/>
            <a:tailEnd/>
          </a:ln>
          <a:effectLst/>
        </p:spPr>
      </p:pic>
      <p:sp>
        <p:nvSpPr>
          <p:cNvPr id="13" name="矩形 12"/>
          <p:cNvSpPr/>
          <p:nvPr/>
        </p:nvSpPr>
        <p:spPr>
          <a:xfrm>
            <a:off x="4424120" y="146131"/>
            <a:ext cx="5109091" cy="584775"/>
          </a:xfrm>
          <a:prstGeom prst="rect">
            <a:avLst/>
          </a:prstGeom>
        </p:spPr>
        <p:txBody>
          <a:bodyPr wrap="none">
            <a:spAutoFit/>
          </a:bodyPr>
          <a:lstStyle/>
          <a:p>
            <a:pPr lvl="0"/>
            <a:r>
              <a:rPr lang="zh-CN" altLang="en-US" sz="3200" dirty="0" smtClean="0">
                <a:solidFill>
                  <a:schemeClr val="bg1">
                    <a:lumMod val="50000"/>
                  </a:schemeClr>
                </a:solidFill>
                <a:latin typeface="微软雅黑" panose="020B0503020204020204" pitchFamily="34" charset="-122"/>
                <a:ea typeface="微软雅黑" panose="020B0503020204020204" pitchFamily="34" charset="-122"/>
              </a:rPr>
              <a:t>丙烯腈</a:t>
            </a:r>
            <a:r>
              <a:rPr lang="zh-CN" altLang="en-US" sz="3200" dirty="0" smtClean="0">
                <a:solidFill>
                  <a:schemeClr val="bg1">
                    <a:lumMod val="50000"/>
                  </a:schemeClr>
                </a:solidFill>
                <a:latin typeface="微软雅黑" panose="020B0503020204020204" pitchFamily="34" charset="-122"/>
                <a:ea typeface="微软雅黑" panose="020B0503020204020204" pitchFamily="34" charset="-122"/>
              </a:rPr>
              <a:t>新技术、新工艺应用</a:t>
            </a:r>
            <a:endParaRPr lang="zh-CN" altLang="en-US" sz="3200" dirty="0">
              <a:solidFill>
                <a:schemeClr val="bg1">
                  <a:lumMod val="50000"/>
                </a:scheme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流程图: 库存数据 22"/>
          <p:cNvSpPr/>
          <p:nvPr/>
        </p:nvSpPr>
        <p:spPr>
          <a:xfrm>
            <a:off x="0" y="1559859"/>
            <a:ext cx="5615493" cy="4991548"/>
          </a:xfrm>
          <a:prstGeom prst="flowChartOnline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nvGrpSpPr>
        <p:grpSpPr>
          <a:xfrm>
            <a:off x="0" y="0"/>
            <a:ext cx="12192000" cy="914324"/>
            <a:chOff x="0" y="0"/>
            <a:chExt cx="12192000" cy="914324"/>
          </a:xfrm>
          <a:effectLst>
            <a:outerShdw blurRad="50800" dist="38100" dir="2700000" algn="tl" rotWithShape="0">
              <a:prstClr val="black">
                <a:alpha val="40000"/>
              </a:prstClr>
            </a:outerShdw>
          </a:effectLst>
        </p:grpSpPr>
        <p:sp>
          <p:nvSpPr>
            <p:cNvPr id="4" name="矩形 3">
              <a:extLst>
                <a:ext uri="{FF2B5EF4-FFF2-40B4-BE49-F238E27FC236}">
                  <a16:creationId xmlns:a16="http://schemas.microsoft.com/office/drawing/2014/main" xmlns="" id="{DBA7EAC7-B3D8-4D41-A150-5DD10AEB6DBA}"/>
                </a:ext>
              </a:extLst>
            </p:cNvPr>
            <p:cNvSpPr/>
            <p:nvPr/>
          </p:nvSpPr>
          <p:spPr>
            <a:xfrm>
              <a:off x="1362545" y="544992"/>
              <a:ext cx="1736016" cy="369332"/>
            </a:xfrm>
            <a:prstGeom prst="rect">
              <a:avLst/>
            </a:prstGeom>
          </p:spPr>
          <p:txBody>
            <a:bodyPr wrap="square">
              <a:spAutoFit/>
            </a:bodyPr>
            <a:lstStyle/>
            <a:p>
              <a:pPr algn="dist"/>
              <a:r>
                <a:rPr lang="zh-CN" altLang="en-US" sz="1800" b="1"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安庆石化公司</a:t>
              </a:r>
              <a:endParaRPr lang="zh-CN" altLang="en-US" sz="1800" b="1" dirty="0">
                <a:solidFill>
                  <a:schemeClr val="tx1">
                    <a:lumMod val="65000"/>
                    <a:lumOff val="35000"/>
                  </a:schemeClr>
                </a:solidFill>
              </a:endParaRPr>
            </a:p>
          </p:txBody>
        </p:sp>
        <p:cxnSp>
          <p:nvCxnSpPr>
            <p:cNvPr id="5" name="直接连接符 4"/>
            <p:cNvCxnSpPr/>
            <p:nvPr/>
          </p:nvCxnSpPr>
          <p:spPr>
            <a:xfrm>
              <a:off x="0" y="900510"/>
              <a:ext cx="3098561" cy="0"/>
            </a:xfrm>
            <a:prstGeom prst="line">
              <a:avLst/>
            </a:prstGeom>
            <a:ln w="22225">
              <a:gradFill>
                <a:gsLst>
                  <a:gs pos="0">
                    <a:srgbClr val="FF0000"/>
                  </a:gs>
                  <a:gs pos="74000">
                    <a:srgbClr val="C00000"/>
                  </a:gs>
                  <a:gs pos="83000">
                    <a:srgbClr val="FFC000"/>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H="1">
              <a:off x="3108562" y="795"/>
              <a:ext cx="285518" cy="90051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3262156" y="729658"/>
              <a:ext cx="8929844" cy="0"/>
            </a:xfrm>
            <a:prstGeom prst="line">
              <a:avLst/>
            </a:prstGeom>
            <a:ln>
              <a:solidFill>
                <a:schemeClr val="accent2">
                  <a:alpha val="88000"/>
                </a:schemeClr>
              </a:solidFill>
            </a:ln>
          </p:spPr>
          <p:style>
            <a:lnRef idx="1">
              <a:schemeClr val="accent1"/>
            </a:lnRef>
            <a:fillRef idx="0">
              <a:schemeClr val="accent1"/>
            </a:fillRef>
            <a:effectRef idx="0">
              <a:schemeClr val="accent1"/>
            </a:effectRef>
            <a:fontRef idx="minor">
              <a:schemeClr val="tx1"/>
            </a:fontRef>
          </p:style>
        </p:cxnSp>
        <p:pic>
          <p:nvPicPr>
            <p:cNvPr id="8" name="图片 7"/>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59481" y="79549"/>
              <a:ext cx="744548" cy="767458"/>
            </a:xfrm>
            <a:prstGeom prst="rect">
              <a:avLst/>
            </a:prstGeom>
          </p:spPr>
        </p:pic>
        <p:sp>
          <p:nvSpPr>
            <p:cNvPr id="9" name="矩形 8">
              <a:extLst>
                <a:ext uri="{FF2B5EF4-FFF2-40B4-BE49-F238E27FC236}">
                  <a16:creationId xmlns:a16="http://schemas.microsoft.com/office/drawing/2014/main" xmlns="" id="{DBA7EAC7-B3D8-4D41-A150-5DD10AEB6DBA}"/>
                </a:ext>
              </a:extLst>
            </p:cNvPr>
            <p:cNvSpPr/>
            <p:nvPr/>
          </p:nvSpPr>
          <p:spPr>
            <a:xfrm>
              <a:off x="1380409" y="11213"/>
              <a:ext cx="1663462" cy="461665"/>
            </a:xfrm>
            <a:prstGeom prst="rect">
              <a:avLst/>
            </a:prstGeom>
          </p:spPr>
          <p:txBody>
            <a:bodyPr wrap="square">
              <a:spAutoFit/>
            </a:bodyPr>
            <a:lstStyle/>
            <a:p>
              <a:pPr algn="dist"/>
              <a:r>
                <a:rPr lang="zh-CN" altLang="en-US" sz="2400" b="1" dirty="0" smtClean="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中国石化</a:t>
              </a:r>
              <a:endParaRPr lang="zh-CN" altLang="en-US" sz="2400" b="1" dirty="0">
                <a:solidFill>
                  <a:schemeClr val="tx1">
                    <a:lumMod val="65000"/>
                    <a:lumOff val="35000"/>
                  </a:schemeClr>
                </a:solidFill>
              </a:endParaRPr>
            </a:p>
          </p:txBody>
        </p:sp>
        <p:sp>
          <p:nvSpPr>
            <p:cNvPr id="10" name="矩形 9">
              <a:extLst>
                <a:ext uri="{FF2B5EF4-FFF2-40B4-BE49-F238E27FC236}">
                  <a16:creationId xmlns:a16="http://schemas.microsoft.com/office/drawing/2014/main" xmlns="" id="{DBA7EAC7-B3D8-4D41-A150-5DD10AEB6DBA}"/>
                </a:ext>
              </a:extLst>
            </p:cNvPr>
            <p:cNvSpPr/>
            <p:nvPr/>
          </p:nvSpPr>
          <p:spPr>
            <a:xfrm>
              <a:off x="1418172" y="348954"/>
              <a:ext cx="1587082" cy="276999"/>
            </a:xfrm>
            <a:prstGeom prst="rect">
              <a:avLst/>
            </a:prstGeom>
          </p:spPr>
          <p:txBody>
            <a:bodyPr wrap="square">
              <a:spAutoFit/>
            </a:bodyPr>
            <a:lstStyle/>
            <a:p>
              <a:pPr algn="dist"/>
              <a:r>
                <a:rPr lang="en-US" altLang="zh-CN" sz="1200" b="1" dirty="0" smtClean="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SINOPEC</a:t>
              </a:r>
              <a:endParaRPr lang="zh-CN" altLang="en-US" sz="1200" b="1" dirty="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11" name="直接连接符 10"/>
            <p:cNvCxnSpPr/>
            <p:nvPr/>
          </p:nvCxnSpPr>
          <p:spPr>
            <a:xfrm flipH="1">
              <a:off x="3212704" y="0"/>
              <a:ext cx="285518" cy="90051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68609" name="Rectangle 1"/>
          <p:cNvSpPr>
            <a:spLocks noChangeArrowheads="1"/>
          </p:cNvSpPr>
          <p:nvPr/>
        </p:nvSpPr>
        <p:spPr bwMode="auto">
          <a:xfrm>
            <a:off x="421085" y="1699708"/>
            <a:ext cx="4280007" cy="46782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0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采用固体颗粒，以中压氮气为动力，通过颗粒输送以及分布器的喷射，使固体颗粒均匀分布在</a:t>
            </a:r>
            <a:r>
              <a:rPr kumimoji="0" lang="en-US" altLang="zh-CN" sz="20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E-102</a:t>
            </a:r>
            <a:r>
              <a:rPr kumimoji="0" lang="zh-CN" altLang="en-US" sz="20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列管上方，由反应气体带动进入</a:t>
            </a:r>
            <a:r>
              <a:rPr kumimoji="0" lang="en-US" altLang="zh-CN" sz="20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E-102</a:t>
            </a:r>
            <a:r>
              <a:rPr kumimoji="0" lang="zh-CN" altLang="en-US" sz="20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列管内冲刷列管内壁，以及时在线清除</a:t>
            </a:r>
            <a:r>
              <a:rPr kumimoji="0" lang="en-US" altLang="zh-CN" sz="20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E-102</a:t>
            </a:r>
            <a:r>
              <a:rPr kumimoji="0" lang="zh-CN" altLang="en-US" sz="20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列管内壁粘附的聚合物和催化剂粉尘，实现在线清堵的目的 </a:t>
            </a:r>
            <a:r>
              <a:rPr kumimoji="0" lang="en-US" altLang="zh-CN" sz="20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E-102</a:t>
            </a:r>
            <a:r>
              <a:rPr kumimoji="0" lang="zh-CN" altLang="en-US" sz="20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在线清堵工艺流程主要包括颗粒加料、颗粒输送、颗粒喷射和分布，固体颗粒在管线中的输送和在分布器中的喷射过程通过设定程控阀的开启时间作为一个操作周期自动完成，一个操作周期约为</a:t>
            </a:r>
            <a:r>
              <a:rPr kumimoji="0" lang="en-US" altLang="zh-CN" sz="20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2</a:t>
            </a:r>
            <a:r>
              <a:rPr kumimoji="0" lang="zh-CN" altLang="en-US" sz="20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a:t>
            </a:r>
            <a:r>
              <a:rPr kumimoji="0" lang="en-US" altLang="zh-CN" sz="20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3min</a:t>
            </a:r>
            <a:r>
              <a:rPr kumimoji="0" lang="zh-CN" altLang="en-US" sz="20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。在线清堵技术工业试验的工艺操作条件见表</a:t>
            </a:r>
            <a:r>
              <a:rPr kumimoji="0" lang="en-US" altLang="zh-CN" sz="20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1</a:t>
            </a:r>
            <a:r>
              <a:rPr kumimoji="0" lang="en-US" altLang="zh-CN" sz="2000" b="0" i="0" u="none" strike="noStrike" cap="none" normalizeH="0" baseline="0" dirty="0" smtClean="0">
                <a:ln>
                  <a:noFill/>
                </a:ln>
                <a:solidFill>
                  <a:schemeClr val="tx1"/>
                </a:solidFill>
                <a:effectLst/>
                <a:latin typeface="Arial" pitchFamily="34" charset="0"/>
                <a:ea typeface="宋体" pitchFamily="2" charset="-122"/>
                <a:cs typeface="宋体" pitchFamily="2" charset="-122"/>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CN" sz="18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22" name="Rectangle 1"/>
          <p:cNvSpPr>
            <a:spLocks noChangeArrowheads="1"/>
          </p:cNvSpPr>
          <p:nvPr/>
        </p:nvSpPr>
        <p:spPr bwMode="auto">
          <a:xfrm>
            <a:off x="763792" y="989704"/>
            <a:ext cx="5023821"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3600" b="0" i="0" u="none" strike="noStrike" cap="none" normalizeH="0" dirty="0" smtClean="0">
                <a:ln>
                  <a:noFill/>
                </a:ln>
                <a:solidFill>
                  <a:srgbClr val="FF0000"/>
                </a:solidFill>
                <a:effectLst/>
                <a:latin typeface="Calibri" pitchFamily="34" charset="0"/>
                <a:ea typeface="宋体" pitchFamily="2" charset="-122"/>
                <a:cs typeface="Times New Roman" pitchFamily="18" charset="0"/>
              </a:rPr>
              <a:t>E-102</a:t>
            </a:r>
            <a:r>
              <a:rPr kumimoji="0" lang="zh-CN" altLang="en-US" sz="3600" b="0" i="0" u="none" strike="noStrike" cap="none" normalizeH="0" dirty="0" smtClean="0">
                <a:ln>
                  <a:noFill/>
                </a:ln>
                <a:solidFill>
                  <a:srgbClr val="FF0000"/>
                </a:solidFill>
                <a:effectLst/>
                <a:latin typeface="Calibri" pitchFamily="34" charset="0"/>
                <a:ea typeface="宋体" pitchFamily="2" charset="-122"/>
                <a:cs typeface="Times New Roman" pitchFamily="18" charset="0"/>
              </a:rPr>
              <a:t>在线清洗技术应用</a:t>
            </a:r>
            <a:endParaRPr kumimoji="0" lang="zh-CN" altLang="en-US" sz="3600" b="0" i="0" u="none" strike="noStrike" cap="none" normalizeH="0" dirty="0" smtClean="0">
              <a:ln>
                <a:noFill/>
              </a:ln>
              <a:solidFill>
                <a:srgbClr val="FF0000"/>
              </a:solidFill>
              <a:effectLst/>
              <a:latin typeface="Arial" pitchFamily="34" charset="0"/>
              <a:ea typeface="宋体" pitchFamily="2" charset="-122"/>
              <a:cs typeface="宋体" pitchFamily="2" charset="-122"/>
            </a:endParaRPr>
          </a:p>
        </p:txBody>
      </p:sp>
      <p:sp>
        <p:nvSpPr>
          <p:cNvPr id="68610" name="Rectangle 2"/>
          <p:cNvSpPr>
            <a:spLocks noChangeArrowheads="1"/>
          </p:cNvSpPr>
          <p:nvPr/>
        </p:nvSpPr>
        <p:spPr bwMode="auto">
          <a:xfrm>
            <a:off x="7143076" y="1613647"/>
            <a:ext cx="4152453"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sz="14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表</a:t>
            </a:r>
            <a:r>
              <a:rPr kumimoji="0" lang="en-US" altLang="zh-CN" sz="14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1  </a:t>
            </a:r>
            <a:r>
              <a:rPr kumimoji="0" lang="zh-CN" altLang="en-US" sz="14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在线清堵技术工业试验工艺条件</a:t>
            </a:r>
            <a:endParaRPr kumimoji="0" lang="zh-CN" altLang="en-US" sz="18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graphicFrame>
        <p:nvGraphicFramePr>
          <p:cNvPr id="25" name="表格 24"/>
          <p:cNvGraphicFramePr>
            <a:graphicFrameLocks noGrp="1"/>
          </p:cNvGraphicFramePr>
          <p:nvPr/>
        </p:nvGraphicFramePr>
        <p:xfrm>
          <a:off x="6545729" y="2119257"/>
          <a:ext cx="5232400" cy="3896733"/>
        </p:xfrm>
        <a:graphic>
          <a:graphicData uri="http://schemas.openxmlformats.org/drawingml/2006/table">
            <a:tbl>
              <a:tblPr/>
              <a:tblGrid>
                <a:gridCol w="3162300"/>
                <a:gridCol w="2070100"/>
              </a:tblGrid>
              <a:tr h="1355463">
                <a:tc>
                  <a:txBody>
                    <a:bodyPr/>
                    <a:lstStyle/>
                    <a:p>
                      <a:pPr algn="l">
                        <a:spcAft>
                          <a:spcPts val="0"/>
                        </a:spcAft>
                      </a:pPr>
                      <a:r>
                        <a:rPr lang="zh-CN" sz="2600" kern="0" dirty="0">
                          <a:solidFill>
                            <a:srgbClr val="FFFFFF"/>
                          </a:solidFill>
                          <a:latin typeface="Calibri"/>
                          <a:ea typeface="宋体"/>
                          <a:cs typeface="宋体"/>
                        </a:rPr>
                        <a:t>名称</a:t>
                      </a:r>
                      <a:endParaRPr lang="zh-CN" sz="1050" kern="100" dirty="0">
                        <a:latin typeface="Calibri"/>
                        <a:ea typeface="宋体"/>
                        <a:cs typeface="Times New Roman"/>
                      </a:endParaRPr>
                    </a:p>
                  </a:txBody>
                  <a:tcPr marL="92075" marR="92075" marT="46355" marB="46355" anchor="ctr">
                    <a:lnL w="12700" cap="flat" cmpd="sng" algn="ctr">
                      <a:solidFill>
                        <a:srgbClr val="FF3300"/>
                      </a:solidFill>
                      <a:prstDash val="solid"/>
                      <a:round/>
                      <a:headEnd type="none" w="med" len="med"/>
                      <a:tailEnd type="none" w="med" len="med"/>
                    </a:lnL>
                    <a:lnR w="12700" cap="flat" cmpd="sng" algn="ctr">
                      <a:solidFill>
                        <a:srgbClr val="FF33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3399"/>
                    </a:solidFill>
                  </a:tcPr>
                </a:tc>
                <a:tc>
                  <a:txBody>
                    <a:bodyPr/>
                    <a:lstStyle/>
                    <a:p>
                      <a:pPr algn="l">
                        <a:spcAft>
                          <a:spcPts val="0"/>
                        </a:spcAft>
                      </a:pPr>
                      <a:r>
                        <a:rPr lang="zh-CN" sz="2600" kern="0">
                          <a:solidFill>
                            <a:srgbClr val="FFFFFF"/>
                          </a:solidFill>
                          <a:latin typeface="Calibri"/>
                          <a:ea typeface="宋体"/>
                          <a:cs typeface="宋体"/>
                        </a:rPr>
                        <a:t>工艺条件</a:t>
                      </a:r>
                      <a:r>
                        <a:rPr lang="en-US" sz="2600" kern="0">
                          <a:solidFill>
                            <a:srgbClr val="FFFFFF"/>
                          </a:solidFill>
                          <a:latin typeface="Calibri"/>
                          <a:ea typeface="宋体"/>
                          <a:cs typeface="宋体"/>
                        </a:rPr>
                        <a:t> </a:t>
                      </a:r>
                      <a:endParaRPr lang="zh-CN" sz="1050" kern="100">
                        <a:latin typeface="Calibri"/>
                        <a:ea typeface="宋体"/>
                        <a:cs typeface="Times New Roman"/>
                      </a:endParaRPr>
                    </a:p>
                  </a:txBody>
                  <a:tcPr marL="92075" marR="92075" marT="46355" marB="46355" anchor="ctr">
                    <a:lnL w="12700" cap="flat" cmpd="sng" algn="ctr">
                      <a:solidFill>
                        <a:srgbClr val="FF3300"/>
                      </a:solidFill>
                      <a:prstDash val="solid"/>
                      <a:round/>
                      <a:headEnd type="none" w="med" len="med"/>
                      <a:tailEnd type="none" w="med" len="med"/>
                    </a:lnL>
                    <a:lnR w="12700" cap="flat" cmpd="sng" algn="ctr">
                      <a:solidFill>
                        <a:srgbClr val="FF33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3399"/>
                    </a:solidFill>
                  </a:tcPr>
                </a:tc>
              </a:tr>
              <a:tr h="596900">
                <a:tc>
                  <a:txBody>
                    <a:bodyPr/>
                    <a:lstStyle/>
                    <a:p>
                      <a:pPr algn="l">
                        <a:spcAft>
                          <a:spcPts val="0"/>
                        </a:spcAft>
                      </a:pPr>
                      <a:r>
                        <a:rPr lang="zh-CN" sz="2200" kern="0">
                          <a:solidFill>
                            <a:srgbClr val="FFFFFF"/>
                          </a:solidFill>
                          <a:latin typeface="Calibri"/>
                          <a:ea typeface="宋体"/>
                          <a:cs typeface="宋体"/>
                        </a:rPr>
                        <a:t>输送氮气压力（</a:t>
                      </a:r>
                      <a:r>
                        <a:rPr lang="en-US" sz="2200" kern="0">
                          <a:solidFill>
                            <a:srgbClr val="FFFFFF"/>
                          </a:solidFill>
                          <a:latin typeface="Calibri"/>
                          <a:ea typeface="宋体"/>
                          <a:cs typeface="宋体"/>
                        </a:rPr>
                        <a:t>MPa</a:t>
                      </a:r>
                      <a:r>
                        <a:rPr lang="zh-CN" sz="2200" kern="0">
                          <a:solidFill>
                            <a:srgbClr val="FFFFFF"/>
                          </a:solidFill>
                          <a:latin typeface="Calibri"/>
                          <a:ea typeface="宋体"/>
                          <a:cs typeface="宋体"/>
                        </a:rPr>
                        <a:t>）</a:t>
                      </a:r>
                      <a:endParaRPr lang="zh-CN" sz="1050" kern="100">
                        <a:latin typeface="Calibri"/>
                        <a:ea typeface="宋体"/>
                        <a:cs typeface="Times New Roman"/>
                      </a:endParaRPr>
                    </a:p>
                  </a:txBody>
                  <a:tcPr marL="92075" marR="92075" marT="46355" marB="46355" anchor="ctr">
                    <a:lnL w="12700" cap="flat" cmpd="sng" algn="ctr">
                      <a:solidFill>
                        <a:srgbClr val="FF3300"/>
                      </a:solidFill>
                      <a:prstDash val="solid"/>
                      <a:round/>
                      <a:headEnd type="none" w="med" len="med"/>
                      <a:tailEnd type="none" w="med" len="med"/>
                    </a:lnL>
                    <a:lnR w="12700" cap="flat" cmpd="sng" algn="ctr">
                      <a:solidFill>
                        <a:srgbClr val="FF33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3399"/>
                    </a:solidFill>
                  </a:tcPr>
                </a:tc>
                <a:tc>
                  <a:txBody>
                    <a:bodyPr/>
                    <a:lstStyle/>
                    <a:p>
                      <a:pPr algn="l">
                        <a:spcAft>
                          <a:spcPts val="0"/>
                        </a:spcAft>
                      </a:pPr>
                      <a:r>
                        <a:rPr lang="en-US" sz="2200" kern="0">
                          <a:solidFill>
                            <a:srgbClr val="FFFFFF"/>
                          </a:solidFill>
                          <a:latin typeface="宋体"/>
                          <a:ea typeface="宋体"/>
                          <a:cs typeface="宋体"/>
                        </a:rPr>
                        <a:t>0.4</a:t>
                      </a:r>
                      <a:r>
                        <a:rPr lang="zh-CN" sz="2200" kern="0">
                          <a:solidFill>
                            <a:srgbClr val="FFFFFF"/>
                          </a:solidFill>
                          <a:latin typeface="Calibri"/>
                          <a:ea typeface="宋体"/>
                          <a:cs typeface="宋体"/>
                        </a:rPr>
                        <a:t>～</a:t>
                      </a:r>
                      <a:r>
                        <a:rPr lang="en-US" sz="2200" kern="0">
                          <a:solidFill>
                            <a:srgbClr val="FFFFFF"/>
                          </a:solidFill>
                          <a:latin typeface="Calibri"/>
                          <a:ea typeface="宋体"/>
                          <a:cs typeface="宋体"/>
                        </a:rPr>
                        <a:t>0.8 </a:t>
                      </a:r>
                      <a:endParaRPr lang="zh-CN" sz="1050" kern="100">
                        <a:latin typeface="Calibri"/>
                        <a:ea typeface="宋体"/>
                        <a:cs typeface="Times New Roman"/>
                      </a:endParaRPr>
                    </a:p>
                  </a:txBody>
                  <a:tcPr marL="92075" marR="92075" marT="46355" marB="46355" anchor="ctr">
                    <a:lnL w="12700" cap="flat" cmpd="sng" algn="ctr">
                      <a:solidFill>
                        <a:srgbClr val="FF3300"/>
                      </a:solidFill>
                      <a:prstDash val="solid"/>
                      <a:round/>
                      <a:headEnd type="none" w="med" len="med"/>
                      <a:tailEnd type="none" w="med" len="med"/>
                    </a:lnL>
                    <a:lnR w="12700" cap="flat" cmpd="sng" algn="ctr">
                      <a:solidFill>
                        <a:srgbClr val="FF33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3399"/>
                    </a:solidFill>
                  </a:tcPr>
                </a:tc>
              </a:tr>
              <a:tr h="596900">
                <a:tc>
                  <a:txBody>
                    <a:bodyPr/>
                    <a:lstStyle/>
                    <a:p>
                      <a:pPr algn="l">
                        <a:spcAft>
                          <a:spcPts val="0"/>
                        </a:spcAft>
                      </a:pPr>
                      <a:r>
                        <a:rPr lang="zh-CN" sz="2200" kern="0">
                          <a:solidFill>
                            <a:srgbClr val="FFFFFF"/>
                          </a:solidFill>
                          <a:latin typeface="Calibri"/>
                          <a:ea typeface="宋体"/>
                          <a:cs typeface="宋体"/>
                        </a:rPr>
                        <a:t>输送氮气流量</a:t>
                      </a:r>
                      <a:r>
                        <a:rPr lang="en-US" sz="2200" kern="0">
                          <a:solidFill>
                            <a:srgbClr val="FFFFFF"/>
                          </a:solidFill>
                          <a:latin typeface="Calibri"/>
                          <a:ea typeface="宋体"/>
                          <a:cs typeface="宋体"/>
                        </a:rPr>
                        <a:t>(Nm3/h) </a:t>
                      </a:r>
                      <a:endParaRPr lang="zh-CN" sz="1050" kern="100">
                        <a:latin typeface="Calibri"/>
                        <a:ea typeface="宋体"/>
                        <a:cs typeface="Times New Roman"/>
                      </a:endParaRPr>
                    </a:p>
                  </a:txBody>
                  <a:tcPr marL="92075" marR="92075" marT="46355" marB="46355" anchor="ctr">
                    <a:lnL w="12700" cap="flat" cmpd="sng" algn="ctr">
                      <a:solidFill>
                        <a:srgbClr val="FF3300"/>
                      </a:solidFill>
                      <a:prstDash val="solid"/>
                      <a:round/>
                      <a:headEnd type="none" w="med" len="med"/>
                      <a:tailEnd type="none" w="med" len="med"/>
                    </a:lnL>
                    <a:lnR w="12700" cap="flat" cmpd="sng" algn="ctr">
                      <a:solidFill>
                        <a:srgbClr val="FF33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3399"/>
                    </a:solidFill>
                  </a:tcPr>
                </a:tc>
                <a:tc>
                  <a:txBody>
                    <a:bodyPr/>
                    <a:lstStyle/>
                    <a:p>
                      <a:pPr algn="l">
                        <a:spcAft>
                          <a:spcPts val="0"/>
                        </a:spcAft>
                      </a:pPr>
                      <a:r>
                        <a:rPr lang="en-US" sz="2200" kern="0">
                          <a:solidFill>
                            <a:srgbClr val="FFFFFF"/>
                          </a:solidFill>
                          <a:latin typeface="宋体"/>
                          <a:ea typeface="宋体"/>
                          <a:cs typeface="宋体"/>
                        </a:rPr>
                        <a:t>500</a:t>
                      </a:r>
                      <a:r>
                        <a:rPr lang="zh-CN" sz="2200" kern="0">
                          <a:solidFill>
                            <a:srgbClr val="FFFFFF"/>
                          </a:solidFill>
                          <a:latin typeface="Calibri"/>
                          <a:ea typeface="宋体"/>
                          <a:cs typeface="宋体"/>
                        </a:rPr>
                        <a:t>～</a:t>
                      </a:r>
                      <a:r>
                        <a:rPr lang="en-US" sz="2200" kern="0">
                          <a:solidFill>
                            <a:srgbClr val="FFFFFF"/>
                          </a:solidFill>
                          <a:latin typeface="Calibri"/>
                          <a:ea typeface="宋体"/>
                          <a:cs typeface="宋体"/>
                        </a:rPr>
                        <a:t>900</a:t>
                      </a:r>
                      <a:endParaRPr lang="zh-CN" sz="1050" kern="100">
                        <a:latin typeface="Calibri"/>
                        <a:ea typeface="宋体"/>
                        <a:cs typeface="Times New Roman"/>
                      </a:endParaRPr>
                    </a:p>
                  </a:txBody>
                  <a:tcPr marL="92075" marR="92075" marT="46355" marB="46355" anchor="ctr">
                    <a:lnL w="12700" cap="flat" cmpd="sng" algn="ctr">
                      <a:solidFill>
                        <a:srgbClr val="FF3300"/>
                      </a:solidFill>
                      <a:prstDash val="solid"/>
                      <a:round/>
                      <a:headEnd type="none" w="med" len="med"/>
                      <a:tailEnd type="none" w="med" len="med"/>
                    </a:lnL>
                    <a:lnR w="12700" cap="flat" cmpd="sng" algn="ctr">
                      <a:solidFill>
                        <a:srgbClr val="FF33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3399"/>
                    </a:solidFill>
                  </a:tcPr>
                </a:tc>
              </a:tr>
              <a:tr h="596900">
                <a:tc>
                  <a:txBody>
                    <a:bodyPr/>
                    <a:lstStyle/>
                    <a:p>
                      <a:pPr algn="l">
                        <a:spcAft>
                          <a:spcPts val="0"/>
                        </a:spcAft>
                      </a:pPr>
                      <a:r>
                        <a:rPr lang="zh-CN" sz="2200" kern="0">
                          <a:solidFill>
                            <a:srgbClr val="FFFFFF"/>
                          </a:solidFill>
                          <a:latin typeface="Calibri"/>
                          <a:ea typeface="宋体"/>
                          <a:cs typeface="宋体"/>
                        </a:rPr>
                        <a:t>硫铵颗粒加入量</a:t>
                      </a:r>
                      <a:r>
                        <a:rPr lang="en-US" sz="2200" kern="0">
                          <a:solidFill>
                            <a:srgbClr val="FFFFFF"/>
                          </a:solidFill>
                          <a:latin typeface="Calibri"/>
                          <a:ea typeface="宋体"/>
                          <a:cs typeface="宋体"/>
                        </a:rPr>
                        <a:t>(Kg/</a:t>
                      </a:r>
                      <a:r>
                        <a:rPr lang="zh-CN" sz="2200" kern="0">
                          <a:solidFill>
                            <a:srgbClr val="FFFFFF"/>
                          </a:solidFill>
                          <a:latin typeface="Calibri"/>
                          <a:ea typeface="宋体"/>
                          <a:cs typeface="宋体"/>
                        </a:rPr>
                        <a:t>次）</a:t>
                      </a:r>
                      <a:r>
                        <a:rPr lang="en-US" sz="2200" kern="0">
                          <a:solidFill>
                            <a:srgbClr val="FFFFFF"/>
                          </a:solidFill>
                          <a:latin typeface="Calibri"/>
                          <a:ea typeface="宋体"/>
                          <a:cs typeface="宋体"/>
                        </a:rPr>
                        <a:t> </a:t>
                      </a:r>
                      <a:endParaRPr lang="zh-CN" sz="1050" kern="100">
                        <a:latin typeface="Calibri"/>
                        <a:ea typeface="宋体"/>
                        <a:cs typeface="Times New Roman"/>
                      </a:endParaRPr>
                    </a:p>
                  </a:txBody>
                  <a:tcPr marL="92075" marR="92075" marT="46355" marB="46355" anchor="ctr">
                    <a:lnL w="12700" cap="flat" cmpd="sng" algn="ctr">
                      <a:solidFill>
                        <a:srgbClr val="FF3300"/>
                      </a:solidFill>
                      <a:prstDash val="solid"/>
                      <a:round/>
                      <a:headEnd type="none" w="med" len="med"/>
                      <a:tailEnd type="none" w="med" len="med"/>
                    </a:lnL>
                    <a:lnR w="12700" cap="flat" cmpd="sng" algn="ctr">
                      <a:solidFill>
                        <a:srgbClr val="FF33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3399"/>
                    </a:solidFill>
                  </a:tcPr>
                </a:tc>
                <a:tc>
                  <a:txBody>
                    <a:bodyPr/>
                    <a:lstStyle/>
                    <a:p>
                      <a:pPr algn="l">
                        <a:spcAft>
                          <a:spcPts val="0"/>
                        </a:spcAft>
                      </a:pPr>
                      <a:r>
                        <a:rPr lang="en-US" sz="2200" kern="0">
                          <a:solidFill>
                            <a:srgbClr val="FFFFFF"/>
                          </a:solidFill>
                          <a:latin typeface="宋体"/>
                          <a:ea typeface="宋体"/>
                          <a:cs typeface="宋体"/>
                        </a:rPr>
                        <a:t>50</a:t>
                      </a:r>
                      <a:endParaRPr lang="zh-CN" sz="1050" kern="100">
                        <a:latin typeface="Calibri"/>
                        <a:ea typeface="宋体"/>
                        <a:cs typeface="Times New Roman"/>
                      </a:endParaRPr>
                    </a:p>
                  </a:txBody>
                  <a:tcPr marL="92075" marR="92075" marT="46355" marB="46355" anchor="ctr">
                    <a:lnL w="12700" cap="flat" cmpd="sng" algn="ctr">
                      <a:solidFill>
                        <a:srgbClr val="FF3300"/>
                      </a:solidFill>
                      <a:prstDash val="solid"/>
                      <a:round/>
                      <a:headEnd type="none" w="med" len="med"/>
                      <a:tailEnd type="none" w="med" len="med"/>
                    </a:lnL>
                    <a:lnR w="12700" cap="flat" cmpd="sng" algn="ctr">
                      <a:solidFill>
                        <a:srgbClr val="FF33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3399"/>
                    </a:solidFill>
                  </a:tcPr>
                </a:tc>
              </a:tr>
              <a:tr h="584200">
                <a:tc>
                  <a:txBody>
                    <a:bodyPr/>
                    <a:lstStyle/>
                    <a:p>
                      <a:pPr algn="l">
                        <a:spcAft>
                          <a:spcPts val="0"/>
                        </a:spcAft>
                      </a:pPr>
                      <a:r>
                        <a:rPr lang="zh-CN" sz="2200" kern="0">
                          <a:solidFill>
                            <a:srgbClr val="FFFFFF"/>
                          </a:solidFill>
                          <a:latin typeface="Calibri"/>
                          <a:ea typeface="宋体"/>
                          <a:cs typeface="宋体"/>
                        </a:rPr>
                        <a:t>清洗频次</a:t>
                      </a:r>
                      <a:r>
                        <a:rPr lang="en-US" sz="2200" kern="0">
                          <a:solidFill>
                            <a:srgbClr val="FFFFFF"/>
                          </a:solidFill>
                          <a:latin typeface="Calibri"/>
                          <a:ea typeface="宋体"/>
                          <a:cs typeface="宋体"/>
                        </a:rPr>
                        <a:t>(</a:t>
                      </a:r>
                      <a:r>
                        <a:rPr lang="zh-CN" sz="2200" kern="0">
                          <a:solidFill>
                            <a:srgbClr val="FFFFFF"/>
                          </a:solidFill>
                          <a:latin typeface="Calibri"/>
                          <a:ea typeface="宋体"/>
                          <a:cs typeface="宋体"/>
                        </a:rPr>
                        <a:t>次</a:t>
                      </a:r>
                      <a:r>
                        <a:rPr lang="en-US" sz="2200" kern="0">
                          <a:solidFill>
                            <a:srgbClr val="FFFFFF"/>
                          </a:solidFill>
                          <a:latin typeface="Calibri"/>
                          <a:ea typeface="宋体"/>
                          <a:cs typeface="宋体"/>
                        </a:rPr>
                        <a:t>/</a:t>
                      </a:r>
                      <a:r>
                        <a:rPr lang="zh-CN" sz="2200" kern="0">
                          <a:solidFill>
                            <a:srgbClr val="FFFFFF"/>
                          </a:solidFill>
                          <a:latin typeface="Calibri"/>
                          <a:ea typeface="宋体"/>
                          <a:cs typeface="宋体"/>
                        </a:rPr>
                        <a:t>周</a:t>
                      </a:r>
                      <a:r>
                        <a:rPr lang="en-US" sz="2200" kern="0">
                          <a:solidFill>
                            <a:srgbClr val="FFFFFF"/>
                          </a:solidFill>
                          <a:latin typeface="Calibri"/>
                          <a:ea typeface="宋体"/>
                          <a:cs typeface="宋体"/>
                        </a:rPr>
                        <a:t>) </a:t>
                      </a:r>
                      <a:endParaRPr lang="zh-CN" sz="1050" kern="100">
                        <a:latin typeface="Calibri"/>
                        <a:ea typeface="宋体"/>
                        <a:cs typeface="Times New Roman"/>
                      </a:endParaRPr>
                    </a:p>
                  </a:txBody>
                  <a:tcPr marL="92075" marR="92075" marT="46355" marB="46355" anchor="ctr">
                    <a:lnL w="12700" cap="flat" cmpd="sng" algn="ctr">
                      <a:solidFill>
                        <a:srgbClr val="FF3300"/>
                      </a:solidFill>
                      <a:prstDash val="solid"/>
                      <a:round/>
                      <a:headEnd type="none" w="med" len="med"/>
                      <a:tailEnd type="none" w="med" len="med"/>
                    </a:lnL>
                    <a:lnR w="12700" cap="flat" cmpd="sng" algn="ctr">
                      <a:solidFill>
                        <a:srgbClr val="FF33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FF3300"/>
                      </a:solidFill>
                      <a:prstDash val="solid"/>
                      <a:round/>
                      <a:headEnd type="none" w="med" len="med"/>
                      <a:tailEnd type="none" w="med" len="med"/>
                    </a:lnB>
                    <a:solidFill>
                      <a:srgbClr val="003399"/>
                    </a:solidFill>
                  </a:tcPr>
                </a:tc>
                <a:tc>
                  <a:txBody>
                    <a:bodyPr/>
                    <a:lstStyle/>
                    <a:p>
                      <a:pPr algn="l">
                        <a:spcAft>
                          <a:spcPts val="0"/>
                        </a:spcAft>
                      </a:pPr>
                      <a:r>
                        <a:rPr lang="en-US" sz="2200" kern="0" dirty="0">
                          <a:solidFill>
                            <a:srgbClr val="FFFFFF"/>
                          </a:solidFill>
                          <a:latin typeface="宋体"/>
                          <a:ea typeface="宋体"/>
                          <a:cs typeface="宋体"/>
                        </a:rPr>
                        <a:t>2</a:t>
                      </a:r>
                      <a:r>
                        <a:rPr lang="zh-CN" sz="2200" kern="0" dirty="0">
                          <a:solidFill>
                            <a:srgbClr val="FFFFFF"/>
                          </a:solidFill>
                          <a:latin typeface="Calibri"/>
                          <a:ea typeface="宋体"/>
                          <a:cs typeface="宋体"/>
                        </a:rPr>
                        <a:t>～</a:t>
                      </a:r>
                      <a:r>
                        <a:rPr lang="en-US" sz="2200" kern="0" dirty="0">
                          <a:solidFill>
                            <a:srgbClr val="FFFFFF"/>
                          </a:solidFill>
                          <a:latin typeface="Calibri"/>
                          <a:ea typeface="宋体"/>
                          <a:cs typeface="宋体"/>
                        </a:rPr>
                        <a:t>3 </a:t>
                      </a:r>
                      <a:endParaRPr lang="zh-CN" sz="1050" kern="100" dirty="0">
                        <a:latin typeface="Calibri"/>
                        <a:ea typeface="宋体"/>
                        <a:cs typeface="Times New Roman"/>
                      </a:endParaRPr>
                    </a:p>
                  </a:txBody>
                  <a:tcPr marL="92075" marR="92075" marT="46355" marB="46355" anchor="ctr">
                    <a:lnL w="12700" cap="flat" cmpd="sng" algn="ctr">
                      <a:solidFill>
                        <a:srgbClr val="FF3300"/>
                      </a:solidFill>
                      <a:prstDash val="solid"/>
                      <a:round/>
                      <a:headEnd type="none" w="med" len="med"/>
                      <a:tailEnd type="none" w="med" len="med"/>
                    </a:lnL>
                    <a:lnR w="12700" cap="flat" cmpd="sng" algn="ctr">
                      <a:solidFill>
                        <a:srgbClr val="FF33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FF3300"/>
                      </a:solidFill>
                      <a:prstDash val="solid"/>
                      <a:round/>
                      <a:headEnd type="none" w="med" len="med"/>
                      <a:tailEnd type="none" w="med" len="med"/>
                    </a:lnB>
                    <a:solidFill>
                      <a:srgbClr val="003399"/>
                    </a:solidFill>
                  </a:tcPr>
                </a:tc>
              </a:tr>
            </a:tbl>
          </a:graphicData>
        </a:graphic>
      </p:graphicFrame>
      <p:sp>
        <p:nvSpPr>
          <p:cNvPr id="26" name="矩形 25"/>
          <p:cNvSpPr/>
          <p:nvPr/>
        </p:nvSpPr>
        <p:spPr>
          <a:xfrm>
            <a:off x="4424120" y="146131"/>
            <a:ext cx="5109091" cy="584775"/>
          </a:xfrm>
          <a:prstGeom prst="rect">
            <a:avLst/>
          </a:prstGeom>
        </p:spPr>
        <p:txBody>
          <a:bodyPr wrap="none">
            <a:spAutoFit/>
          </a:bodyPr>
          <a:lstStyle/>
          <a:p>
            <a:pPr lvl="0"/>
            <a:r>
              <a:rPr lang="zh-CN" altLang="en-US" sz="3200" dirty="0" smtClean="0">
                <a:solidFill>
                  <a:schemeClr val="bg1">
                    <a:lumMod val="50000"/>
                  </a:schemeClr>
                </a:solidFill>
                <a:latin typeface="微软雅黑" panose="020B0503020204020204" pitchFamily="34" charset="-122"/>
                <a:ea typeface="微软雅黑" panose="020B0503020204020204" pitchFamily="34" charset="-122"/>
              </a:rPr>
              <a:t>丙烯腈</a:t>
            </a:r>
            <a:r>
              <a:rPr lang="zh-CN" altLang="en-US" sz="3200" dirty="0" smtClean="0">
                <a:solidFill>
                  <a:schemeClr val="bg1">
                    <a:lumMod val="50000"/>
                  </a:schemeClr>
                </a:solidFill>
                <a:latin typeface="微软雅黑" panose="020B0503020204020204" pitchFamily="34" charset="-122"/>
                <a:ea typeface="微软雅黑" panose="020B0503020204020204" pitchFamily="34" charset="-122"/>
              </a:rPr>
              <a:t>新技术、新工艺应用</a:t>
            </a:r>
            <a:endParaRPr lang="zh-CN" altLang="en-US" sz="3200" dirty="0">
              <a:solidFill>
                <a:schemeClr val="bg1">
                  <a:lumMod val="50000"/>
                </a:scheme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914324"/>
            <a:chOff x="0" y="0"/>
            <a:chExt cx="12192000" cy="914324"/>
          </a:xfrm>
          <a:effectLst>
            <a:outerShdw blurRad="50800" dist="38100" dir="2700000" algn="tl" rotWithShape="0">
              <a:prstClr val="black">
                <a:alpha val="40000"/>
              </a:prstClr>
            </a:outerShdw>
          </a:effectLst>
        </p:grpSpPr>
        <p:sp>
          <p:nvSpPr>
            <p:cNvPr id="3" name="矩形 2">
              <a:extLst>
                <a:ext uri="{FF2B5EF4-FFF2-40B4-BE49-F238E27FC236}">
                  <a16:creationId xmlns:a16="http://schemas.microsoft.com/office/drawing/2014/main" xmlns="" id="{DBA7EAC7-B3D8-4D41-A150-5DD10AEB6DBA}"/>
                </a:ext>
              </a:extLst>
            </p:cNvPr>
            <p:cNvSpPr/>
            <p:nvPr/>
          </p:nvSpPr>
          <p:spPr>
            <a:xfrm>
              <a:off x="1362545" y="544992"/>
              <a:ext cx="1736016" cy="369332"/>
            </a:xfrm>
            <a:prstGeom prst="rect">
              <a:avLst/>
            </a:prstGeom>
          </p:spPr>
          <p:txBody>
            <a:bodyPr wrap="square">
              <a:spAutoFit/>
            </a:bodyPr>
            <a:lstStyle/>
            <a:p>
              <a:pPr algn="dist"/>
              <a:r>
                <a:rPr lang="zh-CN" altLang="en-US" sz="1800" b="1"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安庆石化公司</a:t>
              </a:r>
              <a:endParaRPr lang="zh-CN" altLang="en-US" sz="1800" b="1" dirty="0">
                <a:solidFill>
                  <a:schemeClr val="tx1">
                    <a:lumMod val="65000"/>
                    <a:lumOff val="35000"/>
                  </a:schemeClr>
                </a:solidFill>
              </a:endParaRPr>
            </a:p>
          </p:txBody>
        </p:sp>
        <p:cxnSp>
          <p:nvCxnSpPr>
            <p:cNvPr id="4" name="直接连接符 3"/>
            <p:cNvCxnSpPr/>
            <p:nvPr/>
          </p:nvCxnSpPr>
          <p:spPr>
            <a:xfrm>
              <a:off x="0" y="900510"/>
              <a:ext cx="3098561" cy="0"/>
            </a:xfrm>
            <a:prstGeom prst="line">
              <a:avLst/>
            </a:prstGeom>
            <a:ln w="22225">
              <a:gradFill>
                <a:gsLst>
                  <a:gs pos="0">
                    <a:srgbClr val="FF0000"/>
                  </a:gs>
                  <a:gs pos="74000">
                    <a:srgbClr val="C00000"/>
                  </a:gs>
                  <a:gs pos="83000">
                    <a:srgbClr val="FFC000"/>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3108562" y="795"/>
              <a:ext cx="285518" cy="90051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3262156" y="729658"/>
              <a:ext cx="8929844" cy="0"/>
            </a:xfrm>
            <a:prstGeom prst="line">
              <a:avLst/>
            </a:prstGeom>
            <a:ln>
              <a:solidFill>
                <a:schemeClr val="accent2">
                  <a:alpha val="88000"/>
                </a:schemeClr>
              </a:solidFill>
            </a:ln>
          </p:spPr>
          <p:style>
            <a:lnRef idx="1">
              <a:schemeClr val="accent1"/>
            </a:lnRef>
            <a:fillRef idx="0">
              <a:schemeClr val="accent1"/>
            </a:fillRef>
            <a:effectRef idx="0">
              <a:schemeClr val="accent1"/>
            </a:effectRef>
            <a:fontRef idx="minor">
              <a:schemeClr val="tx1"/>
            </a:fontRef>
          </p:style>
        </p:cxnSp>
        <p:pic>
          <p:nvPicPr>
            <p:cNvPr id="7" name="图片 6"/>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59481" y="79549"/>
              <a:ext cx="744548" cy="767458"/>
            </a:xfrm>
            <a:prstGeom prst="rect">
              <a:avLst/>
            </a:prstGeom>
          </p:spPr>
        </p:pic>
        <p:sp>
          <p:nvSpPr>
            <p:cNvPr id="8" name="矩形 7">
              <a:extLst>
                <a:ext uri="{FF2B5EF4-FFF2-40B4-BE49-F238E27FC236}">
                  <a16:creationId xmlns:a16="http://schemas.microsoft.com/office/drawing/2014/main" xmlns="" id="{DBA7EAC7-B3D8-4D41-A150-5DD10AEB6DBA}"/>
                </a:ext>
              </a:extLst>
            </p:cNvPr>
            <p:cNvSpPr/>
            <p:nvPr/>
          </p:nvSpPr>
          <p:spPr>
            <a:xfrm>
              <a:off x="1380409" y="11213"/>
              <a:ext cx="1663462" cy="461665"/>
            </a:xfrm>
            <a:prstGeom prst="rect">
              <a:avLst/>
            </a:prstGeom>
          </p:spPr>
          <p:txBody>
            <a:bodyPr wrap="square">
              <a:spAutoFit/>
            </a:bodyPr>
            <a:lstStyle/>
            <a:p>
              <a:pPr algn="dist"/>
              <a:r>
                <a:rPr lang="zh-CN" altLang="en-US" sz="2400" b="1" dirty="0" smtClean="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中国石化</a:t>
              </a:r>
              <a:endParaRPr lang="zh-CN" altLang="en-US" sz="2400" b="1" dirty="0">
                <a:solidFill>
                  <a:schemeClr val="tx1">
                    <a:lumMod val="65000"/>
                    <a:lumOff val="35000"/>
                  </a:schemeClr>
                </a:solidFill>
              </a:endParaRPr>
            </a:p>
          </p:txBody>
        </p:sp>
        <p:sp>
          <p:nvSpPr>
            <p:cNvPr id="9" name="矩形 8">
              <a:extLst>
                <a:ext uri="{FF2B5EF4-FFF2-40B4-BE49-F238E27FC236}">
                  <a16:creationId xmlns:a16="http://schemas.microsoft.com/office/drawing/2014/main" xmlns="" id="{DBA7EAC7-B3D8-4D41-A150-5DD10AEB6DBA}"/>
                </a:ext>
              </a:extLst>
            </p:cNvPr>
            <p:cNvSpPr/>
            <p:nvPr/>
          </p:nvSpPr>
          <p:spPr>
            <a:xfrm>
              <a:off x="1418172" y="348954"/>
              <a:ext cx="1587082" cy="276999"/>
            </a:xfrm>
            <a:prstGeom prst="rect">
              <a:avLst/>
            </a:prstGeom>
          </p:spPr>
          <p:txBody>
            <a:bodyPr wrap="square">
              <a:spAutoFit/>
            </a:bodyPr>
            <a:lstStyle/>
            <a:p>
              <a:pPr algn="dist"/>
              <a:r>
                <a:rPr lang="en-US" altLang="zh-CN" sz="1200" b="1" dirty="0" smtClean="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SINOPEC</a:t>
              </a:r>
              <a:endParaRPr lang="zh-CN" altLang="en-US" sz="1200" b="1" dirty="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10" name="直接连接符 9"/>
            <p:cNvCxnSpPr/>
            <p:nvPr/>
          </p:nvCxnSpPr>
          <p:spPr>
            <a:xfrm flipH="1">
              <a:off x="3212704" y="0"/>
              <a:ext cx="285518" cy="90051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1" name="矩形 10"/>
          <p:cNvSpPr/>
          <p:nvPr/>
        </p:nvSpPr>
        <p:spPr>
          <a:xfrm>
            <a:off x="5489986" y="1281084"/>
            <a:ext cx="6096000" cy="1477328"/>
          </a:xfrm>
          <a:prstGeom prst="rect">
            <a:avLst/>
          </a:prstGeom>
        </p:spPr>
        <p:txBody>
          <a:bodyPr>
            <a:spAutoFit/>
          </a:bodyPr>
          <a:lstStyle/>
          <a:p>
            <a:r>
              <a:rPr lang="zh-CN" altLang="en-US" dirty="0" smtClean="0"/>
              <a:t>       丙烯腈</a:t>
            </a:r>
            <a:r>
              <a:rPr lang="zh-CN" altLang="en-US" dirty="0" smtClean="0"/>
              <a:t>装置在线清堵项目投用之前的几轮周期运行时间均只六个月左右，</a:t>
            </a:r>
            <a:r>
              <a:rPr lang="en-US" dirty="0" smtClean="0"/>
              <a:t>E102</a:t>
            </a:r>
            <a:r>
              <a:rPr lang="zh-CN" altLang="en-US" dirty="0" smtClean="0"/>
              <a:t>压降及入口水温均能反应其堵塞状况，为直观比较项目投用前后效果，我们将本轮周期运行近一年后</a:t>
            </a:r>
            <a:r>
              <a:rPr lang="en-US" dirty="0" smtClean="0"/>
              <a:t>E102</a:t>
            </a:r>
            <a:r>
              <a:rPr lang="zh-CN" altLang="en-US" dirty="0" smtClean="0"/>
              <a:t>相关参数与之前几个周期作比较，从两个参数变化看，在线清堵技术效果明显。</a:t>
            </a:r>
            <a:endParaRPr lang="zh-CN" altLang="en-US" dirty="0"/>
          </a:p>
        </p:txBody>
      </p:sp>
      <p:sp>
        <p:nvSpPr>
          <p:cNvPr id="69633" name="Rectangle 1"/>
          <p:cNvSpPr>
            <a:spLocks noChangeArrowheads="1"/>
          </p:cNvSpPr>
          <p:nvPr/>
        </p:nvSpPr>
        <p:spPr bwMode="auto">
          <a:xfrm rot="10800000" flipV="1">
            <a:off x="240639" y="3476608"/>
            <a:ext cx="4750909" cy="258532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E102</a:t>
            </a:r>
            <a:r>
              <a:rPr kumimoji="0" lang="zh-CN" altLang="en-US" sz="16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入口冷却水由除氧器和汽包中水共同提供，两股水温度不同，汽包中水温更高。在反应器负荷一定的情况下，入口水温和换热器换热能力有关，同时和反应气体换热后设定温度有关，换热器换热能力越好（堵塞情况越轻），水温可越高，即汽包中提供水量可越多；气体冷却后温度越高，水温越高。安庆丙烯腈装置运行经验表明</a:t>
            </a:r>
            <a:r>
              <a:rPr kumimoji="0" lang="en-US" altLang="zh-CN" sz="16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E102</a:t>
            </a:r>
            <a:r>
              <a:rPr kumimoji="0" lang="zh-CN" altLang="en-US" sz="16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开始出现堵塞现象后，入口水温的变化更敏感，之后再反应到压降的变化。</a:t>
            </a:r>
            <a:r>
              <a:rPr kumimoji="0" lang="zh-CN" altLang="en-US" sz="1600" b="0" i="0" u="none" strike="noStrike" cap="none" normalizeH="0" baseline="0" dirty="0" smtClean="0">
                <a:ln>
                  <a:noFill/>
                </a:ln>
                <a:solidFill>
                  <a:schemeClr val="tx1"/>
                </a:solidFill>
                <a:effectLst/>
                <a:latin typeface="Arial" pitchFamily="34" charset="0"/>
                <a:ea typeface="宋体" pitchFamily="2" charset="-122"/>
                <a:cs typeface="宋体" pitchFamily="2" charset="-122"/>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pic>
        <p:nvPicPr>
          <p:cNvPr id="69634" name="Picture 2"/>
          <p:cNvPicPr>
            <a:picLocks noChangeAspect="1" noChangeArrowheads="1"/>
          </p:cNvPicPr>
          <p:nvPr/>
        </p:nvPicPr>
        <p:blipFill>
          <a:blip r:embed="rId3"/>
          <a:srcRect/>
          <a:stretch>
            <a:fillRect/>
          </a:stretch>
        </p:blipFill>
        <p:spPr bwMode="auto">
          <a:xfrm>
            <a:off x="5411096" y="2893676"/>
            <a:ext cx="6056556" cy="3964324"/>
          </a:xfrm>
          <a:prstGeom prst="rect">
            <a:avLst/>
          </a:prstGeom>
          <a:noFill/>
          <a:ln w="9525">
            <a:noFill/>
            <a:miter lim="800000"/>
            <a:headEnd/>
            <a:tailEnd/>
          </a:ln>
          <a:effectLst/>
        </p:spPr>
      </p:pic>
      <p:sp>
        <p:nvSpPr>
          <p:cNvPr id="14" name="Rectangle 1"/>
          <p:cNvSpPr>
            <a:spLocks noChangeArrowheads="1"/>
          </p:cNvSpPr>
          <p:nvPr/>
        </p:nvSpPr>
        <p:spPr bwMode="auto">
          <a:xfrm>
            <a:off x="139848" y="1839558"/>
            <a:ext cx="5023821"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3600" b="0" i="0" u="none" strike="noStrike" cap="none" normalizeH="0" dirty="0" smtClean="0">
                <a:ln>
                  <a:noFill/>
                </a:ln>
                <a:solidFill>
                  <a:srgbClr val="FF0000"/>
                </a:solidFill>
                <a:effectLst/>
                <a:latin typeface="Calibri" pitchFamily="34" charset="0"/>
                <a:ea typeface="宋体" pitchFamily="2" charset="-122"/>
                <a:cs typeface="Times New Roman" pitchFamily="18" charset="0"/>
              </a:rPr>
              <a:t>E-102</a:t>
            </a:r>
            <a:r>
              <a:rPr kumimoji="0" lang="zh-CN" altLang="en-US" sz="3600" b="0" i="0" u="none" strike="noStrike" cap="none" normalizeH="0" dirty="0" smtClean="0">
                <a:ln>
                  <a:noFill/>
                </a:ln>
                <a:solidFill>
                  <a:srgbClr val="FF0000"/>
                </a:solidFill>
                <a:effectLst/>
                <a:latin typeface="Calibri" pitchFamily="34" charset="0"/>
                <a:ea typeface="宋体" pitchFamily="2" charset="-122"/>
                <a:cs typeface="Times New Roman" pitchFamily="18" charset="0"/>
              </a:rPr>
              <a:t>在线清洗技术应用</a:t>
            </a:r>
            <a:endParaRPr kumimoji="0" lang="zh-CN" altLang="en-US" sz="3600" b="0" i="0" u="none" strike="noStrike" cap="none" normalizeH="0" dirty="0" smtClean="0">
              <a:ln>
                <a:noFill/>
              </a:ln>
              <a:solidFill>
                <a:srgbClr val="FF0000"/>
              </a:solidFill>
              <a:effectLst/>
              <a:latin typeface="Arial" pitchFamily="34" charset="0"/>
              <a:ea typeface="宋体" pitchFamily="2" charset="-122"/>
              <a:cs typeface="宋体" pitchFamily="2" charset="-122"/>
            </a:endParaRPr>
          </a:p>
        </p:txBody>
      </p:sp>
      <p:sp>
        <p:nvSpPr>
          <p:cNvPr id="15" name="矩形 14"/>
          <p:cNvSpPr/>
          <p:nvPr/>
        </p:nvSpPr>
        <p:spPr>
          <a:xfrm>
            <a:off x="4424120" y="146131"/>
            <a:ext cx="5109091" cy="584775"/>
          </a:xfrm>
          <a:prstGeom prst="rect">
            <a:avLst/>
          </a:prstGeom>
        </p:spPr>
        <p:txBody>
          <a:bodyPr wrap="none">
            <a:spAutoFit/>
          </a:bodyPr>
          <a:lstStyle/>
          <a:p>
            <a:pPr lvl="0"/>
            <a:r>
              <a:rPr lang="zh-CN" altLang="en-US" sz="3200" dirty="0" smtClean="0">
                <a:solidFill>
                  <a:schemeClr val="bg1">
                    <a:lumMod val="50000"/>
                  </a:schemeClr>
                </a:solidFill>
                <a:latin typeface="微软雅黑" panose="020B0503020204020204" pitchFamily="34" charset="-122"/>
                <a:ea typeface="微软雅黑" panose="020B0503020204020204" pitchFamily="34" charset="-122"/>
              </a:rPr>
              <a:t>丙烯腈</a:t>
            </a:r>
            <a:r>
              <a:rPr lang="zh-CN" altLang="en-US" sz="3200" dirty="0" smtClean="0">
                <a:solidFill>
                  <a:schemeClr val="bg1">
                    <a:lumMod val="50000"/>
                  </a:schemeClr>
                </a:solidFill>
                <a:latin typeface="微软雅黑" panose="020B0503020204020204" pitchFamily="34" charset="-122"/>
                <a:ea typeface="微软雅黑" panose="020B0503020204020204" pitchFamily="34" charset="-122"/>
              </a:rPr>
              <a:t>新技术、新工艺应用</a:t>
            </a:r>
            <a:endParaRPr lang="zh-CN" altLang="en-US" sz="3200" dirty="0">
              <a:solidFill>
                <a:schemeClr val="bg1">
                  <a:lumMod val="50000"/>
                </a:scheme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914324"/>
            <a:chOff x="0" y="0"/>
            <a:chExt cx="12192000" cy="914324"/>
          </a:xfrm>
          <a:effectLst>
            <a:outerShdw blurRad="50800" dist="38100" dir="2700000" algn="tl" rotWithShape="0">
              <a:prstClr val="black">
                <a:alpha val="40000"/>
              </a:prstClr>
            </a:outerShdw>
          </a:effectLst>
        </p:grpSpPr>
        <p:sp>
          <p:nvSpPr>
            <p:cNvPr id="3" name="矩形 2">
              <a:extLst>
                <a:ext uri="{FF2B5EF4-FFF2-40B4-BE49-F238E27FC236}">
                  <a16:creationId xmlns:a16="http://schemas.microsoft.com/office/drawing/2014/main" xmlns="" id="{DBA7EAC7-B3D8-4D41-A150-5DD10AEB6DBA}"/>
                </a:ext>
              </a:extLst>
            </p:cNvPr>
            <p:cNvSpPr/>
            <p:nvPr/>
          </p:nvSpPr>
          <p:spPr>
            <a:xfrm>
              <a:off x="1362545" y="544992"/>
              <a:ext cx="1736016" cy="369332"/>
            </a:xfrm>
            <a:prstGeom prst="rect">
              <a:avLst/>
            </a:prstGeom>
          </p:spPr>
          <p:txBody>
            <a:bodyPr wrap="square">
              <a:spAutoFit/>
            </a:bodyPr>
            <a:lstStyle/>
            <a:p>
              <a:pPr algn="dist"/>
              <a:r>
                <a:rPr lang="zh-CN" altLang="en-US" sz="1800" b="1"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安庆石化公司</a:t>
              </a:r>
              <a:endParaRPr lang="zh-CN" altLang="en-US" sz="1800" b="1" dirty="0">
                <a:solidFill>
                  <a:schemeClr val="tx1">
                    <a:lumMod val="65000"/>
                    <a:lumOff val="35000"/>
                  </a:schemeClr>
                </a:solidFill>
              </a:endParaRPr>
            </a:p>
          </p:txBody>
        </p:sp>
        <p:cxnSp>
          <p:nvCxnSpPr>
            <p:cNvPr id="4" name="直接连接符 3"/>
            <p:cNvCxnSpPr/>
            <p:nvPr/>
          </p:nvCxnSpPr>
          <p:spPr>
            <a:xfrm>
              <a:off x="0" y="900510"/>
              <a:ext cx="3098561" cy="0"/>
            </a:xfrm>
            <a:prstGeom prst="line">
              <a:avLst/>
            </a:prstGeom>
            <a:ln w="22225">
              <a:gradFill>
                <a:gsLst>
                  <a:gs pos="0">
                    <a:srgbClr val="FF0000"/>
                  </a:gs>
                  <a:gs pos="74000">
                    <a:srgbClr val="C00000"/>
                  </a:gs>
                  <a:gs pos="83000">
                    <a:srgbClr val="FFC000"/>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3108562" y="795"/>
              <a:ext cx="285518" cy="90051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3262156" y="729658"/>
              <a:ext cx="8929844" cy="0"/>
            </a:xfrm>
            <a:prstGeom prst="line">
              <a:avLst/>
            </a:prstGeom>
            <a:ln>
              <a:solidFill>
                <a:schemeClr val="accent2">
                  <a:alpha val="88000"/>
                </a:schemeClr>
              </a:solidFill>
            </a:ln>
          </p:spPr>
          <p:style>
            <a:lnRef idx="1">
              <a:schemeClr val="accent1"/>
            </a:lnRef>
            <a:fillRef idx="0">
              <a:schemeClr val="accent1"/>
            </a:fillRef>
            <a:effectRef idx="0">
              <a:schemeClr val="accent1"/>
            </a:effectRef>
            <a:fontRef idx="minor">
              <a:schemeClr val="tx1"/>
            </a:fontRef>
          </p:style>
        </p:cxnSp>
        <p:pic>
          <p:nvPicPr>
            <p:cNvPr id="7" name="图片 6"/>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59481" y="79549"/>
              <a:ext cx="744548" cy="767458"/>
            </a:xfrm>
            <a:prstGeom prst="rect">
              <a:avLst/>
            </a:prstGeom>
          </p:spPr>
        </p:pic>
        <p:sp>
          <p:nvSpPr>
            <p:cNvPr id="8" name="矩形 7">
              <a:extLst>
                <a:ext uri="{FF2B5EF4-FFF2-40B4-BE49-F238E27FC236}">
                  <a16:creationId xmlns:a16="http://schemas.microsoft.com/office/drawing/2014/main" xmlns="" id="{DBA7EAC7-B3D8-4D41-A150-5DD10AEB6DBA}"/>
                </a:ext>
              </a:extLst>
            </p:cNvPr>
            <p:cNvSpPr/>
            <p:nvPr/>
          </p:nvSpPr>
          <p:spPr>
            <a:xfrm>
              <a:off x="1380409" y="11213"/>
              <a:ext cx="1663462" cy="461665"/>
            </a:xfrm>
            <a:prstGeom prst="rect">
              <a:avLst/>
            </a:prstGeom>
          </p:spPr>
          <p:txBody>
            <a:bodyPr wrap="square">
              <a:spAutoFit/>
            </a:bodyPr>
            <a:lstStyle/>
            <a:p>
              <a:pPr algn="dist"/>
              <a:r>
                <a:rPr lang="zh-CN" altLang="en-US" sz="2400" b="1" dirty="0" smtClean="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中国石化</a:t>
              </a:r>
              <a:endParaRPr lang="zh-CN" altLang="en-US" sz="2400" b="1" dirty="0">
                <a:solidFill>
                  <a:schemeClr val="tx1">
                    <a:lumMod val="65000"/>
                    <a:lumOff val="35000"/>
                  </a:schemeClr>
                </a:solidFill>
              </a:endParaRPr>
            </a:p>
          </p:txBody>
        </p:sp>
        <p:sp>
          <p:nvSpPr>
            <p:cNvPr id="9" name="矩形 8">
              <a:extLst>
                <a:ext uri="{FF2B5EF4-FFF2-40B4-BE49-F238E27FC236}">
                  <a16:creationId xmlns:a16="http://schemas.microsoft.com/office/drawing/2014/main" xmlns="" id="{DBA7EAC7-B3D8-4D41-A150-5DD10AEB6DBA}"/>
                </a:ext>
              </a:extLst>
            </p:cNvPr>
            <p:cNvSpPr/>
            <p:nvPr/>
          </p:nvSpPr>
          <p:spPr>
            <a:xfrm>
              <a:off x="1418172" y="348954"/>
              <a:ext cx="1587082" cy="276999"/>
            </a:xfrm>
            <a:prstGeom prst="rect">
              <a:avLst/>
            </a:prstGeom>
          </p:spPr>
          <p:txBody>
            <a:bodyPr wrap="square">
              <a:spAutoFit/>
            </a:bodyPr>
            <a:lstStyle/>
            <a:p>
              <a:pPr algn="dist"/>
              <a:r>
                <a:rPr lang="en-US" altLang="zh-CN" sz="1200" b="1" dirty="0" smtClean="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SINOPEC</a:t>
              </a:r>
              <a:endParaRPr lang="zh-CN" altLang="en-US" sz="1200" b="1" dirty="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10" name="直接连接符 9"/>
            <p:cNvCxnSpPr/>
            <p:nvPr/>
          </p:nvCxnSpPr>
          <p:spPr>
            <a:xfrm flipH="1">
              <a:off x="3212704" y="0"/>
              <a:ext cx="285518" cy="90051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1" name="矩形 10"/>
          <p:cNvSpPr/>
          <p:nvPr/>
        </p:nvSpPr>
        <p:spPr>
          <a:xfrm>
            <a:off x="2130014" y="1204857"/>
            <a:ext cx="7680960" cy="646331"/>
          </a:xfrm>
          <a:prstGeom prst="rect">
            <a:avLst/>
          </a:prstGeom>
        </p:spPr>
        <p:txBody>
          <a:bodyPr wrap="square">
            <a:spAutoFit/>
          </a:bodyPr>
          <a:lstStyle/>
          <a:p>
            <a:r>
              <a:rPr lang="zh-CN" altLang="en-US" dirty="0" smtClean="0"/>
              <a:t>在线清堵项目实施前</a:t>
            </a:r>
            <a:r>
              <a:rPr lang="en-US" dirty="0" smtClean="0"/>
              <a:t>E102</a:t>
            </a:r>
            <a:r>
              <a:rPr lang="zh-CN" altLang="en-US" dirty="0" smtClean="0"/>
              <a:t>打开时状况，列管的下部附着大量黄褐色松散的聚合物，上部有催化剂粉尘淤积，甚至堵死部分列管</a:t>
            </a:r>
            <a:endParaRPr lang="zh-CN" altLang="en-US" dirty="0"/>
          </a:p>
        </p:txBody>
      </p:sp>
      <p:pic>
        <p:nvPicPr>
          <p:cNvPr id="12" name="内容占位符 243715"/>
          <p:cNvPicPr>
            <a:picLocks noGrp="1" noRot="1" noChangeAspect="1"/>
          </p:cNvPicPr>
          <p:nvPr/>
        </p:nvPicPr>
        <p:blipFill>
          <a:blip r:embed="rId3"/>
          <a:stretch>
            <a:fillRect/>
          </a:stretch>
        </p:blipFill>
        <p:spPr>
          <a:xfrm>
            <a:off x="2076675" y="2001053"/>
            <a:ext cx="7543800" cy="4351338"/>
          </a:xfrm>
          <a:prstGeom prst="rect">
            <a:avLst/>
          </a:prstGeom>
          <a:noFill/>
          <a:ln w="9525">
            <a:noFill/>
          </a:ln>
        </p:spPr>
      </p:pic>
      <p:sp>
        <p:nvSpPr>
          <p:cNvPr id="13" name="矩形 12"/>
          <p:cNvSpPr/>
          <p:nvPr/>
        </p:nvSpPr>
        <p:spPr>
          <a:xfrm>
            <a:off x="4424120" y="146131"/>
            <a:ext cx="5109091" cy="584775"/>
          </a:xfrm>
          <a:prstGeom prst="rect">
            <a:avLst/>
          </a:prstGeom>
        </p:spPr>
        <p:txBody>
          <a:bodyPr wrap="none">
            <a:spAutoFit/>
          </a:bodyPr>
          <a:lstStyle/>
          <a:p>
            <a:pPr lvl="0"/>
            <a:r>
              <a:rPr lang="zh-CN" altLang="en-US" sz="3200" dirty="0" smtClean="0">
                <a:solidFill>
                  <a:schemeClr val="bg1">
                    <a:lumMod val="50000"/>
                  </a:schemeClr>
                </a:solidFill>
                <a:latin typeface="微软雅黑" panose="020B0503020204020204" pitchFamily="34" charset="-122"/>
                <a:ea typeface="微软雅黑" panose="020B0503020204020204" pitchFamily="34" charset="-122"/>
              </a:rPr>
              <a:t>丙烯腈</a:t>
            </a:r>
            <a:r>
              <a:rPr lang="zh-CN" altLang="en-US" sz="3200" dirty="0" smtClean="0">
                <a:solidFill>
                  <a:schemeClr val="bg1">
                    <a:lumMod val="50000"/>
                  </a:schemeClr>
                </a:solidFill>
                <a:latin typeface="微软雅黑" panose="020B0503020204020204" pitchFamily="34" charset="-122"/>
                <a:ea typeface="微软雅黑" panose="020B0503020204020204" pitchFamily="34" charset="-122"/>
              </a:rPr>
              <a:t>新技术、新工艺应用</a:t>
            </a:r>
            <a:endParaRPr lang="zh-CN" altLang="en-US" sz="3200" dirty="0">
              <a:solidFill>
                <a:schemeClr val="bg1">
                  <a:lumMod val="50000"/>
                </a:scheme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2"/>
          <p:cNvSpPr/>
          <p:nvPr/>
        </p:nvSpPr>
        <p:spPr>
          <a:xfrm>
            <a:off x="718457" y="745180"/>
            <a:ext cx="5589037" cy="5710335"/>
          </a:xfrm>
          <a:prstGeom prst="rect">
            <a:avLst/>
          </a:prstGeom>
          <a:blipFill dpi="0" rotWithShape="1">
            <a:blip r:embed="rId2">
              <a:extLst>
                <a:ext uri="{28A0092B-C50C-407E-A947-70E740481C1C}">
                  <a14:useLocalDpi xmlns:a14="http://schemas.microsoft.com/office/drawing/2010/main" xmlns=""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xmlns="" w="12700" cap="flat" cmpd="sng" algn="ctr">
                <a:solidFill>
                  <a:srgbClr val="D1DADD"/>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400"/>
          </a:p>
        </p:txBody>
      </p:sp>
      <p:grpSp>
        <p:nvGrpSpPr>
          <p:cNvPr id="35" name="组合 34"/>
          <p:cNvGrpSpPr/>
          <p:nvPr/>
        </p:nvGrpSpPr>
        <p:grpSpPr>
          <a:xfrm>
            <a:off x="1121224" y="1584175"/>
            <a:ext cx="5092963" cy="1998561"/>
            <a:chOff x="629562" y="1329851"/>
            <a:chExt cx="4131459" cy="522032"/>
          </a:xfrm>
        </p:grpSpPr>
        <p:grpSp>
          <p:nvGrpSpPr>
            <p:cNvPr id="5" name="Group 6"/>
            <p:cNvGrpSpPr/>
            <p:nvPr/>
          </p:nvGrpSpPr>
          <p:grpSpPr>
            <a:xfrm>
              <a:off x="629562" y="1329851"/>
              <a:ext cx="4131459" cy="522032"/>
              <a:chOff x="5843970" y="359743"/>
              <a:chExt cx="5040559" cy="828092"/>
            </a:xfrm>
          </p:grpSpPr>
          <p:sp>
            <p:nvSpPr>
              <p:cNvPr id="32" name="Arrow: Pentagon 3"/>
              <p:cNvSpPr/>
              <p:nvPr/>
            </p:nvSpPr>
            <p:spPr bwMode="auto">
              <a:xfrm>
                <a:off x="5843970" y="368660"/>
                <a:ext cx="5040559" cy="819175"/>
              </a:xfrm>
              <a:prstGeom prst="homePlate">
                <a:avLst>
                  <a:gd name="adj" fmla="val 25459"/>
                </a:avLst>
              </a:prstGeom>
              <a:solidFill>
                <a:schemeClr val="accent2"/>
              </a:solidFill>
              <a:ln w="9525">
                <a:solidFill>
                  <a:schemeClr val="bg1"/>
                </a:solidFill>
                <a:round/>
                <a:headEnd/>
                <a:tailEnd/>
              </a:ln>
            </p:spPr>
            <p:txBody>
              <a:bodyPr anchor="ctr"/>
              <a:lstStyle/>
              <a:p>
                <a:pPr algn="ctr"/>
                <a:endParaRPr sz="2400"/>
              </a:p>
            </p:txBody>
          </p:sp>
          <p:sp>
            <p:nvSpPr>
              <p:cNvPr id="33" name="Parallelogram 4"/>
              <p:cNvSpPr/>
              <p:nvPr/>
            </p:nvSpPr>
            <p:spPr bwMode="auto">
              <a:xfrm>
                <a:off x="9491835" y="359743"/>
                <a:ext cx="468051" cy="828092"/>
              </a:xfrm>
              <a:prstGeom prst="parallelogram">
                <a:avLst>
                  <a:gd name="adj" fmla="val 43315"/>
                </a:avLst>
              </a:prstGeom>
              <a:solidFill>
                <a:schemeClr val="bg1"/>
              </a:solidFill>
              <a:ln w="19050">
                <a:solidFill>
                  <a:schemeClr val="bg1"/>
                </a:solidFill>
                <a:round/>
                <a:headEnd/>
                <a:tailEnd/>
              </a:ln>
            </p:spPr>
            <p:txBody>
              <a:bodyPr anchor="ctr"/>
              <a:lstStyle/>
              <a:p>
                <a:pPr algn="ctr"/>
                <a:endParaRPr sz="2400"/>
              </a:p>
            </p:txBody>
          </p:sp>
          <p:sp>
            <p:nvSpPr>
              <p:cNvPr id="34" name="Parallelogram 5"/>
              <p:cNvSpPr/>
              <p:nvPr/>
            </p:nvSpPr>
            <p:spPr bwMode="auto">
              <a:xfrm>
                <a:off x="9851876" y="359743"/>
                <a:ext cx="468051" cy="828092"/>
              </a:xfrm>
              <a:prstGeom prst="parallelogram">
                <a:avLst>
                  <a:gd name="adj" fmla="val 43315"/>
                </a:avLst>
              </a:prstGeom>
              <a:solidFill>
                <a:schemeClr val="bg1"/>
              </a:solidFill>
              <a:ln w="19050">
                <a:solidFill>
                  <a:schemeClr val="bg1"/>
                </a:solidFill>
                <a:round/>
                <a:headEnd/>
                <a:tailEnd/>
              </a:ln>
            </p:spPr>
            <p:txBody>
              <a:bodyPr anchor="ctr"/>
              <a:lstStyle/>
              <a:p>
                <a:pPr algn="ctr"/>
                <a:endParaRPr sz="2400"/>
              </a:p>
            </p:txBody>
          </p:sp>
        </p:grpSp>
        <p:sp>
          <p:nvSpPr>
            <p:cNvPr id="6" name="TextBox 7"/>
            <p:cNvSpPr txBox="1"/>
            <p:nvPr/>
          </p:nvSpPr>
          <p:spPr>
            <a:xfrm>
              <a:off x="897715" y="1362716"/>
              <a:ext cx="2340289" cy="456301"/>
            </a:xfrm>
            <a:prstGeom prst="rect">
              <a:avLst/>
            </a:prstGeom>
            <a:noFill/>
            <a:ln>
              <a:noFill/>
            </a:ln>
          </p:spPr>
          <p:txBody>
            <a:bodyPr wrap="square">
              <a:noAutofit/>
            </a:bodyPr>
            <a:lstStyle/>
            <a:p>
              <a:pPr algn="ctr"/>
              <a:r>
                <a:rPr lang="zh-CN" altLang="en-US" sz="7200" b="1" dirty="0" smtClean="0">
                  <a:solidFill>
                    <a:schemeClr val="bg1"/>
                  </a:solidFill>
                  <a:latin typeface="微软雅黑" panose="020B0503020204020204" pitchFamily="34" charset="-122"/>
                  <a:ea typeface="微软雅黑" panose="020B0503020204020204" pitchFamily="34" charset="-122"/>
                </a:rPr>
                <a:t>目 录</a:t>
              </a:r>
              <a:endParaRPr lang="zh-CN" altLang="en-US" sz="7200" b="1" dirty="0">
                <a:solidFill>
                  <a:schemeClr val="bg1"/>
                </a:solidFill>
                <a:latin typeface="微软雅黑" panose="020B0503020204020204" pitchFamily="34" charset="-122"/>
                <a:ea typeface="微软雅黑" panose="020B0503020204020204" pitchFamily="34" charset="-122"/>
              </a:endParaRPr>
            </a:p>
          </p:txBody>
        </p:sp>
      </p:grpSp>
      <p:grpSp>
        <p:nvGrpSpPr>
          <p:cNvPr id="7" name="Group 8"/>
          <p:cNvGrpSpPr/>
          <p:nvPr/>
        </p:nvGrpSpPr>
        <p:grpSpPr>
          <a:xfrm>
            <a:off x="6686127" y="1700809"/>
            <a:ext cx="4416563" cy="707887"/>
            <a:chOff x="6764723" y="1520469"/>
            <a:chExt cx="4416563" cy="707886"/>
          </a:xfrm>
        </p:grpSpPr>
        <p:sp>
          <p:nvSpPr>
            <p:cNvPr id="28" name="TextBox 9"/>
            <p:cNvSpPr txBox="1"/>
            <p:nvPr/>
          </p:nvSpPr>
          <p:spPr>
            <a:xfrm>
              <a:off x="6764723" y="1520469"/>
              <a:ext cx="4297431" cy="707886"/>
            </a:xfrm>
            <a:prstGeom prst="rect">
              <a:avLst/>
            </a:prstGeom>
            <a:noFill/>
          </p:spPr>
          <p:txBody>
            <a:bodyPr wrap="none" anchor="ctr">
              <a:normAutofit fontScale="85000" lnSpcReduction="20000"/>
            </a:bodyPr>
            <a:lstStyle/>
            <a:p>
              <a:r>
                <a:rPr lang="en-US" altLang="zh-CN" sz="5333" dirty="0" smtClean="0">
                  <a:solidFill>
                    <a:schemeClr val="accent1">
                      <a:lumMod val="100000"/>
                    </a:schemeClr>
                  </a:solidFill>
                  <a:latin typeface="Impact" panose="020B0806030902050204" pitchFamily="34" charset="0"/>
                </a:rPr>
                <a:t>01  </a:t>
              </a:r>
              <a:r>
                <a:rPr lang="zh-CN" altLang="en-US" sz="3300" dirty="0" smtClean="0">
                  <a:solidFill>
                    <a:schemeClr val="accent1">
                      <a:lumMod val="100000"/>
                    </a:schemeClr>
                  </a:solidFill>
                  <a:latin typeface="Impact" panose="020B0806030902050204" pitchFamily="34" charset="0"/>
                </a:rPr>
                <a:t>我国目前丙烯腈生产现状</a:t>
              </a:r>
              <a:endParaRPr lang="en-US" altLang="zh-CN" sz="3300" dirty="0">
                <a:solidFill>
                  <a:schemeClr val="accent1">
                    <a:lumMod val="100000"/>
                  </a:schemeClr>
                </a:solidFill>
                <a:latin typeface="Impact" panose="020B0806030902050204" pitchFamily="34" charset="0"/>
              </a:endParaRPr>
            </a:p>
          </p:txBody>
        </p:sp>
        <p:grpSp>
          <p:nvGrpSpPr>
            <p:cNvPr id="29" name="Group 10"/>
            <p:cNvGrpSpPr/>
            <p:nvPr/>
          </p:nvGrpSpPr>
          <p:grpSpPr>
            <a:xfrm>
              <a:off x="7218712" y="1592796"/>
              <a:ext cx="3962574" cy="563233"/>
              <a:chOff x="3943834" y="704409"/>
              <a:chExt cx="3962574" cy="563233"/>
            </a:xfrm>
          </p:grpSpPr>
          <p:sp>
            <p:nvSpPr>
              <p:cNvPr id="30" name="TextBox 11"/>
              <p:cNvSpPr txBox="1"/>
              <p:nvPr/>
            </p:nvSpPr>
            <p:spPr>
              <a:xfrm>
                <a:off x="3943834" y="704409"/>
                <a:ext cx="3962574" cy="496727"/>
              </a:xfrm>
              <a:prstGeom prst="rect">
                <a:avLst/>
              </a:prstGeom>
              <a:noFill/>
            </p:spPr>
            <p:txBody>
              <a:bodyPr wrap="none" lIns="480000" tIns="0" rIns="0" bIns="0" anchor="b" anchorCtr="0">
                <a:normAutofit/>
              </a:bodyPr>
              <a:lstStyle/>
              <a:p>
                <a:endParaRPr lang="zh-CN" altLang="en-US" sz="2133" b="1" dirty="0">
                  <a:solidFill>
                    <a:schemeClr val="accent1">
                      <a:lumMod val="100000"/>
                    </a:schemeClr>
                  </a:solidFill>
                </a:endParaRPr>
              </a:p>
            </p:txBody>
          </p:sp>
          <p:sp>
            <p:nvSpPr>
              <p:cNvPr id="31" name="TextBox 12"/>
              <p:cNvSpPr txBox="1">
                <a:spLocks/>
              </p:cNvSpPr>
              <p:nvPr/>
            </p:nvSpPr>
            <p:spPr>
              <a:xfrm>
                <a:off x="3943834" y="727801"/>
                <a:ext cx="3962574" cy="539841"/>
              </a:xfrm>
              <a:prstGeom prst="rect">
                <a:avLst/>
              </a:prstGeom>
            </p:spPr>
            <p:txBody>
              <a:bodyPr vert="horz" wrap="square" lIns="480000" tIns="0" rIns="0" bIns="0" anchor="ctr" anchorCtr="0">
                <a:normAutofit/>
              </a:bodyPr>
              <a:lstStyle/>
              <a:p>
                <a:pPr algn="l">
                  <a:lnSpc>
                    <a:spcPct val="120000"/>
                  </a:lnSpc>
                </a:pPr>
                <a:endParaRPr lang="zh-CN" altLang="en-US" sz="1400" dirty="0">
                  <a:solidFill>
                    <a:schemeClr val="dk1">
                      <a:lumMod val="100000"/>
                    </a:schemeClr>
                  </a:solidFill>
                </a:endParaRPr>
              </a:p>
            </p:txBody>
          </p:sp>
        </p:grpSp>
      </p:grpSp>
      <p:sp>
        <p:nvSpPr>
          <p:cNvPr id="24" name="TextBox 14"/>
          <p:cNvSpPr txBox="1"/>
          <p:nvPr/>
        </p:nvSpPr>
        <p:spPr>
          <a:xfrm>
            <a:off x="6293624" y="2711743"/>
            <a:ext cx="6406376" cy="707887"/>
          </a:xfrm>
          <a:prstGeom prst="rect">
            <a:avLst/>
          </a:prstGeom>
          <a:noFill/>
        </p:spPr>
        <p:txBody>
          <a:bodyPr wrap="none" anchor="ctr">
            <a:normAutofit fontScale="85000" lnSpcReduction="20000"/>
          </a:bodyPr>
          <a:lstStyle/>
          <a:p>
            <a:r>
              <a:rPr lang="en-US" altLang="zh-CN" sz="5333" dirty="0" smtClean="0">
                <a:solidFill>
                  <a:schemeClr val="accent2">
                    <a:lumMod val="100000"/>
                  </a:schemeClr>
                </a:solidFill>
                <a:latin typeface="Impact" panose="020B0806030902050204" pitchFamily="34" charset="0"/>
              </a:rPr>
              <a:t>02   </a:t>
            </a:r>
            <a:r>
              <a:rPr lang="zh-CN" altLang="en-US" sz="3300" dirty="0" smtClean="0">
                <a:solidFill>
                  <a:schemeClr val="accent2">
                    <a:lumMod val="100000"/>
                  </a:schemeClr>
                </a:solidFill>
                <a:latin typeface="Impact" panose="020B0806030902050204" pitchFamily="34" charset="0"/>
              </a:rPr>
              <a:t>丙烯腈装置</a:t>
            </a:r>
            <a:r>
              <a:rPr lang="zh-CN" altLang="en-US" sz="3300" dirty="0" smtClean="0">
                <a:solidFill>
                  <a:schemeClr val="accent2">
                    <a:lumMod val="100000"/>
                  </a:schemeClr>
                </a:solidFill>
                <a:latin typeface="Impact" panose="020B0806030902050204" pitchFamily="34" charset="0"/>
              </a:rPr>
              <a:t>新技术、新工艺新材料</a:t>
            </a:r>
            <a:endParaRPr lang="en-US" altLang="zh-CN" sz="3300" dirty="0">
              <a:solidFill>
                <a:schemeClr val="accent2">
                  <a:lumMod val="100000"/>
                </a:schemeClr>
              </a:solidFill>
              <a:latin typeface="Impact" panose="020B0806030902050204" pitchFamily="34" charset="0"/>
            </a:endParaRPr>
          </a:p>
        </p:txBody>
      </p:sp>
      <p:sp>
        <p:nvSpPr>
          <p:cNvPr id="36" name="文本框 38"/>
          <p:cNvSpPr txBox="1"/>
          <p:nvPr/>
        </p:nvSpPr>
        <p:spPr>
          <a:xfrm>
            <a:off x="1683991" y="2907641"/>
            <a:ext cx="2483044" cy="460375"/>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spc="600" dirty="0">
                <a:solidFill>
                  <a:schemeClr val="bg1"/>
                </a:solidFill>
                <a:latin typeface="Arial" panose="020B0604020202020204" pitchFamily="34" charset="0"/>
                <a:ea typeface="微软雅黑" panose="020B0503020204020204" pitchFamily="34" charset="-122"/>
                <a:cs typeface="Arial" panose="020B0604020202020204" pitchFamily="34" charset="0"/>
              </a:rPr>
              <a:t>CONTENTS</a:t>
            </a:r>
          </a:p>
        </p:txBody>
      </p:sp>
    </p:spTree>
    <p:extLst>
      <p:ext uri="{BB962C8B-B14F-4D97-AF65-F5344CB8AC3E}">
        <p14:creationId xmlns:p14="http://schemas.microsoft.com/office/powerpoint/2010/main" xmlns="" val="2000413515"/>
      </p:ext>
    </p:extLst>
  </p:cSld>
  <p:clrMapOvr>
    <a:masterClrMapping/>
  </p:clrMapOvr>
  <mc:AlternateContent xmlns:mc="http://schemas.openxmlformats.org/markup-compatibility/2006">
    <mc:Choice xmlns:p14="http://schemas.microsoft.com/office/powerpoint/2010/main" xmlns="" Requires="p14">
      <p:transition p14:dur="10" advTm="0"/>
    </mc:Choice>
    <mc:Fallback>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additive="base">
                                        <p:cTn id="12" dur="500" fill="hold"/>
                                        <p:tgtEl>
                                          <p:spTgt spid="35"/>
                                        </p:tgtEl>
                                        <p:attrNameLst>
                                          <p:attrName>ppt_x</p:attrName>
                                        </p:attrNameLst>
                                      </p:cBhvr>
                                      <p:tavLst>
                                        <p:tav tm="0">
                                          <p:val>
                                            <p:strVal val="0-#ppt_w/2"/>
                                          </p:val>
                                        </p:tav>
                                        <p:tav tm="100000">
                                          <p:val>
                                            <p:strVal val="#ppt_x"/>
                                          </p:val>
                                        </p:tav>
                                      </p:tavLst>
                                    </p:anim>
                                    <p:anim calcmode="lin" valueType="num">
                                      <p:cBhvr additive="base">
                                        <p:cTn id="13"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8" fill="hold" grpId="0" nodeType="after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500" fill="hold"/>
                                        <p:tgtEl>
                                          <p:spTgt spid="36"/>
                                        </p:tgtEl>
                                        <p:attrNameLst>
                                          <p:attrName>ppt_x</p:attrName>
                                        </p:attrNameLst>
                                      </p:cBhvr>
                                      <p:tavLst>
                                        <p:tav tm="0">
                                          <p:val>
                                            <p:strVal val="0-#ppt_w/2"/>
                                          </p:val>
                                        </p:tav>
                                        <p:tav tm="100000">
                                          <p:val>
                                            <p:strVal val="#ppt_x"/>
                                          </p:val>
                                        </p:tav>
                                      </p:tavLst>
                                    </p:anim>
                                    <p:anim calcmode="lin" valueType="num">
                                      <p:cBhvr additive="base">
                                        <p:cTn id="24" dur="500" fill="hold"/>
                                        <p:tgtEl>
                                          <p:spTgt spid="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914324"/>
            <a:chOff x="0" y="0"/>
            <a:chExt cx="12192000" cy="914324"/>
          </a:xfrm>
          <a:effectLst>
            <a:outerShdw blurRad="50800" dist="38100" dir="2700000" algn="tl" rotWithShape="0">
              <a:prstClr val="black">
                <a:alpha val="40000"/>
              </a:prstClr>
            </a:outerShdw>
          </a:effectLst>
        </p:grpSpPr>
        <p:sp>
          <p:nvSpPr>
            <p:cNvPr id="3" name="矩形 2">
              <a:extLst>
                <a:ext uri="{FF2B5EF4-FFF2-40B4-BE49-F238E27FC236}">
                  <a16:creationId xmlns:a16="http://schemas.microsoft.com/office/drawing/2014/main" xmlns="" id="{DBA7EAC7-B3D8-4D41-A150-5DD10AEB6DBA}"/>
                </a:ext>
              </a:extLst>
            </p:cNvPr>
            <p:cNvSpPr/>
            <p:nvPr/>
          </p:nvSpPr>
          <p:spPr>
            <a:xfrm>
              <a:off x="1362545" y="544992"/>
              <a:ext cx="1736016" cy="369332"/>
            </a:xfrm>
            <a:prstGeom prst="rect">
              <a:avLst/>
            </a:prstGeom>
          </p:spPr>
          <p:txBody>
            <a:bodyPr wrap="square">
              <a:spAutoFit/>
            </a:bodyPr>
            <a:lstStyle/>
            <a:p>
              <a:pPr algn="dist"/>
              <a:r>
                <a:rPr lang="zh-CN" altLang="en-US" sz="1800" b="1"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安庆石化公司</a:t>
              </a:r>
              <a:endParaRPr lang="zh-CN" altLang="en-US" sz="1800" b="1" dirty="0">
                <a:solidFill>
                  <a:schemeClr val="tx1">
                    <a:lumMod val="65000"/>
                    <a:lumOff val="35000"/>
                  </a:schemeClr>
                </a:solidFill>
              </a:endParaRPr>
            </a:p>
          </p:txBody>
        </p:sp>
        <p:cxnSp>
          <p:nvCxnSpPr>
            <p:cNvPr id="4" name="直接连接符 3"/>
            <p:cNvCxnSpPr/>
            <p:nvPr/>
          </p:nvCxnSpPr>
          <p:spPr>
            <a:xfrm>
              <a:off x="0" y="900510"/>
              <a:ext cx="3098561" cy="0"/>
            </a:xfrm>
            <a:prstGeom prst="line">
              <a:avLst/>
            </a:prstGeom>
            <a:ln w="22225">
              <a:gradFill>
                <a:gsLst>
                  <a:gs pos="0">
                    <a:srgbClr val="FF0000"/>
                  </a:gs>
                  <a:gs pos="74000">
                    <a:srgbClr val="C00000"/>
                  </a:gs>
                  <a:gs pos="83000">
                    <a:srgbClr val="FFC000"/>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3108562" y="795"/>
              <a:ext cx="285518" cy="90051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3262156" y="729658"/>
              <a:ext cx="8929844" cy="0"/>
            </a:xfrm>
            <a:prstGeom prst="line">
              <a:avLst/>
            </a:prstGeom>
            <a:ln>
              <a:solidFill>
                <a:schemeClr val="accent2">
                  <a:alpha val="88000"/>
                </a:schemeClr>
              </a:solidFill>
            </a:ln>
          </p:spPr>
          <p:style>
            <a:lnRef idx="1">
              <a:schemeClr val="accent1"/>
            </a:lnRef>
            <a:fillRef idx="0">
              <a:schemeClr val="accent1"/>
            </a:fillRef>
            <a:effectRef idx="0">
              <a:schemeClr val="accent1"/>
            </a:effectRef>
            <a:fontRef idx="minor">
              <a:schemeClr val="tx1"/>
            </a:fontRef>
          </p:style>
        </p:cxnSp>
        <p:pic>
          <p:nvPicPr>
            <p:cNvPr id="7" name="图片 6"/>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59481" y="79549"/>
              <a:ext cx="744548" cy="767458"/>
            </a:xfrm>
            <a:prstGeom prst="rect">
              <a:avLst/>
            </a:prstGeom>
          </p:spPr>
        </p:pic>
        <p:sp>
          <p:nvSpPr>
            <p:cNvPr id="8" name="矩形 7">
              <a:extLst>
                <a:ext uri="{FF2B5EF4-FFF2-40B4-BE49-F238E27FC236}">
                  <a16:creationId xmlns:a16="http://schemas.microsoft.com/office/drawing/2014/main" xmlns="" id="{DBA7EAC7-B3D8-4D41-A150-5DD10AEB6DBA}"/>
                </a:ext>
              </a:extLst>
            </p:cNvPr>
            <p:cNvSpPr/>
            <p:nvPr/>
          </p:nvSpPr>
          <p:spPr>
            <a:xfrm>
              <a:off x="1380409" y="11213"/>
              <a:ext cx="1663462" cy="461665"/>
            </a:xfrm>
            <a:prstGeom prst="rect">
              <a:avLst/>
            </a:prstGeom>
          </p:spPr>
          <p:txBody>
            <a:bodyPr wrap="square">
              <a:spAutoFit/>
            </a:bodyPr>
            <a:lstStyle/>
            <a:p>
              <a:pPr algn="dist"/>
              <a:r>
                <a:rPr lang="zh-CN" altLang="en-US" sz="2400" b="1" dirty="0" smtClean="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中国石化</a:t>
              </a:r>
              <a:endParaRPr lang="zh-CN" altLang="en-US" sz="2400" b="1" dirty="0">
                <a:solidFill>
                  <a:schemeClr val="tx1">
                    <a:lumMod val="65000"/>
                    <a:lumOff val="35000"/>
                  </a:schemeClr>
                </a:solidFill>
              </a:endParaRPr>
            </a:p>
          </p:txBody>
        </p:sp>
        <p:sp>
          <p:nvSpPr>
            <p:cNvPr id="9" name="矩形 8">
              <a:extLst>
                <a:ext uri="{FF2B5EF4-FFF2-40B4-BE49-F238E27FC236}">
                  <a16:creationId xmlns:a16="http://schemas.microsoft.com/office/drawing/2014/main" xmlns="" id="{DBA7EAC7-B3D8-4D41-A150-5DD10AEB6DBA}"/>
                </a:ext>
              </a:extLst>
            </p:cNvPr>
            <p:cNvSpPr/>
            <p:nvPr/>
          </p:nvSpPr>
          <p:spPr>
            <a:xfrm>
              <a:off x="1418172" y="348954"/>
              <a:ext cx="1587082" cy="276999"/>
            </a:xfrm>
            <a:prstGeom prst="rect">
              <a:avLst/>
            </a:prstGeom>
          </p:spPr>
          <p:txBody>
            <a:bodyPr wrap="square">
              <a:spAutoFit/>
            </a:bodyPr>
            <a:lstStyle/>
            <a:p>
              <a:pPr algn="dist"/>
              <a:r>
                <a:rPr lang="en-US" altLang="zh-CN" sz="1200" b="1" dirty="0" smtClean="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SINOPEC</a:t>
              </a:r>
              <a:endParaRPr lang="zh-CN" altLang="en-US" sz="1200" b="1" dirty="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10" name="直接连接符 9"/>
            <p:cNvCxnSpPr/>
            <p:nvPr/>
          </p:nvCxnSpPr>
          <p:spPr>
            <a:xfrm flipH="1">
              <a:off x="3212704" y="0"/>
              <a:ext cx="285518" cy="90051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70657" name="Rectangle 1"/>
          <p:cNvSpPr>
            <a:spLocks noChangeArrowheads="1"/>
          </p:cNvSpPr>
          <p:nvPr/>
        </p:nvSpPr>
        <p:spPr bwMode="auto">
          <a:xfrm>
            <a:off x="3033656" y="1452282"/>
            <a:ext cx="654065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b="1"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在线清堵项目实施后</a:t>
            </a:r>
            <a:r>
              <a:rPr kumimoji="0" lang="en-US" altLang="zh-CN" b="1"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E102</a:t>
            </a:r>
            <a:r>
              <a:rPr kumimoji="0" lang="zh-CN" altLang="en-US" b="1"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设备打开时状况，堵塞情况大为好转</a:t>
            </a:r>
            <a:endParaRPr kumimoji="0" lang="zh-CN" altLang="en-US" b="1"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pic>
        <p:nvPicPr>
          <p:cNvPr id="12" name="内容占位符 244739" descr="IMG_5166"/>
          <p:cNvPicPr>
            <a:picLocks noGrp="1" noRot="1" noChangeAspect="1"/>
          </p:cNvPicPr>
          <p:nvPr/>
        </p:nvPicPr>
        <p:blipFill>
          <a:blip r:embed="rId3" cstate="print"/>
          <a:stretch>
            <a:fillRect/>
          </a:stretch>
        </p:blipFill>
        <p:spPr>
          <a:xfrm>
            <a:off x="2098862" y="2038574"/>
            <a:ext cx="7886700" cy="4114800"/>
          </a:xfrm>
          <a:prstGeom prst="rect">
            <a:avLst/>
          </a:prstGeom>
          <a:noFill/>
          <a:ln w="9525">
            <a:noFill/>
          </a:ln>
        </p:spPr>
      </p:pic>
      <p:sp>
        <p:nvSpPr>
          <p:cNvPr id="13" name="矩形 12"/>
          <p:cNvSpPr/>
          <p:nvPr/>
        </p:nvSpPr>
        <p:spPr>
          <a:xfrm>
            <a:off x="4424120" y="146131"/>
            <a:ext cx="5109091" cy="584775"/>
          </a:xfrm>
          <a:prstGeom prst="rect">
            <a:avLst/>
          </a:prstGeom>
        </p:spPr>
        <p:txBody>
          <a:bodyPr wrap="none">
            <a:spAutoFit/>
          </a:bodyPr>
          <a:lstStyle/>
          <a:p>
            <a:pPr lvl="0"/>
            <a:r>
              <a:rPr lang="zh-CN" altLang="en-US" sz="3200" dirty="0" smtClean="0">
                <a:solidFill>
                  <a:schemeClr val="bg1">
                    <a:lumMod val="50000"/>
                  </a:schemeClr>
                </a:solidFill>
                <a:latin typeface="微软雅黑" panose="020B0503020204020204" pitchFamily="34" charset="-122"/>
                <a:ea typeface="微软雅黑" panose="020B0503020204020204" pitchFamily="34" charset="-122"/>
              </a:rPr>
              <a:t>丙烯腈</a:t>
            </a:r>
            <a:r>
              <a:rPr lang="zh-CN" altLang="en-US" sz="3200" dirty="0" smtClean="0">
                <a:solidFill>
                  <a:schemeClr val="bg1">
                    <a:lumMod val="50000"/>
                  </a:schemeClr>
                </a:solidFill>
                <a:latin typeface="微软雅黑" panose="020B0503020204020204" pitchFamily="34" charset="-122"/>
                <a:ea typeface="微软雅黑" panose="020B0503020204020204" pitchFamily="34" charset="-122"/>
              </a:rPr>
              <a:t>新技术、新工艺应用</a:t>
            </a:r>
            <a:endParaRPr lang="zh-CN" altLang="en-US" sz="3200" dirty="0">
              <a:solidFill>
                <a:schemeClr val="bg1">
                  <a:lumMod val="50000"/>
                </a:scheme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914324"/>
            <a:chOff x="0" y="0"/>
            <a:chExt cx="12192000" cy="914324"/>
          </a:xfrm>
          <a:effectLst>
            <a:outerShdw blurRad="50800" dist="38100" dir="2700000" algn="tl" rotWithShape="0">
              <a:prstClr val="black">
                <a:alpha val="40000"/>
              </a:prstClr>
            </a:outerShdw>
          </a:effectLst>
        </p:grpSpPr>
        <p:sp>
          <p:nvSpPr>
            <p:cNvPr id="3" name="矩形 2">
              <a:extLst>
                <a:ext uri="{FF2B5EF4-FFF2-40B4-BE49-F238E27FC236}">
                  <a16:creationId xmlns:a16="http://schemas.microsoft.com/office/drawing/2014/main" xmlns="" id="{DBA7EAC7-B3D8-4D41-A150-5DD10AEB6DBA}"/>
                </a:ext>
              </a:extLst>
            </p:cNvPr>
            <p:cNvSpPr/>
            <p:nvPr/>
          </p:nvSpPr>
          <p:spPr>
            <a:xfrm>
              <a:off x="1362545" y="544992"/>
              <a:ext cx="1736016" cy="369332"/>
            </a:xfrm>
            <a:prstGeom prst="rect">
              <a:avLst/>
            </a:prstGeom>
          </p:spPr>
          <p:txBody>
            <a:bodyPr wrap="square">
              <a:spAutoFit/>
            </a:bodyPr>
            <a:lstStyle/>
            <a:p>
              <a:pPr algn="dist"/>
              <a:r>
                <a:rPr lang="zh-CN" altLang="en-US" sz="1800" b="1"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安庆石化公司</a:t>
              </a:r>
              <a:endParaRPr lang="zh-CN" altLang="en-US" sz="1800" b="1" dirty="0">
                <a:solidFill>
                  <a:schemeClr val="tx1">
                    <a:lumMod val="65000"/>
                    <a:lumOff val="35000"/>
                  </a:schemeClr>
                </a:solidFill>
              </a:endParaRPr>
            </a:p>
          </p:txBody>
        </p:sp>
        <p:cxnSp>
          <p:nvCxnSpPr>
            <p:cNvPr id="4" name="直接连接符 3"/>
            <p:cNvCxnSpPr/>
            <p:nvPr/>
          </p:nvCxnSpPr>
          <p:spPr>
            <a:xfrm>
              <a:off x="0" y="900510"/>
              <a:ext cx="3098561" cy="0"/>
            </a:xfrm>
            <a:prstGeom prst="line">
              <a:avLst/>
            </a:prstGeom>
            <a:ln w="22225">
              <a:gradFill>
                <a:gsLst>
                  <a:gs pos="0">
                    <a:srgbClr val="FF0000"/>
                  </a:gs>
                  <a:gs pos="74000">
                    <a:srgbClr val="C00000"/>
                  </a:gs>
                  <a:gs pos="83000">
                    <a:srgbClr val="FFC000"/>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3108562" y="795"/>
              <a:ext cx="285518" cy="90051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3262156" y="729658"/>
              <a:ext cx="8929844" cy="0"/>
            </a:xfrm>
            <a:prstGeom prst="line">
              <a:avLst/>
            </a:prstGeom>
            <a:ln>
              <a:solidFill>
                <a:schemeClr val="accent2">
                  <a:alpha val="88000"/>
                </a:schemeClr>
              </a:solidFill>
            </a:ln>
          </p:spPr>
          <p:style>
            <a:lnRef idx="1">
              <a:schemeClr val="accent1"/>
            </a:lnRef>
            <a:fillRef idx="0">
              <a:schemeClr val="accent1"/>
            </a:fillRef>
            <a:effectRef idx="0">
              <a:schemeClr val="accent1"/>
            </a:effectRef>
            <a:fontRef idx="minor">
              <a:schemeClr val="tx1"/>
            </a:fontRef>
          </p:style>
        </p:cxnSp>
        <p:pic>
          <p:nvPicPr>
            <p:cNvPr id="7" name="图片 6"/>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59481" y="79549"/>
              <a:ext cx="744548" cy="767458"/>
            </a:xfrm>
            <a:prstGeom prst="rect">
              <a:avLst/>
            </a:prstGeom>
          </p:spPr>
        </p:pic>
        <p:sp>
          <p:nvSpPr>
            <p:cNvPr id="8" name="矩形 7">
              <a:extLst>
                <a:ext uri="{FF2B5EF4-FFF2-40B4-BE49-F238E27FC236}">
                  <a16:creationId xmlns:a16="http://schemas.microsoft.com/office/drawing/2014/main" xmlns="" id="{DBA7EAC7-B3D8-4D41-A150-5DD10AEB6DBA}"/>
                </a:ext>
              </a:extLst>
            </p:cNvPr>
            <p:cNvSpPr/>
            <p:nvPr/>
          </p:nvSpPr>
          <p:spPr>
            <a:xfrm>
              <a:off x="1380409" y="11213"/>
              <a:ext cx="1663462" cy="461665"/>
            </a:xfrm>
            <a:prstGeom prst="rect">
              <a:avLst/>
            </a:prstGeom>
          </p:spPr>
          <p:txBody>
            <a:bodyPr wrap="square">
              <a:spAutoFit/>
            </a:bodyPr>
            <a:lstStyle/>
            <a:p>
              <a:pPr algn="dist"/>
              <a:r>
                <a:rPr lang="zh-CN" altLang="en-US" sz="2400" b="1" dirty="0" smtClean="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中国石化</a:t>
              </a:r>
              <a:endParaRPr lang="zh-CN" altLang="en-US" sz="2400" b="1" dirty="0">
                <a:solidFill>
                  <a:schemeClr val="tx1">
                    <a:lumMod val="65000"/>
                    <a:lumOff val="35000"/>
                  </a:schemeClr>
                </a:solidFill>
              </a:endParaRPr>
            </a:p>
          </p:txBody>
        </p:sp>
        <p:sp>
          <p:nvSpPr>
            <p:cNvPr id="9" name="矩形 8">
              <a:extLst>
                <a:ext uri="{FF2B5EF4-FFF2-40B4-BE49-F238E27FC236}">
                  <a16:creationId xmlns:a16="http://schemas.microsoft.com/office/drawing/2014/main" xmlns="" id="{DBA7EAC7-B3D8-4D41-A150-5DD10AEB6DBA}"/>
                </a:ext>
              </a:extLst>
            </p:cNvPr>
            <p:cNvSpPr/>
            <p:nvPr/>
          </p:nvSpPr>
          <p:spPr>
            <a:xfrm>
              <a:off x="1418172" y="348954"/>
              <a:ext cx="1587082" cy="276999"/>
            </a:xfrm>
            <a:prstGeom prst="rect">
              <a:avLst/>
            </a:prstGeom>
          </p:spPr>
          <p:txBody>
            <a:bodyPr wrap="square">
              <a:spAutoFit/>
            </a:bodyPr>
            <a:lstStyle/>
            <a:p>
              <a:pPr algn="dist"/>
              <a:r>
                <a:rPr lang="en-US" altLang="zh-CN" sz="1200" b="1" dirty="0" smtClean="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SINOPEC</a:t>
              </a:r>
              <a:endParaRPr lang="zh-CN" altLang="en-US" sz="1200" b="1" dirty="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10" name="直接连接符 9"/>
            <p:cNvCxnSpPr/>
            <p:nvPr/>
          </p:nvCxnSpPr>
          <p:spPr>
            <a:xfrm flipH="1">
              <a:off x="3212704" y="0"/>
              <a:ext cx="285518" cy="90051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72705" name="Rectangle 1"/>
          <p:cNvSpPr>
            <a:spLocks noChangeArrowheads="1"/>
          </p:cNvSpPr>
          <p:nvPr/>
        </p:nvSpPr>
        <p:spPr bwMode="auto">
          <a:xfrm>
            <a:off x="4464424" y="1204857"/>
            <a:ext cx="4141694"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sz="36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技术运用后结果</a:t>
            </a:r>
            <a:endParaRPr kumimoji="0" lang="zh-CN" sz="36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72706" name="Rectangle 2"/>
          <p:cNvSpPr>
            <a:spLocks noChangeArrowheads="1"/>
          </p:cNvSpPr>
          <p:nvPr/>
        </p:nvSpPr>
        <p:spPr bwMode="auto">
          <a:xfrm rot="10800000" flipV="1">
            <a:off x="3033656" y="2449505"/>
            <a:ext cx="8122024" cy="252376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0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从在线清堵技术近一年的运行过程看，该系统运行平稳。 </a:t>
            </a:r>
            <a:endParaRPr kumimoji="0" lang="zh-CN" altLang="en-US" sz="20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0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在线清堵技术对</a:t>
            </a:r>
            <a:r>
              <a:rPr kumimoji="0" lang="en-US" altLang="zh-CN" sz="20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E102</a:t>
            </a:r>
            <a:r>
              <a:rPr kumimoji="0" lang="zh-CN" altLang="en-US" sz="20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压降的上升起到很好的抑制作用，项目投用后近一年时间</a:t>
            </a:r>
            <a:r>
              <a:rPr kumimoji="0" lang="en-US" altLang="zh-CN" sz="20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E-102</a:t>
            </a:r>
            <a:r>
              <a:rPr kumimoji="0" lang="zh-CN" altLang="en-US" sz="20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压降仅达到</a:t>
            </a:r>
            <a:r>
              <a:rPr kumimoji="0" lang="en-US" altLang="zh-CN" sz="20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7.2 </a:t>
            </a:r>
            <a:r>
              <a:rPr kumimoji="0" lang="en-US" altLang="zh-CN" sz="2000" b="0" i="0" u="none" strike="noStrike" cap="none" normalizeH="0" baseline="0" dirty="0" err="1" smtClean="0">
                <a:ln>
                  <a:noFill/>
                </a:ln>
                <a:solidFill>
                  <a:schemeClr val="tx1"/>
                </a:solidFill>
                <a:effectLst/>
                <a:latin typeface="Calibri" pitchFamily="34" charset="0"/>
                <a:ea typeface="宋体" pitchFamily="2" charset="-122"/>
                <a:cs typeface="Times New Roman" pitchFamily="18" charset="0"/>
              </a:rPr>
              <a:t>kPa</a:t>
            </a:r>
            <a:r>
              <a:rPr kumimoji="0" lang="zh-CN" altLang="en-US" sz="20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，远低于项目未投用的其它周期。 </a:t>
            </a:r>
            <a:endParaRPr kumimoji="0" lang="zh-CN" altLang="en-US" sz="20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0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在线清堵技术投用后丙烯腈装置运行平稳，主副产品质量均保持稳定。 </a:t>
            </a:r>
            <a:endParaRPr kumimoji="0" lang="zh-CN" altLang="en-US" sz="20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0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采用</a:t>
            </a:r>
            <a:r>
              <a:rPr kumimoji="0" lang="en-US" altLang="zh-CN" sz="20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E102</a:t>
            </a:r>
            <a:r>
              <a:rPr kumimoji="0" lang="zh-CN" altLang="en-US" sz="20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在线清堵技术，延长了装置的运行周期，促进了装置的安全生产，经济效益显著，为丙烯腈装置“安稳长满优”运行提供了技术支持。</a:t>
            </a:r>
            <a:r>
              <a:rPr kumimoji="0" lang="zh-CN" altLang="en-US" sz="2000" b="0" i="0" u="none" strike="noStrike" cap="none" normalizeH="0" baseline="0" dirty="0" smtClean="0">
                <a:ln>
                  <a:noFill/>
                </a:ln>
                <a:solidFill>
                  <a:schemeClr val="tx1"/>
                </a:solidFill>
                <a:effectLst/>
                <a:latin typeface="Arial" pitchFamily="34" charset="0"/>
                <a:ea typeface="宋体" pitchFamily="2" charset="-122"/>
                <a:cs typeface="宋体" pitchFamily="2" charset="-122"/>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13" name="矩形 12"/>
          <p:cNvSpPr/>
          <p:nvPr/>
        </p:nvSpPr>
        <p:spPr>
          <a:xfrm>
            <a:off x="4424120" y="146131"/>
            <a:ext cx="5109091" cy="584775"/>
          </a:xfrm>
          <a:prstGeom prst="rect">
            <a:avLst/>
          </a:prstGeom>
        </p:spPr>
        <p:txBody>
          <a:bodyPr wrap="none">
            <a:spAutoFit/>
          </a:bodyPr>
          <a:lstStyle/>
          <a:p>
            <a:pPr lvl="0"/>
            <a:r>
              <a:rPr lang="zh-CN" altLang="en-US" sz="3200" dirty="0" smtClean="0">
                <a:solidFill>
                  <a:schemeClr val="bg1">
                    <a:lumMod val="50000"/>
                  </a:schemeClr>
                </a:solidFill>
                <a:latin typeface="微软雅黑" panose="020B0503020204020204" pitchFamily="34" charset="-122"/>
                <a:ea typeface="微软雅黑" panose="020B0503020204020204" pitchFamily="34" charset="-122"/>
              </a:rPr>
              <a:t>丙烯腈</a:t>
            </a:r>
            <a:r>
              <a:rPr lang="zh-CN" altLang="en-US" sz="3200" dirty="0" smtClean="0">
                <a:solidFill>
                  <a:schemeClr val="bg1">
                    <a:lumMod val="50000"/>
                  </a:schemeClr>
                </a:solidFill>
                <a:latin typeface="微软雅黑" panose="020B0503020204020204" pitchFamily="34" charset="-122"/>
                <a:ea typeface="微软雅黑" panose="020B0503020204020204" pitchFamily="34" charset="-122"/>
              </a:rPr>
              <a:t>新技术、新工艺应用</a:t>
            </a:r>
            <a:endParaRPr lang="zh-CN" altLang="en-US" sz="3200" dirty="0">
              <a:solidFill>
                <a:schemeClr val="bg1">
                  <a:lumMod val="50000"/>
                </a:scheme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914324"/>
            <a:chOff x="0" y="0"/>
            <a:chExt cx="12192000" cy="914324"/>
          </a:xfrm>
          <a:effectLst>
            <a:outerShdw blurRad="50800" dist="38100" dir="2700000" algn="tl" rotWithShape="0">
              <a:prstClr val="black">
                <a:alpha val="40000"/>
              </a:prstClr>
            </a:outerShdw>
          </a:effectLst>
        </p:grpSpPr>
        <p:sp>
          <p:nvSpPr>
            <p:cNvPr id="3" name="矩形 2">
              <a:extLst>
                <a:ext uri="{FF2B5EF4-FFF2-40B4-BE49-F238E27FC236}">
                  <a16:creationId xmlns:a16="http://schemas.microsoft.com/office/drawing/2014/main" xmlns="" id="{DBA7EAC7-B3D8-4D41-A150-5DD10AEB6DBA}"/>
                </a:ext>
              </a:extLst>
            </p:cNvPr>
            <p:cNvSpPr/>
            <p:nvPr/>
          </p:nvSpPr>
          <p:spPr>
            <a:xfrm>
              <a:off x="1362545" y="544992"/>
              <a:ext cx="1736016" cy="369332"/>
            </a:xfrm>
            <a:prstGeom prst="rect">
              <a:avLst/>
            </a:prstGeom>
          </p:spPr>
          <p:txBody>
            <a:bodyPr wrap="square">
              <a:spAutoFit/>
            </a:bodyPr>
            <a:lstStyle/>
            <a:p>
              <a:pPr algn="dist"/>
              <a:r>
                <a:rPr lang="zh-CN" altLang="en-US" sz="1800" b="1"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安庆石化公司</a:t>
              </a:r>
              <a:endParaRPr lang="zh-CN" altLang="en-US" sz="1800" b="1" dirty="0">
                <a:solidFill>
                  <a:schemeClr val="tx1">
                    <a:lumMod val="65000"/>
                    <a:lumOff val="35000"/>
                  </a:schemeClr>
                </a:solidFill>
              </a:endParaRPr>
            </a:p>
          </p:txBody>
        </p:sp>
        <p:cxnSp>
          <p:nvCxnSpPr>
            <p:cNvPr id="4" name="直接连接符 3"/>
            <p:cNvCxnSpPr/>
            <p:nvPr/>
          </p:nvCxnSpPr>
          <p:spPr>
            <a:xfrm>
              <a:off x="0" y="900510"/>
              <a:ext cx="3098561" cy="0"/>
            </a:xfrm>
            <a:prstGeom prst="line">
              <a:avLst/>
            </a:prstGeom>
            <a:ln w="22225">
              <a:gradFill>
                <a:gsLst>
                  <a:gs pos="0">
                    <a:schemeClr val="bg1">
                      <a:lumMod val="50000"/>
                    </a:schemeClr>
                  </a:gs>
                  <a:gs pos="74000">
                    <a:schemeClr val="tx1">
                      <a:lumMod val="65000"/>
                      <a:lumOff val="35000"/>
                    </a:schemeClr>
                  </a:gs>
                  <a:gs pos="83000">
                    <a:srgbClr val="FFC000"/>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3108562" y="795"/>
              <a:ext cx="285518" cy="900510"/>
            </a:xfrm>
            <a:prstGeom prst="line">
              <a:avLst/>
            </a:prstGeom>
            <a:ln w="222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3262156" y="729658"/>
              <a:ext cx="8929844" cy="0"/>
            </a:xfrm>
            <a:prstGeom prst="line">
              <a:avLst/>
            </a:prstGeom>
            <a:ln>
              <a:solidFill>
                <a:schemeClr val="tx1">
                  <a:lumMod val="75000"/>
                  <a:lumOff val="25000"/>
                  <a:alpha val="26000"/>
                </a:schemeClr>
              </a:solidFill>
            </a:ln>
          </p:spPr>
          <p:style>
            <a:lnRef idx="1">
              <a:schemeClr val="accent1"/>
            </a:lnRef>
            <a:fillRef idx="0">
              <a:schemeClr val="accent1"/>
            </a:fillRef>
            <a:effectRef idx="0">
              <a:schemeClr val="accent1"/>
            </a:effectRef>
            <a:fontRef idx="minor">
              <a:schemeClr val="tx1"/>
            </a:fontRef>
          </p:style>
        </p:cxnSp>
        <p:pic>
          <p:nvPicPr>
            <p:cNvPr id="7" name="图片 6"/>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59481" y="79549"/>
              <a:ext cx="744548" cy="767458"/>
            </a:xfrm>
            <a:prstGeom prst="rect">
              <a:avLst/>
            </a:prstGeom>
          </p:spPr>
        </p:pic>
        <p:sp>
          <p:nvSpPr>
            <p:cNvPr id="8" name="矩形 7">
              <a:extLst>
                <a:ext uri="{FF2B5EF4-FFF2-40B4-BE49-F238E27FC236}">
                  <a16:creationId xmlns:a16="http://schemas.microsoft.com/office/drawing/2014/main" xmlns="" id="{DBA7EAC7-B3D8-4D41-A150-5DD10AEB6DBA}"/>
                </a:ext>
              </a:extLst>
            </p:cNvPr>
            <p:cNvSpPr/>
            <p:nvPr/>
          </p:nvSpPr>
          <p:spPr>
            <a:xfrm>
              <a:off x="1380409" y="11213"/>
              <a:ext cx="1663462" cy="461665"/>
            </a:xfrm>
            <a:prstGeom prst="rect">
              <a:avLst/>
            </a:prstGeom>
          </p:spPr>
          <p:txBody>
            <a:bodyPr wrap="square">
              <a:spAutoFit/>
            </a:bodyPr>
            <a:lstStyle/>
            <a:p>
              <a:pPr algn="dist"/>
              <a:r>
                <a:rPr lang="zh-CN" altLang="en-US" sz="2400" b="1" dirty="0" smtClean="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中国石化</a:t>
              </a:r>
              <a:endParaRPr lang="zh-CN" altLang="en-US" sz="2400" b="1" dirty="0">
                <a:solidFill>
                  <a:schemeClr val="tx1">
                    <a:lumMod val="65000"/>
                    <a:lumOff val="35000"/>
                  </a:schemeClr>
                </a:solidFill>
              </a:endParaRPr>
            </a:p>
          </p:txBody>
        </p:sp>
        <p:sp>
          <p:nvSpPr>
            <p:cNvPr id="9" name="矩形 8">
              <a:extLst>
                <a:ext uri="{FF2B5EF4-FFF2-40B4-BE49-F238E27FC236}">
                  <a16:creationId xmlns:a16="http://schemas.microsoft.com/office/drawing/2014/main" xmlns="" id="{DBA7EAC7-B3D8-4D41-A150-5DD10AEB6DBA}"/>
                </a:ext>
              </a:extLst>
            </p:cNvPr>
            <p:cNvSpPr/>
            <p:nvPr/>
          </p:nvSpPr>
          <p:spPr>
            <a:xfrm>
              <a:off x="1418172" y="348954"/>
              <a:ext cx="1587082" cy="276999"/>
            </a:xfrm>
            <a:prstGeom prst="rect">
              <a:avLst/>
            </a:prstGeom>
          </p:spPr>
          <p:txBody>
            <a:bodyPr wrap="square">
              <a:spAutoFit/>
            </a:bodyPr>
            <a:lstStyle/>
            <a:p>
              <a:pPr algn="dist"/>
              <a:r>
                <a:rPr lang="en-US" altLang="zh-CN" sz="1200" b="1" dirty="0" smtClean="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SINOPEC</a:t>
              </a:r>
              <a:endParaRPr lang="zh-CN" altLang="en-US" sz="1200" b="1" dirty="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10" name="直接连接符 9"/>
            <p:cNvCxnSpPr/>
            <p:nvPr/>
          </p:nvCxnSpPr>
          <p:spPr>
            <a:xfrm flipH="1">
              <a:off x="3212704" y="0"/>
              <a:ext cx="285518" cy="90051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73729" name="Rectangle 1"/>
          <p:cNvSpPr>
            <a:spLocks noChangeArrowheads="1"/>
          </p:cNvSpPr>
          <p:nvPr/>
        </p:nvSpPr>
        <p:spPr bwMode="auto">
          <a:xfrm>
            <a:off x="3915783" y="1452282"/>
            <a:ext cx="5023822"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sz="28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反应器旋风分离器</a:t>
            </a:r>
            <a:endParaRPr kumimoji="0" lang="zh-CN" sz="28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pic>
        <p:nvPicPr>
          <p:cNvPr id="12" name="图片 11" descr="0629_4 (1)"/>
          <p:cNvPicPr>
            <a:picLocks noChangeAspect="1"/>
          </p:cNvPicPr>
          <p:nvPr/>
        </p:nvPicPr>
        <p:blipFill>
          <a:blip r:embed="rId3" cstate="print"/>
          <a:stretch>
            <a:fillRect/>
          </a:stretch>
        </p:blipFill>
        <p:spPr>
          <a:xfrm>
            <a:off x="757125" y="2051928"/>
            <a:ext cx="4524375" cy="4625975"/>
          </a:xfrm>
          <a:prstGeom prst="rect">
            <a:avLst/>
          </a:prstGeom>
          <a:noFill/>
          <a:ln w="9525">
            <a:noFill/>
          </a:ln>
        </p:spPr>
      </p:pic>
      <p:pic>
        <p:nvPicPr>
          <p:cNvPr id="13" name="图片 12" descr="0629_2 (2)"/>
          <p:cNvPicPr>
            <a:picLocks noChangeAspect="1"/>
          </p:cNvPicPr>
          <p:nvPr/>
        </p:nvPicPr>
        <p:blipFill>
          <a:blip r:embed="rId4" cstate="print"/>
          <a:stretch>
            <a:fillRect/>
          </a:stretch>
        </p:blipFill>
        <p:spPr>
          <a:xfrm>
            <a:off x="6488273" y="2232025"/>
            <a:ext cx="3970337" cy="4625975"/>
          </a:xfrm>
          <a:prstGeom prst="rect">
            <a:avLst/>
          </a:prstGeom>
          <a:noFill/>
          <a:ln w="9525">
            <a:noFill/>
          </a:ln>
        </p:spPr>
      </p:pic>
      <p:sp>
        <p:nvSpPr>
          <p:cNvPr id="14" name="矩形 13"/>
          <p:cNvSpPr/>
          <p:nvPr/>
        </p:nvSpPr>
        <p:spPr>
          <a:xfrm>
            <a:off x="4424120" y="146131"/>
            <a:ext cx="5109091" cy="584775"/>
          </a:xfrm>
          <a:prstGeom prst="rect">
            <a:avLst/>
          </a:prstGeom>
        </p:spPr>
        <p:txBody>
          <a:bodyPr wrap="none">
            <a:spAutoFit/>
          </a:bodyPr>
          <a:lstStyle/>
          <a:p>
            <a:pPr lvl="0"/>
            <a:r>
              <a:rPr lang="zh-CN" altLang="en-US" sz="3200" dirty="0" smtClean="0">
                <a:solidFill>
                  <a:schemeClr val="bg1">
                    <a:lumMod val="50000"/>
                  </a:schemeClr>
                </a:solidFill>
                <a:latin typeface="微软雅黑" panose="020B0503020204020204" pitchFamily="34" charset="-122"/>
                <a:ea typeface="微软雅黑" panose="020B0503020204020204" pitchFamily="34" charset="-122"/>
              </a:rPr>
              <a:t>丙烯腈</a:t>
            </a:r>
            <a:r>
              <a:rPr lang="zh-CN" altLang="en-US" sz="3200" dirty="0" smtClean="0">
                <a:solidFill>
                  <a:schemeClr val="bg1">
                    <a:lumMod val="50000"/>
                  </a:schemeClr>
                </a:solidFill>
                <a:latin typeface="微软雅黑" panose="020B0503020204020204" pitchFamily="34" charset="-122"/>
                <a:ea typeface="微软雅黑" panose="020B0503020204020204" pitchFamily="34" charset="-122"/>
              </a:rPr>
              <a:t>新技术、新工艺应用</a:t>
            </a:r>
            <a:endParaRPr lang="zh-CN" altLang="en-US" sz="3200" dirty="0">
              <a:solidFill>
                <a:schemeClr val="bg1">
                  <a:lumMod val="50000"/>
                </a:scheme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914324"/>
            <a:chOff x="0" y="0"/>
            <a:chExt cx="12192000" cy="914324"/>
          </a:xfrm>
          <a:effectLst>
            <a:outerShdw blurRad="50800" dist="38100" dir="2700000" algn="tl" rotWithShape="0">
              <a:prstClr val="black">
                <a:alpha val="40000"/>
              </a:prstClr>
            </a:outerShdw>
          </a:effectLst>
        </p:grpSpPr>
        <p:sp>
          <p:nvSpPr>
            <p:cNvPr id="3" name="矩形 2">
              <a:extLst>
                <a:ext uri="{FF2B5EF4-FFF2-40B4-BE49-F238E27FC236}">
                  <a16:creationId xmlns:a16="http://schemas.microsoft.com/office/drawing/2014/main" xmlns="" id="{DBA7EAC7-B3D8-4D41-A150-5DD10AEB6DBA}"/>
                </a:ext>
              </a:extLst>
            </p:cNvPr>
            <p:cNvSpPr/>
            <p:nvPr/>
          </p:nvSpPr>
          <p:spPr>
            <a:xfrm>
              <a:off x="1362545" y="544992"/>
              <a:ext cx="1736016" cy="369332"/>
            </a:xfrm>
            <a:prstGeom prst="rect">
              <a:avLst/>
            </a:prstGeom>
          </p:spPr>
          <p:txBody>
            <a:bodyPr wrap="square">
              <a:spAutoFit/>
            </a:bodyPr>
            <a:lstStyle/>
            <a:p>
              <a:pPr algn="dist"/>
              <a:r>
                <a:rPr lang="zh-CN" altLang="en-US" sz="1800" b="1"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安庆石化公司</a:t>
              </a:r>
              <a:endParaRPr lang="zh-CN" altLang="en-US" sz="1800" b="1" dirty="0">
                <a:solidFill>
                  <a:schemeClr val="tx1">
                    <a:lumMod val="65000"/>
                    <a:lumOff val="35000"/>
                  </a:schemeClr>
                </a:solidFill>
              </a:endParaRPr>
            </a:p>
          </p:txBody>
        </p:sp>
        <p:cxnSp>
          <p:nvCxnSpPr>
            <p:cNvPr id="4" name="直接连接符 3"/>
            <p:cNvCxnSpPr/>
            <p:nvPr/>
          </p:nvCxnSpPr>
          <p:spPr>
            <a:xfrm>
              <a:off x="0" y="900510"/>
              <a:ext cx="3098561" cy="0"/>
            </a:xfrm>
            <a:prstGeom prst="line">
              <a:avLst/>
            </a:prstGeom>
            <a:ln w="22225">
              <a:gradFill>
                <a:gsLst>
                  <a:gs pos="0">
                    <a:srgbClr val="FF0000"/>
                  </a:gs>
                  <a:gs pos="74000">
                    <a:srgbClr val="C00000"/>
                  </a:gs>
                  <a:gs pos="83000">
                    <a:srgbClr val="FFC000"/>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3108562" y="795"/>
              <a:ext cx="285518" cy="90051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3262156" y="729658"/>
              <a:ext cx="8929844" cy="0"/>
            </a:xfrm>
            <a:prstGeom prst="line">
              <a:avLst/>
            </a:prstGeom>
            <a:ln>
              <a:solidFill>
                <a:schemeClr val="accent2">
                  <a:alpha val="88000"/>
                </a:schemeClr>
              </a:solidFill>
            </a:ln>
          </p:spPr>
          <p:style>
            <a:lnRef idx="1">
              <a:schemeClr val="accent1"/>
            </a:lnRef>
            <a:fillRef idx="0">
              <a:schemeClr val="accent1"/>
            </a:fillRef>
            <a:effectRef idx="0">
              <a:schemeClr val="accent1"/>
            </a:effectRef>
            <a:fontRef idx="minor">
              <a:schemeClr val="tx1"/>
            </a:fontRef>
          </p:style>
        </p:cxnSp>
        <p:pic>
          <p:nvPicPr>
            <p:cNvPr id="7" name="图片 6"/>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59481" y="79549"/>
              <a:ext cx="744548" cy="767458"/>
            </a:xfrm>
            <a:prstGeom prst="rect">
              <a:avLst/>
            </a:prstGeom>
          </p:spPr>
        </p:pic>
        <p:sp>
          <p:nvSpPr>
            <p:cNvPr id="8" name="矩形 7">
              <a:extLst>
                <a:ext uri="{FF2B5EF4-FFF2-40B4-BE49-F238E27FC236}">
                  <a16:creationId xmlns:a16="http://schemas.microsoft.com/office/drawing/2014/main" xmlns="" id="{DBA7EAC7-B3D8-4D41-A150-5DD10AEB6DBA}"/>
                </a:ext>
              </a:extLst>
            </p:cNvPr>
            <p:cNvSpPr/>
            <p:nvPr/>
          </p:nvSpPr>
          <p:spPr>
            <a:xfrm>
              <a:off x="1380409" y="11213"/>
              <a:ext cx="1663462" cy="461665"/>
            </a:xfrm>
            <a:prstGeom prst="rect">
              <a:avLst/>
            </a:prstGeom>
          </p:spPr>
          <p:txBody>
            <a:bodyPr wrap="square">
              <a:spAutoFit/>
            </a:bodyPr>
            <a:lstStyle/>
            <a:p>
              <a:pPr algn="dist"/>
              <a:r>
                <a:rPr lang="zh-CN" altLang="en-US" sz="2400" b="1" dirty="0" smtClean="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中国石化</a:t>
              </a:r>
              <a:endParaRPr lang="zh-CN" altLang="en-US" sz="2400" b="1" dirty="0">
                <a:solidFill>
                  <a:schemeClr val="tx1">
                    <a:lumMod val="65000"/>
                    <a:lumOff val="35000"/>
                  </a:schemeClr>
                </a:solidFill>
              </a:endParaRPr>
            </a:p>
          </p:txBody>
        </p:sp>
        <p:sp>
          <p:nvSpPr>
            <p:cNvPr id="9" name="矩形 8">
              <a:extLst>
                <a:ext uri="{FF2B5EF4-FFF2-40B4-BE49-F238E27FC236}">
                  <a16:creationId xmlns:a16="http://schemas.microsoft.com/office/drawing/2014/main" xmlns="" id="{DBA7EAC7-B3D8-4D41-A150-5DD10AEB6DBA}"/>
                </a:ext>
              </a:extLst>
            </p:cNvPr>
            <p:cNvSpPr/>
            <p:nvPr/>
          </p:nvSpPr>
          <p:spPr>
            <a:xfrm>
              <a:off x="1418172" y="348954"/>
              <a:ext cx="1587082" cy="276999"/>
            </a:xfrm>
            <a:prstGeom prst="rect">
              <a:avLst/>
            </a:prstGeom>
          </p:spPr>
          <p:txBody>
            <a:bodyPr wrap="square">
              <a:spAutoFit/>
            </a:bodyPr>
            <a:lstStyle/>
            <a:p>
              <a:pPr algn="dist"/>
              <a:r>
                <a:rPr lang="en-US" altLang="zh-CN" sz="1200" b="1" dirty="0" smtClean="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SINOPEC</a:t>
              </a:r>
              <a:endParaRPr lang="zh-CN" altLang="en-US" sz="1200" b="1" dirty="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10" name="直接连接符 9"/>
            <p:cNvCxnSpPr/>
            <p:nvPr/>
          </p:nvCxnSpPr>
          <p:spPr>
            <a:xfrm flipH="1">
              <a:off x="3212704" y="0"/>
              <a:ext cx="285518" cy="90051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74753" name="Rectangle 1"/>
          <p:cNvSpPr>
            <a:spLocks noChangeArrowheads="1"/>
          </p:cNvSpPr>
          <p:nvPr/>
        </p:nvSpPr>
        <p:spPr bwMode="auto">
          <a:xfrm flipH="1">
            <a:off x="4485936" y="1237129"/>
            <a:ext cx="3636086"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Ⅰ</a:t>
            </a:r>
            <a:r>
              <a:rPr kumimoji="0" lang="zh-CN"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a:t>
            </a:r>
            <a:r>
              <a:rPr kumimoji="0" lang="zh-CN" altLang="zh-CN"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Ⅱ</a:t>
            </a:r>
            <a:r>
              <a:rPr kumimoji="0" lang="zh-CN"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丙烯腈反应器</a:t>
            </a:r>
            <a:endParaRPr kumimoji="0" lang="zh-CN"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graphicFrame>
        <p:nvGraphicFramePr>
          <p:cNvPr id="12" name="表格 11"/>
          <p:cNvGraphicFramePr>
            <a:graphicFrameLocks noGrp="1"/>
          </p:cNvGraphicFramePr>
          <p:nvPr/>
        </p:nvGraphicFramePr>
        <p:xfrm>
          <a:off x="2080260" y="1746249"/>
          <a:ext cx="8031480" cy="3365500"/>
        </p:xfrm>
        <a:graphic>
          <a:graphicData uri="http://schemas.openxmlformats.org/drawingml/2006/table">
            <a:tbl>
              <a:tblPr/>
              <a:tblGrid>
                <a:gridCol w="2001835"/>
                <a:gridCol w="2877915"/>
                <a:gridCol w="3151730"/>
              </a:tblGrid>
              <a:tr h="520700">
                <a:tc>
                  <a:txBody>
                    <a:bodyPr/>
                    <a:lstStyle/>
                    <a:p>
                      <a:endParaRPr lang="zh-CN" sz="1050" kern="100">
                        <a:latin typeface="Calibri"/>
                      </a:endParaRPr>
                    </a:p>
                  </a:txBody>
                  <a:tcPr>
                    <a:lnL w="19050" cap="flat" cmpd="sng" algn="ctr">
                      <a:solidFill>
                        <a:srgbClr val="007A77"/>
                      </a:solidFill>
                      <a:prstDash val="solid"/>
                      <a:round/>
                      <a:headEnd type="none" w="med" len="med"/>
                      <a:tailEnd type="none" w="med" len="med"/>
                    </a:lnL>
                    <a:lnR w="1905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c>
                  <a:txBody>
                    <a:bodyPr/>
                    <a:lstStyle/>
                    <a:p>
                      <a:pPr algn="l">
                        <a:spcAft>
                          <a:spcPts val="0"/>
                        </a:spcAft>
                      </a:pPr>
                      <a:r>
                        <a:rPr lang="en-US" sz="2800" kern="0">
                          <a:solidFill>
                            <a:srgbClr val="007A77"/>
                          </a:solidFill>
                          <a:latin typeface="宋体"/>
                          <a:ea typeface="宋体"/>
                          <a:cs typeface="宋体"/>
                        </a:rPr>
                        <a:t>Ⅰ</a:t>
                      </a:r>
                      <a:r>
                        <a:rPr lang="zh-CN" sz="2800" kern="0">
                          <a:solidFill>
                            <a:srgbClr val="007A77"/>
                          </a:solidFill>
                          <a:latin typeface="Arial"/>
                          <a:ea typeface="宋体"/>
                          <a:cs typeface="Arial"/>
                        </a:rPr>
                        <a:t>丙烯腈反应器</a:t>
                      </a:r>
                      <a:endParaRPr lang="zh-CN" sz="1050" kern="100">
                        <a:latin typeface="Calibri"/>
                        <a:ea typeface="宋体"/>
                        <a:cs typeface="Times New Roman"/>
                      </a:endParaRPr>
                    </a:p>
                  </a:txBody>
                  <a:tcPr>
                    <a:lnL w="19050" cap="flat" cmpd="sng" algn="ctr">
                      <a:solidFill>
                        <a:srgbClr val="007A77"/>
                      </a:solidFill>
                      <a:prstDash val="solid"/>
                      <a:round/>
                      <a:headEnd type="none" w="med" len="med"/>
                      <a:tailEnd type="none" w="med" len="med"/>
                    </a:lnL>
                    <a:lnR w="1905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c>
                  <a:txBody>
                    <a:bodyPr/>
                    <a:lstStyle/>
                    <a:p>
                      <a:pPr algn="l">
                        <a:spcAft>
                          <a:spcPts val="0"/>
                        </a:spcAft>
                      </a:pPr>
                      <a:r>
                        <a:rPr lang="en-US" sz="2800" kern="0">
                          <a:solidFill>
                            <a:srgbClr val="007A77"/>
                          </a:solidFill>
                          <a:latin typeface="宋体"/>
                          <a:ea typeface="宋体"/>
                          <a:cs typeface="宋体"/>
                        </a:rPr>
                        <a:t>Ⅱ</a:t>
                      </a:r>
                      <a:r>
                        <a:rPr lang="zh-CN" sz="2800" kern="0">
                          <a:solidFill>
                            <a:srgbClr val="007A77"/>
                          </a:solidFill>
                          <a:latin typeface="Arial"/>
                          <a:ea typeface="宋体"/>
                          <a:cs typeface="Arial"/>
                        </a:rPr>
                        <a:t>丙烯腈反应器</a:t>
                      </a:r>
                      <a:endParaRPr lang="zh-CN" sz="1050" kern="100">
                        <a:latin typeface="Calibri"/>
                        <a:ea typeface="宋体"/>
                        <a:cs typeface="Times New Roman"/>
                      </a:endParaRPr>
                    </a:p>
                  </a:txBody>
                  <a:tcPr>
                    <a:lnL w="19050" cap="flat" cmpd="sng" algn="ctr">
                      <a:solidFill>
                        <a:srgbClr val="007A77"/>
                      </a:solidFill>
                      <a:prstDash val="solid"/>
                      <a:round/>
                      <a:headEnd type="none" w="med" len="med"/>
                      <a:tailEnd type="none" w="med" len="med"/>
                    </a:lnL>
                    <a:lnR w="1270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r>
              <a:tr h="596900">
                <a:tc>
                  <a:txBody>
                    <a:bodyPr/>
                    <a:lstStyle/>
                    <a:p>
                      <a:pPr algn="l">
                        <a:spcAft>
                          <a:spcPts val="0"/>
                        </a:spcAft>
                      </a:pPr>
                      <a:r>
                        <a:rPr lang="zh-CN" sz="2800" kern="0">
                          <a:solidFill>
                            <a:srgbClr val="007A77"/>
                          </a:solidFill>
                          <a:latin typeface="Arial"/>
                          <a:ea typeface="宋体"/>
                          <a:cs typeface="Arial"/>
                        </a:rPr>
                        <a:t>直径</a:t>
                      </a:r>
                      <a:endParaRPr lang="zh-CN" sz="1050" kern="100">
                        <a:latin typeface="Calibri"/>
                        <a:ea typeface="宋体"/>
                        <a:cs typeface="Times New Roman"/>
                      </a:endParaRPr>
                    </a:p>
                  </a:txBody>
                  <a:tcPr>
                    <a:lnL w="19050" cap="flat" cmpd="sng" algn="ctr">
                      <a:solidFill>
                        <a:srgbClr val="007A77"/>
                      </a:solidFill>
                      <a:prstDash val="solid"/>
                      <a:round/>
                      <a:headEnd type="none" w="med" len="med"/>
                      <a:tailEnd type="none" w="med" len="med"/>
                    </a:lnL>
                    <a:lnR w="1905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c>
                  <a:txBody>
                    <a:bodyPr/>
                    <a:lstStyle/>
                    <a:p>
                      <a:pPr algn="l">
                        <a:spcAft>
                          <a:spcPts val="0"/>
                        </a:spcAft>
                      </a:pPr>
                      <a:r>
                        <a:rPr lang="en-US" sz="2800" kern="0">
                          <a:solidFill>
                            <a:srgbClr val="007A77"/>
                          </a:solidFill>
                          <a:latin typeface="Arial"/>
                          <a:ea typeface="宋体"/>
                          <a:cs typeface="Times New Roman"/>
                        </a:rPr>
                        <a:t>7.47</a:t>
                      </a:r>
                      <a:r>
                        <a:rPr lang="zh-CN" sz="2800" kern="0">
                          <a:solidFill>
                            <a:srgbClr val="007A77"/>
                          </a:solidFill>
                          <a:latin typeface="Arial"/>
                          <a:ea typeface="宋体"/>
                          <a:cs typeface="Arial"/>
                        </a:rPr>
                        <a:t>米</a:t>
                      </a:r>
                      <a:endParaRPr lang="zh-CN" sz="1050" kern="100">
                        <a:latin typeface="Calibri"/>
                        <a:ea typeface="宋体"/>
                        <a:cs typeface="Times New Roman"/>
                      </a:endParaRPr>
                    </a:p>
                  </a:txBody>
                  <a:tcPr>
                    <a:lnL w="19050" cap="flat" cmpd="sng" algn="ctr">
                      <a:solidFill>
                        <a:srgbClr val="007A77"/>
                      </a:solidFill>
                      <a:prstDash val="solid"/>
                      <a:round/>
                      <a:headEnd type="none" w="med" len="med"/>
                      <a:tailEnd type="none" w="med" len="med"/>
                    </a:lnL>
                    <a:lnR w="1905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c>
                  <a:txBody>
                    <a:bodyPr/>
                    <a:lstStyle/>
                    <a:p>
                      <a:pPr algn="l">
                        <a:spcAft>
                          <a:spcPts val="0"/>
                        </a:spcAft>
                      </a:pPr>
                      <a:r>
                        <a:rPr lang="en-US" sz="2800" kern="0">
                          <a:solidFill>
                            <a:srgbClr val="007A77"/>
                          </a:solidFill>
                          <a:latin typeface="Arial"/>
                          <a:ea typeface="宋体"/>
                          <a:cs typeface="Times New Roman"/>
                        </a:rPr>
                        <a:t>9.5</a:t>
                      </a:r>
                      <a:r>
                        <a:rPr lang="zh-CN" sz="2800" kern="0">
                          <a:solidFill>
                            <a:srgbClr val="007A77"/>
                          </a:solidFill>
                          <a:latin typeface="Arial"/>
                          <a:ea typeface="宋体"/>
                          <a:cs typeface="Arial"/>
                        </a:rPr>
                        <a:t>米</a:t>
                      </a:r>
                      <a:endParaRPr lang="zh-CN" sz="1050" kern="100">
                        <a:latin typeface="Calibri"/>
                        <a:ea typeface="宋体"/>
                        <a:cs typeface="Times New Roman"/>
                      </a:endParaRPr>
                    </a:p>
                  </a:txBody>
                  <a:tcPr>
                    <a:lnL w="19050" cap="flat" cmpd="sng" algn="ctr">
                      <a:solidFill>
                        <a:srgbClr val="007A77"/>
                      </a:solidFill>
                      <a:prstDash val="solid"/>
                      <a:round/>
                      <a:headEnd type="none" w="med" len="med"/>
                      <a:tailEnd type="none" w="med" len="med"/>
                    </a:lnL>
                    <a:lnR w="1270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r>
              <a:tr h="635000">
                <a:tc>
                  <a:txBody>
                    <a:bodyPr/>
                    <a:lstStyle/>
                    <a:p>
                      <a:pPr algn="l">
                        <a:spcAft>
                          <a:spcPts val="0"/>
                        </a:spcAft>
                      </a:pPr>
                      <a:r>
                        <a:rPr lang="zh-CN" sz="2800" kern="0">
                          <a:solidFill>
                            <a:srgbClr val="007A77"/>
                          </a:solidFill>
                          <a:latin typeface="Arial"/>
                          <a:ea typeface="宋体"/>
                          <a:cs typeface="Arial"/>
                        </a:rPr>
                        <a:t>旋风分离器</a:t>
                      </a:r>
                      <a:endParaRPr lang="zh-CN" sz="1050" kern="100">
                        <a:latin typeface="Calibri"/>
                        <a:ea typeface="宋体"/>
                        <a:cs typeface="Times New Roman"/>
                      </a:endParaRPr>
                    </a:p>
                  </a:txBody>
                  <a:tcPr>
                    <a:lnL w="19050" cap="flat" cmpd="sng" algn="ctr">
                      <a:solidFill>
                        <a:srgbClr val="007A77"/>
                      </a:solidFill>
                      <a:prstDash val="solid"/>
                      <a:round/>
                      <a:headEnd type="none" w="med" len="med"/>
                      <a:tailEnd type="none" w="med" len="med"/>
                    </a:lnL>
                    <a:lnR w="1905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c>
                  <a:txBody>
                    <a:bodyPr/>
                    <a:lstStyle/>
                    <a:p>
                      <a:pPr algn="l">
                        <a:spcAft>
                          <a:spcPts val="0"/>
                        </a:spcAft>
                      </a:pPr>
                      <a:r>
                        <a:rPr lang="en-US" sz="2800" kern="0">
                          <a:solidFill>
                            <a:srgbClr val="007A77"/>
                          </a:solidFill>
                          <a:latin typeface="Arial"/>
                          <a:ea typeface="宋体"/>
                          <a:cs typeface="Times New Roman"/>
                        </a:rPr>
                        <a:t>8</a:t>
                      </a:r>
                      <a:r>
                        <a:rPr lang="zh-CN" sz="2800" kern="0">
                          <a:solidFill>
                            <a:srgbClr val="007A77"/>
                          </a:solidFill>
                          <a:latin typeface="Arial"/>
                          <a:ea typeface="宋体"/>
                          <a:cs typeface="Arial"/>
                        </a:rPr>
                        <a:t>组三级</a:t>
                      </a:r>
                      <a:endParaRPr lang="zh-CN" sz="1050" kern="100">
                        <a:latin typeface="Calibri"/>
                        <a:ea typeface="宋体"/>
                        <a:cs typeface="Times New Roman"/>
                      </a:endParaRPr>
                    </a:p>
                  </a:txBody>
                  <a:tcPr>
                    <a:lnL w="19050" cap="flat" cmpd="sng" algn="ctr">
                      <a:solidFill>
                        <a:srgbClr val="007A77"/>
                      </a:solidFill>
                      <a:prstDash val="solid"/>
                      <a:round/>
                      <a:headEnd type="none" w="med" len="med"/>
                      <a:tailEnd type="none" w="med" len="med"/>
                    </a:lnL>
                    <a:lnR w="1905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c>
                  <a:txBody>
                    <a:bodyPr/>
                    <a:lstStyle/>
                    <a:p>
                      <a:pPr algn="l">
                        <a:spcAft>
                          <a:spcPts val="0"/>
                        </a:spcAft>
                      </a:pPr>
                      <a:r>
                        <a:rPr lang="en-US" sz="2800" kern="0">
                          <a:solidFill>
                            <a:srgbClr val="007A77"/>
                          </a:solidFill>
                          <a:latin typeface="Arial"/>
                          <a:ea typeface="宋体"/>
                          <a:cs typeface="Times New Roman"/>
                        </a:rPr>
                        <a:t>18</a:t>
                      </a:r>
                      <a:r>
                        <a:rPr lang="zh-CN" sz="2800" kern="0">
                          <a:solidFill>
                            <a:srgbClr val="007A77"/>
                          </a:solidFill>
                          <a:latin typeface="Arial"/>
                          <a:ea typeface="宋体"/>
                          <a:cs typeface="Arial"/>
                        </a:rPr>
                        <a:t>组二级</a:t>
                      </a:r>
                      <a:endParaRPr lang="zh-CN" sz="1050" kern="100">
                        <a:latin typeface="Calibri"/>
                        <a:ea typeface="宋体"/>
                        <a:cs typeface="Times New Roman"/>
                      </a:endParaRPr>
                    </a:p>
                  </a:txBody>
                  <a:tcPr>
                    <a:lnL w="19050" cap="flat" cmpd="sng" algn="ctr">
                      <a:solidFill>
                        <a:srgbClr val="007A77"/>
                      </a:solidFill>
                      <a:prstDash val="solid"/>
                      <a:round/>
                      <a:headEnd type="none" w="med" len="med"/>
                      <a:tailEnd type="none" w="med" len="med"/>
                    </a:lnL>
                    <a:lnR w="1270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r>
              <a:tr h="749300">
                <a:tc>
                  <a:txBody>
                    <a:bodyPr/>
                    <a:lstStyle/>
                    <a:p>
                      <a:pPr algn="l">
                        <a:spcAft>
                          <a:spcPts val="0"/>
                        </a:spcAft>
                      </a:pPr>
                      <a:r>
                        <a:rPr lang="zh-CN" sz="2800" kern="0">
                          <a:solidFill>
                            <a:srgbClr val="007A77"/>
                          </a:solidFill>
                          <a:latin typeface="Arial"/>
                          <a:ea typeface="宋体"/>
                          <a:cs typeface="Arial"/>
                        </a:rPr>
                        <a:t>空气分布板</a:t>
                      </a:r>
                      <a:endParaRPr lang="zh-CN" sz="1050" kern="100">
                        <a:latin typeface="Calibri"/>
                        <a:ea typeface="宋体"/>
                        <a:cs typeface="Times New Roman"/>
                      </a:endParaRPr>
                    </a:p>
                  </a:txBody>
                  <a:tcPr>
                    <a:lnL w="19050" cap="flat" cmpd="sng" algn="ctr">
                      <a:solidFill>
                        <a:srgbClr val="007A77"/>
                      </a:solidFill>
                      <a:prstDash val="solid"/>
                      <a:round/>
                      <a:headEnd type="none" w="med" len="med"/>
                      <a:tailEnd type="none" w="med" len="med"/>
                    </a:lnL>
                    <a:lnR w="1905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c>
                  <a:txBody>
                    <a:bodyPr/>
                    <a:lstStyle/>
                    <a:p>
                      <a:pPr algn="l">
                        <a:spcAft>
                          <a:spcPts val="0"/>
                        </a:spcAft>
                      </a:pPr>
                      <a:r>
                        <a:rPr lang="en-US" sz="2800" kern="0">
                          <a:solidFill>
                            <a:srgbClr val="007A77"/>
                          </a:solidFill>
                          <a:latin typeface="Arial"/>
                          <a:ea typeface="宋体"/>
                          <a:cs typeface="Times New Roman"/>
                        </a:rPr>
                        <a:t>993</a:t>
                      </a:r>
                      <a:endParaRPr lang="zh-CN" sz="1050" kern="100">
                        <a:latin typeface="Calibri"/>
                        <a:ea typeface="宋体"/>
                        <a:cs typeface="Times New Roman"/>
                      </a:endParaRPr>
                    </a:p>
                  </a:txBody>
                  <a:tcPr>
                    <a:lnL w="19050" cap="flat" cmpd="sng" algn="ctr">
                      <a:solidFill>
                        <a:srgbClr val="007A77"/>
                      </a:solidFill>
                      <a:prstDash val="solid"/>
                      <a:round/>
                      <a:headEnd type="none" w="med" len="med"/>
                      <a:tailEnd type="none" w="med" len="med"/>
                    </a:lnL>
                    <a:lnR w="1905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c>
                  <a:txBody>
                    <a:bodyPr/>
                    <a:lstStyle/>
                    <a:p>
                      <a:pPr algn="l">
                        <a:spcAft>
                          <a:spcPts val="0"/>
                        </a:spcAft>
                      </a:pPr>
                      <a:r>
                        <a:rPr lang="en-US" sz="2800" kern="0">
                          <a:solidFill>
                            <a:srgbClr val="007A77"/>
                          </a:solidFill>
                          <a:latin typeface="Arial"/>
                          <a:ea typeface="宋体"/>
                          <a:cs typeface="Times New Roman"/>
                        </a:rPr>
                        <a:t>1352</a:t>
                      </a:r>
                      <a:endParaRPr lang="zh-CN" sz="1050" kern="100">
                        <a:latin typeface="Calibri"/>
                        <a:ea typeface="宋体"/>
                        <a:cs typeface="Times New Roman"/>
                      </a:endParaRPr>
                    </a:p>
                  </a:txBody>
                  <a:tcPr>
                    <a:lnL w="19050" cap="flat" cmpd="sng" algn="ctr">
                      <a:solidFill>
                        <a:srgbClr val="007A77"/>
                      </a:solidFill>
                      <a:prstDash val="solid"/>
                      <a:round/>
                      <a:headEnd type="none" w="med" len="med"/>
                      <a:tailEnd type="none" w="med" len="med"/>
                    </a:lnL>
                    <a:lnR w="1270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r>
              <a:tr h="863600">
                <a:tc>
                  <a:txBody>
                    <a:bodyPr/>
                    <a:lstStyle/>
                    <a:p>
                      <a:pPr algn="l">
                        <a:spcAft>
                          <a:spcPts val="0"/>
                        </a:spcAft>
                      </a:pPr>
                      <a:r>
                        <a:rPr lang="zh-CN" sz="2800" kern="0">
                          <a:solidFill>
                            <a:srgbClr val="007A77"/>
                          </a:solidFill>
                          <a:latin typeface="Arial"/>
                          <a:ea typeface="宋体"/>
                          <a:cs typeface="Arial"/>
                        </a:rPr>
                        <a:t>撤热水管</a:t>
                      </a:r>
                      <a:endParaRPr lang="zh-CN" sz="1050" kern="100">
                        <a:latin typeface="Calibri"/>
                        <a:ea typeface="宋体"/>
                        <a:cs typeface="Times New Roman"/>
                      </a:endParaRPr>
                    </a:p>
                  </a:txBody>
                  <a:tcPr>
                    <a:lnL w="19050" cap="flat" cmpd="sng" algn="ctr">
                      <a:solidFill>
                        <a:srgbClr val="007A77"/>
                      </a:solidFill>
                      <a:prstDash val="solid"/>
                      <a:round/>
                      <a:headEnd type="none" w="med" len="med"/>
                      <a:tailEnd type="none" w="med" len="med"/>
                    </a:lnL>
                    <a:lnR w="1905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2700" cap="flat" cmpd="sng" algn="ctr">
                      <a:solidFill>
                        <a:srgbClr val="007A77"/>
                      </a:solidFill>
                      <a:prstDash val="solid"/>
                      <a:round/>
                      <a:headEnd type="none" w="med" len="med"/>
                      <a:tailEnd type="none" w="med" len="med"/>
                    </a:lnB>
                  </a:tcPr>
                </a:tc>
                <a:tc>
                  <a:txBody>
                    <a:bodyPr/>
                    <a:lstStyle/>
                    <a:p>
                      <a:pPr algn="l">
                        <a:spcAft>
                          <a:spcPts val="0"/>
                        </a:spcAft>
                      </a:pPr>
                      <a:r>
                        <a:rPr lang="en-US" sz="2800" kern="0">
                          <a:solidFill>
                            <a:srgbClr val="007A77"/>
                          </a:solidFill>
                          <a:latin typeface="Arial"/>
                          <a:ea typeface="宋体"/>
                          <a:cs typeface="Times New Roman"/>
                        </a:rPr>
                        <a:t>32</a:t>
                      </a:r>
                      <a:r>
                        <a:rPr lang="zh-CN" sz="2800" kern="0">
                          <a:solidFill>
                            <a:srgbClr val="007A77"/>
                          </a:solidFill>
                          <a:latin typeface="Arial"/>
                          <a:ea typeface="宋体"/>
                          <a:cs typeface="Arial"/>
                        </a:rPr>
                        <a:t>组</a:t>
                      </a:r>
                      <a:endParaRPr lang="zh-CN" sz="1050" kern="100">
                        <a:latin typeface="Calibri"/>
                        <a:ea typeface="宋体"/>
                        <a:cs typeface="Times New Roman"/>
                      </a:endParaRPr>
                    </a:p>
                  </a:txBody>
                  <a:tcPr>
                    <a:lnL w="19050" cap="flat" cmpd="sng" algn="ctr">
                      <a:solidFill>
                        <a:srgbClr val="007A77"/>
                      </a:solidFill>
                      <a:prstDash val="solid"/>
                      <a:round/>
                      <a:headEnd type="none" w="med" len="med"/>
                      <a:tailEnd type="none" w="med" len="med"/>
                    </a:lnL>
                    <a:lnR w="1905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2700" cap="flat" cmpd="sng" algn="ctr">
                      <a:solidFill>
                        <a:srgbClr val="007A77"/>
                      </a:solidFill>
                      <a:prstDash val="solid"/>
                      <a:round/>
                      <a:headEnd type="none" w="med" len="med"/>
                      <a:tailEnd type="none" w="med" len="med"/>
                    </a:lnB>
                  </a:tcPr>
                </a:tc>
                <a:tc>
                  <a:txBody>
                    <a:bodyPr/>
                    <a:lstStyle/>
                    <a:p>
                      <a:pPr algn="l">
                        <a:spcAft>
                          <a:spcPts val="0"/>
                        </a:spcAft>
                      </a:pPr>
                      <a:r>
                        <a:rPr lang="en-US" sz="2800" kern="0" dirty="0">
                          <a:solidFill>
                            <a:srgbClr val="007A77"/>
                          </a:solidFill>
                          <a:latin typeface="Arial"/>
                          <a:ea typeface="宋体"/>
                          <a:cs typeface="Times New Roman"/>
                        </a:rPr>
                        <a:t>48</a:t>
                      </a:r>
                      <a:r>
                        <a:rPr lang="zh-CN" sz="2800" kern="0" dirty="0">
                          <a:solidFill>
                            <a:srgbClr val="007A77"/>
                          </a:solidFill>
                          <a:latin typeface="Arial"/>
                          <a:ea typeface="宋体"/>
                          <a:cs typeface="Arial"/>
                        </a:rPr>
                        <a:t>组</a:t>
                      </a:r>
                      <a:endParaRPr lang="zh-CN" sz="1050" kern="100" dirty="0">
                        <a:latin typeface="Calibri"/>
                        <a:ea typeface="宋体"/>
                        <a:cs typeface="Times New Roman"/>
                      </a:endParaRPr>
                    </a:p>
                  </a:txBody>
                  <a:tcPr>
                    <a:lnL w="19050" cap="flat" cmpd="sng" algn="ctr">
                      <a:solidFill>
                        <a:srgbClr val="007A77"/>
                      </a:solidFill>
                      <a:prstDash val="solid"/>
                      <a:round/>
                      <a:headEnd type="none" w="med" len="med"/>
                      <a:tailEnd type="none" w="med" len="med"/>
                    </a:lnL>
                    <a:lnR w="1270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2700" cap="flat" cmpd="sng" algn="ctr">
                      <a:solidFill>
                        <a:srgbClr val="007A77"/>
                      </a:solidFill>
                      <a:prstDash val="solid"/>
                      <a:round/>
                      <a:headEnd type="none" w="med" len="med"/>
                      <a:tailEnd type="none" w="med" len="med"/>
                    </a:lnB>
                  </a:tcPr>
                </a:tc>
              </a:tr>
            </a:tbl>
          </a:graphicData>
        </a:graphic>
      </p:graphicFrame>
      <p:sp>
        <p:nvSpPr>
          <p:cNvPr id="13" name="矩形 12"/>
          <p:cNvSpPr/>
          <p:nvPr/>
        </p:nvSpPr>
        <p:spPr>
          <a:xfrm>
            <a:off x="4424120" y="146131"/>
            <a:ext cx="5109091" cy="584775"/>
          </a:xfrm>
          <a:prstGeom prst="rect">
            <a:avLst/>
          </a:prstGeom>
        </p:spPr>
        <p:txBody>
          <a:bodyPr wrap="none">
            <a:spAutoFit/>
          </a:bodyPr>
          <a:lstStyle/>
          <a:p>
            <a:pPr lvl="0"/>
            <a:r>
              <a:rPr lang="zh-CN" altLang="en-US" sz="3200" dirty="0" smtClean="0">
                <a:solidFill>
                  <a:schemeClr val="bg1">
                    <a:lumMod val="50000"/>
                  </a:schemeClr>
                </a:solidFill>
                <a:latin typeface="微软雅黑" panose="020B0503020204020204" pitchFamily="34" charset="-122"/>
                <a:ea typeface="微软雅黑" panose="020B0503020204020204" pitchFamily="34" charset="-122"/>
              </a:rPr>
              <a:t>丙烯腈</a:t>
            </a:r>
            <a:r>
              <a:rPr lang="zh-CN" altLang="en-US" sz="3200" dirty="0" smtClean="0">
                <a:solidFill>
                  <a:schemeClr val="bg1">
                    <a:lumMod val="50000"/>
                  </a:schemeClr>
                </a:solidFill>
                <a:latin typeface="微软雅黑" panose="020B0503020204020204" pitchFamily="34" charset="-122"/>
                <a:ea typeface="微软雅黑" panose="020B0503020204020204" pitchFamily="34" charset="-122"/>
              </a:rPr>
              <a:t>新技术、新工艺应用</a:t>
            </a:r>
            <a:endParaRPr lang="zh-CN" altLang="en-US" sz="3200" dirty="0">
              <a:solidFill>
                <a:schemeClr val="bg1">
                  <a:lumMod val="50000"/>
                </a:scheme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914324"/>
            <a:chOff x="0" y="0"/>
            <a:chExt cx="12192000" cy="914324"/>
          </a:xfrm>
          <a:effectLst>
            <a:outerShdw blurRad="50800" dist="38100" dir="2700000" algn="tl" rotWithShape="0">
              <a:prstClr val="black">
                <a:alpha val="40000"/>
              </a:prstClr>
            </a:outerShdw>
          </a:effectLst>
        </p:grpSpPr>
        <p:sp>
          <p:nvSpPr>
            <p:cNvPr id="3" name="矩形 2">
              <a:extLst>
                <a:ext uri="{FF2B5EF4-FFF2-40B4-BE49-F238E27FC236}">
                  <a16:creationId xmlns:a16="http://schemas.microsoft.com/office/drawing/2014/main" xmlns="" id="{DBA7EAC7-B3D8-4D41-A150-5DD10AEB6DBA}"/>
                </a:ext>
              </a:extLst>
            </p:cNvPr>
            <p:cNvSpPr/>
            <p:nvPr/>
          </p:nvSpPr>
          <p:spPr>
            <a:xfrm>
              <a:off x="1362545" y="544992"/>
              <a:ext cx="1736016" cy="369332"/>
            </a:xfrm>
            <a:prstGeom prst="rect">
              <a:avLst/>
            </a:prstGeom>
          </p:spPr>
          <p:txBody>
            <a:bodyPr wrap="square">
              <a:spAutoFit/>
            </a:bodyPr>
            <a:lstStyle/>
            <a:p>
              <a:pPr algn="dist"/>
              <a:r>
                <a:rPr lang="zh-CN" altLang="en-US" sz="1800" b="1"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安庆石化公司</a:t>
              </a:r>
              <a:endParaRPr lang="zh-CN" altLang="en-US" sz="1800" b="1" dirty="0">
                <a:solidFill>
                  <a:schemeClr val="tx1">
                    <a:lumMod val="65000"/>
                    <a:lumOff val="35000"/>
                  </a:schemeClr>
                </a:solidFill>
              </a:endParaRPr>
            </a:p>
          </p:txBody>
        </p:sp>
        <p:cxnSp>
          <p:nvCxnSpPr>
            <p:cNvPr id="4" name="直接连接符 3"/>
            <p:cNvCxnSpPr/>
            <p:nvPr/>
          </p:nvCxnSpPr>
          <p:spPr>
            <a:xfrm>
              <a:off x="0" y="900510"/>
              <a:ext cx="3098561" cy="0"/>
            </a:xfrm>
            <a:prstGeom prst="line">
              <a:avLst/>
            </a:prstGeom>
            <a:ln w="22225">
              <a:gradFill>
                <a:gsLst>
                  <a:gs pos="0">
                    <a:srgbClr val="FF0000"/>
                  </a:gs>
                  <a:gs pos="74000">
                    <a:srgbClr val="C00000"/>
                  </a:gs>
                  <a:gs pos="83000">
                    <a:srgbClr val="FFC000"/>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3108562" y="795"/>
              <a:ext cx="285518" cy="90051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3262156" y="729658"/>
              <a:ext cx="8929844" cy="0"/>
            </a:xfrm>
            <a:prstGeom prst="line">
              <a:avLst/>
            </a:prstGeom>
            <a:ln>
              <a:solidFill>
                <a:schemeClr val="accent2">
                  <a:alpha val="88000"/>
                </a:schemeClr>
              </a:solidFill>
            </a:ln>
          </p:spPr>
          <p:style>
            <a:lnRef idx="1">
              <a:schemeClr val="accent1"/>
            </a:lnRef>
            <a:fillRef idx="0">
              <a:schemeClr val="accent1"/>
            </a:fillRef>
            <a:effectRef idx="0">
              <a:schemeClr val="accent1"/>
            </a:effectRef>
            <a:fontRef idx="minor">
              <a:schemeClr val="tx1"/>
            </a:fontRef>
          </p:style>
        </p:cxnSp>
        <p:pic>
          <p:nvPicPr>
            <p:cNvPr id="7" name="图片 6"/>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59481" y="79549"/>
              <a:ext cx="744548" cy="767458"/>
            </a:xfrm>
            <a:prstGeom prst="rect">
              <a:avLst/>
            </a:prstGeom>
          </p:spPr>
        </p:pic>
        <p:sp>
          <p:nvSpPr>
            <p:cNvPr id="8" name="矩形 7">
              <a:extLst>
                <a:ext uri="{FF2B5EF4-FFF2-40B4-BE49-F238E27FC236}">
                  <a16:creationId xmlns:a16="http://schemas.microsoft.com/office/drawing/2014/main" xmlns="" id="{DBA7EAC7-B3D8-4D41-A150-5DD10AEB6DBA}"/>
                </a:ext>
              </a:extLst>
            </p:cNvPr>
            <p:cNvSpPr/>
            <p:nvPr/>
          </p:nvSpPr>
          <p:spPr>
            <a:xfrm>
              <a:off x="1380409" y="11213"/>
              <a:ext cx="1663462" cy="461665"/>
            </a:xfrm>
            <a:prstGeom prst="rect">
              <a:avLst/>
            </a:prstGeom>
          </p:spPr>
          <p:txBody>
            <a:bodyPr wrap="square">
              <a:spAutoFit/>
            </a:bodyPr>
            <a:lstStyle/>
            <a:p>
              <a:pPr algn="dist"/>
              <a:r>
                <a:rPr lang="zh-CN" altLang="en-US" sz="2400" b="1" dirty="0" smtClean="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中国石化</a:t>
              </a:r>
              <a:endParaRPr lang="zh-CN" altLang="en-US" sz="2400" b="1" dirty="0">
                <a:solidFill>
                  <a:schemeClr val="tx1">
                    <a:lumMod val="65000"/>
                    <a:lumOff val="35000"/>
                  </a:schemeClr>
                </a:solidFill>
              </a:endParaRPr>
            </a:p>
          </p:txBody>
        </p:sp>
        <p:sp>
          <p:nvSpPr>
            <p:cNvPr id="9" name="矩形 8">
              <a:extLst>
                <a:ext uri="{FF2B5EF4-FFF2-40B4-BE49-F238E27FC236}">
                  <a16:creationId xmlns:a16="http://schemas.microsoft.com/office/drawing/2014/main" xmlns="" id="{DBA7EAC7-B3D8-4D41-A150-5DD10AEB6DBA}"/>
                </a:ext>
              </a:extLst>
            </p:cNvPr>
            <p:cNvSpPr/>
            <p:nvPr/>
          </p:nvSpPr>
          <p:spPr>
            <a:xfrm>
              <a:off x="1418172" y="348954"/>
              <a:ext cx="1587082" cy="276999"/>
            </a:xfrm>
            <a:prstGeom prst="rect">
              <a:avLst/>
            </a:prstGeom>
          </p:spPr>
          <p:txBody>
            <a:bodyPr wrap="square">
              <a:spAutoFit/>
            </a:bodyPr>
            <a:lstStyle/>
            <a:p>
              <a:pPr algn="dist"/>
              <a:r>
                <a:rPr lang="en-US" altLang="zh-CN" sz="1200" b="1" dirty="0" smtClean="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SINOPEC</a:t>
              </a:r>
              <a:endParaRPr lang="zh-CN" altLang="en-US" sz="1200" b="1" dirty="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10" name="直接连接符 9"/>
            <p:cNvCxnSpPr/>
            <p:nvPr/>
          </p:nvCxnSpPr>
          <p:spPr>
            <a:xfrm flipH="1">
              <a:off x="3212704" y="0"/>
              <a:ext cx="285518" cy="90051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75777" name="Rectangle 1"/>
          <p:cNvSpPr>
            <a:spLocks noChangeArrowheads="1"/>
          </p:cNvSpPr>
          <p:nvPr/>
        </p:nvSpPr>
        <p:spPr bwMode="auto">
          <a:xfrm>
            <a:off x="3151990" y="1430767"/>
            <a:ext cx="5013065"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24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Ⅰ</a:t>
            </a:r>
            <a:r>
              <a:rPr kumimoji="0" lang="zh-CN" sz="24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a:t>
            </a:r>
            <a:r>
              <a:rPr kumimoji="0" lang="zh-CN" altLang="zh-CN" sz="24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Ⅱ</a:t>
            </a:r>
            <a:r>
              <a:rPr kumimoji="0" lang="zh-CN" sz="24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丙烯腈反应器运行工况</a:t>
            </a:r>
            <a:endParaRPr kumimoji="0" lang="zh-CN" sz="24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graphicFrame>
        <p:nvGraphicFramePr>
          <p:cNvPr id="12" name="表格 11"/>
          <p:cNvGraphicFramePr>
            <a:graphicFrameLocks noGrp="1"/>
          </p:cNvGraphicFramePr>
          <p:nvPr/>
        </p:nvGraphicFramePr>
        <p:xfrm>
          <a:off x="2032000" y="1962814"/>
          <a:ext cx="8128001" cy="3706466"/>
        </p:xfrm>
        <a:graphic>
          <a:graphicData uri="http://schemas.openxmlformats.org/drawingml/2006/table">
            <a:tbl>
              <a:tblPr/>
              <a:tblGrid>
                <a:gridCol w="1161143"/>
                <a:gridCol w="1161143"/>
                <a:gridCol w="1161143"/>
                <a:gridCol w="1161143"/>
                <a:gridCol w="1161143"/>
                <a:gridCol w="1161143"/>
                <a:gridCol w="1161143"/>
              </a:tblGrid>
              <a:tr h="630179">
                <a:tc rowSpan="2">
                  <a:txBody>
                    <a:bodyPr/>
                    <a:lstStyle/>
                    <a:p>
                      <a:pPr algn="l">
                        <a:spcAft>
                          <a:spcPts val="0"/>
                        </a:spcAft>
                      </a:pPr>
                      <a:endParaRPr lang="en-US" sz="1100" kern="0" dirty="0">
                        <a:latin typeface="宋体"/>
                        <a:ea typeface="宋体"/>
                        <a:cs typeface="宋体"/>
                      </a:endParaRPr>
                    </a:p>
                    <a:p>
                      <a:pPr algn="l">
                        <a:spcAft>
                          <a:spcPts val="0"/>
                        </a:spcAft>
                      </a:pPr>
                      <a:r>
                        <a:rPr lang="zh-CN" sz="2300" kern="0" dirty="0">
                          <a:solidFill>
                            <a:srgbClr val="007A77"/>
                          </a:solidFill>
                          <a:latin typeface="Arial"/>
                          <a:ea typeface="宋体"/>
                          <a:cs typeface="Arial"/>
                        </a:rPr>
                        <a:t>项目</a:t>
                      </a:r>
                      <a:endParaRPr lang="zh-CN" sz="1000" kern="100" dirty="0">
                        <a:latin typeface="Calibri"/>
                        <a:ea typeface="宋体"/>
                        <a:cs typeface="Times New Roman"/>
                      </a:endParaRPr>
                    </a:p>
                  </a:txBody>
                  <a:tcPr marL="87086" marR="87086" marT="43543" marB="43543">
                    <a:lnL w="19050" cap="flat" cmpd="sng" algn="ctr">
                      <a:solidFill>
                        <a:srgbClr val="007A77"/>
                      </a:solidFill>
                      <a:prstDash val="solid"/>
                      <a:round/>
                      <a:headEnd type="none" w="med" len="med"/>
                      <a:tailEnd type="none" w="med" len="med"/>
                    </a:lnL>
                    <a:lnR w="1905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c gridSpan="3">
                  <a:txBody>
                    <a:bodyPr/>
                    <a:lstStyle/>
                    <a:p>
                      <a:pPr algn="l">
                        <a:spcAft>
                          <a:spcPts val="0"/>
                        </a:spcAft>
                      </a:pPr>
                      <a:r>
                        <a:rPr lang="en-US" sz="2700" kern="0">
                          <a:solidFill>
                            <a:srgbClr val="007A77"/>
                          </a:solidFill>
                          <a:latin typeface="宋体"/>
                          <a:ea typeface="宋体"/>
                          <a:cs typeface="宋体"/>
                        </a:rPr>
                        <a:t>Ⅰ</a:t>
                      </a:r>
                      <a:r>
                        <a:rPr lang="zh-CN" sz="2700" kern="0">
                          <a:solidFill>
                            <a:srgbClr val="007A77"/>
                          </a:solidFill>
                          <a:latin typeface="Arial"/>
                          <a:ea typeface="宋体"/>
                          <a:cs typeface="Arial"/>
                        </a:rPr>
                        <a:t>丙烯腈</a:t>
                      </a:r>
                      <a:endParaRPr lang="zh-CN" sz="1000" kern="100">
                        <a:latin typeface="Calibri"/>
                        <a:ea typeface="宋体"/>
                        <a:cs typeface="Times New Roman"/>
                      </a:endParaRPr>
                    </a:p>
                  </a:txBody>
                  <a:tcPr marL="87086" marR="87086" marT="43543" marB="43543">
                    <a:lnL w="19050" cap="flat" cmpd="sng" algn="ctr">
                      <a:solidFill>
                        <a:srgbClr val="007A77"/>
                      </a:solidFill>
                      <a:prstDash val="solid"/>
                      <a:round/>
                      <a:headEnd type="none" w="med" len="med"/>
                      <a:tailEnd type="none" w="med" len="med"/>
                    </a:lnL>
                    <a:lnR w="1905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c gridSpan="3">
                  <a:txBody>
                    <a:bodyPr/>
                    <a:lstStyle/>
                    <a:p>
                      <a:pPr algn="l">
                        <a:spcAft>
                          <a:spcPts val="0"/>
                        </a:spcAft>
                      </a:pPr>
                      <a:r>
                        <a:rPr lang="en-US" sz="2700" kern="0">
                          <a:solidFill>
                            <a:srgbClr val="FF3300"/>
                          </a:solidFill>
                          <a:latin typeface="宋体"/>
                          <a:ea typeface="宋体"/>
                          <a:cs typeface="宋体"/>
                        </a:rPr>
                        <a:t>Ⅱ</a:t>
                      </a:r>
                      <a:r>
                        <a:rPr lang="zh-CN" sz="2700" kern="0">
                          <a:solidFill>
                            <a:srgbClr val="FF3300"/>
                          </a:solidFill>
                          <a:latin typeface="Arial"/>
                          <a:ea typeface="宋体"/>
                          <a:cs typeface="Arial"/>
                        </a:rPr>
                        <a:t>丙烯腈</a:t>
                      </a:r>
                      <a:endParaRPr lang="zh-CN" sz="1000" kern="100">
                        <a:latin typeface="Calibri"/>
                        <a:ea typeface="宋体"/>
                        <a:cs typeface="Times New Roman"/>
                      </a:endParaRPr>
                    </a:p>
                  </a:txBody>
                  <a:tcPr marL="87086" marR="87086" marT="43543" marB="43543">
                    <a:lnL w="19050" cap="flat" cmpd="sng" algn="ctr">
                      <a:solidFill>
                        <a:srgbClr val="007A77"/>
                      </a:solidFill>
                      <a:prstDash val="solid"/>
                      <a:round/>
                      <a:headEnd type="none" w="med" len="med"/>
                      <a:tailEnd type="none" w="med" len="med"/>
                    </a:lnL>
                    <a:lnR w="1270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r>
              <a:tr h="630179">
                <a:tc vMerge="1">
                  <a:txBody>
                    <a:bodyPr/>
                    <a:lstStyle/>
                    <a:p>
                      <a:endParaRPr lang="zh-CN" altLang="en-US"/>
                    </a:p>
                  </a:txBody>
                  <a:tcPr/>
                </a:tc>
                <a:tc>
                  <a:txBody>
                    <a:bodyPr/>
                    <a:lstStyle/>
                    <a:p>
                      <a:pPr algn="l">
                        <a:spcAft>
                          <a:spcPts val="0"/>
                        </a:spcAft>
                      </a:pPr>
                      <a:r>
                        <a:rPr lang="en-US" sz="2700" kern="0">
                          <a:solidFill>
                            <a:srgbClr val="007A77"/>
                          </a:solidFill>
                          <a:latin typeface="Arial"/>
                          <a:ea typeface="宋体"/>
                          <a:cs typeface="Times New Roman"/>
                        </a:rPr>
                        <a:t>2</a:t>
                      </a:r>
                      <a:r>
                        <a:rPr lang="zh-CN" sz="2700" kern="0">
                          <a:solidFill>
                            <a:srgbClr val="007A77"/>
                          </a:solidFill>
                          <a:latin typeface="Arial"/>
                          <a:ea typeface="宋体"/>
                          <a:cs typeface="Arial"/>
                        </a:rPr>
                        <a:t>月</a:t>
                      </a:r>
                      <a:endParaRPr lang="zh-CN" sz="1000" kern="100">
                        <a:latin typeface="Calibri"/>
                        <a:ea typeface="宋体"/>
                        <a:cs typeface="Times New Roman"/>
                      </a:endParaRPr>
                    </a:p>
                  </a:txBody>
                  <a:tcPr marL="87086" marR="87086" marT="43543" marB="43543">
                    <a:lnL w="19050" cap="flat" cmpd="sng" algn="ctr">
                      <a:solidFill>
                        <a:srgbClr val="007A77"/>
                      </a:solidFill>
                      <a:prstDash val="solid"/>
                      <a:round/>
                      <a:headEnd type="none" w="med" len="med"/>
                      <a:tailEnd type="none" w="med" len="med"/>
                    </a:lnL>
                    <a:lnR w="1905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c>
                  <a:txBody>
                    <a:bodyPr/>
                    <a:lstStyle/>
                    <a:p>
                      <a:pPr algn="l">
                        <a:spcAft>
                          <a:spcPts val="0"/>
                        </a:spcAft>
                      </a:pPr>
                      <a:r>
                        <a:rPr lang="en-US" sz="2700" kern="0">
                          <a:solidFill>
                            <a:srgbClr val="007A77"/>
                          </a:solidFill>
                          <a:latin typeface="Arial"/>
                          <a:ea typeface="宋体"/>
                          <a:cs typeface="Times New Roman"/>
                        </a:rPr>
                        <a:t>3</a:t>
                      </a:r>
                      <a:r>
                        <a:rPr lang="zh-CN" sz="2700" kern="0">
                          <a:solidFill>
                            <a:srgbClr val="007A77"/>
                          </a:solidFill>
                          <a:latin typeface="Arial"/>
                          <a:ea typeface="宋体"/>
                          <a:cs typeface="Arial"/>
                        </a:rPr>
                        <a:t>月</a:t>
                      </a:r>
                      <a:endParaRPr lang="zh-CN" sz="1000" kern="100">
                        <a:latin typeface="Calibri"/>
                        <a:ea typeface="宋体"/>
                        <a:cs typeface="Times New Roman"/>
                      </a:endParaRPr>
                    </a:p>
                  </a:txBody>
                  <a:tcPr marL="87086" marR="87086" marT="43543" marB="43543">
                    <a:lnL w="19050" cap="flat" cmpd="sng" algn="ctr">
                      <a:solidFill>
                        <a:srgbClr val="007A77"/>
                      </a:solidFill>
                      <a:prstDash val="solid"/>
                      <a:round/>
                      <a:headEnd type="none" w="med" len="med"/>
                      <a:tailEnd type="none" w="med" len="med"/>
                    </a:lnL>
                    <a:lnR w="1905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c>
                  <a:txBody>
                    <a:bodyPr/>
                    <a:lstStyle/>
                    <a:p>
                      <a:pPr algn="l">
                        <a:spcAft>
                          <a:spcPts val="0"/>
                        </a:spcAft>
                      </a:pPr>
                      <a:r>
                        <a:rPr lang="en-US" sz="2700" kern="0">
                          <a:solidFill>
                            <a:srgbClr val="007A77"/>
                          </a:solidFill>
                          <a:latin typeface="Arial"/>
                          <a:ea typeface="宋体"/>
                          <a:cs typeface="Times New Roman"/>
                        </a:rPr>
                        <a:t>4</a:t>
                      </a:r>
                      <a:r>
                        <a:rPr lang="zh-CN" sz="2700" kern="0">
                          <a:solidFill>
                            <a:srgbClr val="007A77"/>
                          </a:solidFill>
                          <a:latin typeface="Arial"/>
                          <a:ea typeface="宋体"/>
                          <a:cs typeface="Arial"/>
                        </a:rPr>
                        <a:t>月</a:t>
                      </a:r>
                      <a:endParaRPr lang="zh-CN" sz="1000" kern="100">
                        <a:latin typeface="Calibri"/>
                        <a:ea typeface="宋体"/>
                        <a:cs typeface="Times New Roman"/>
                      </a:endParaRPr>
                    </a:p>
                  </a:txBody>
                  <a:tcPr marL="87086" marR="87086" marT="43543" marB="43543">
                    <a:lnL w="19050" cap="flat" cmpd="sng" algn="ctr">
                      <a:solidFill>
                        <a:srgbClr val="007A77"/>
                      </a:solidFill>
                      <a:prstDash val="solid"/>
                      <a:round/>
                      <a:headEnd type="none" w="med" len="med"/>
                      <a:tailEnd type="none" w="med" len="med"/>
                    </a:lnL>
                    <a:lnR w="1905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c>
                  <a:txBody>
                    <a:bodyPr/>
                    <a:lstStyle/>
                    <a:p>
                      <a:pPr algn="l">
                        <a:spcAft>
                          <a:spcPts val="0"/>
                        </a:spcAft>
                      </a:pPr>
                      <a:r>
                        <a:rPr lang="en-US" sz="2700" kern="0">
                          <a:solidFill>
                            <a:srgbClr val="FF3300"/>
                          </a:solidFill>
                          <a:latin typeface="Arial"/>
                          <a:ea typeface="宋体"/>
                          <a:cs typeface="Times New Roman"/>
                        </a:rPr>
                        <a:t>2</a:t>
                      </a:r>
                      <a:r>
                        <a:rPr lang="zh-CN" sz="2700" kern="0">
                          <a:solidFill>
                            <a:srgbClr val="FF3300"/>
                          </a:solidFill>
                          <a:latin typeface="Arial"/>
                          <a:ea typeface="宋体"/>
                          <a:cs typeface="Arial"/>
                        </a:rPr>
                        <a:t>月</a:t>
                      </a:r>
                      <a:endParaRPr lang="zh-CN" sz="1000" kern="100">
                        <a:latin typeface="Calibri"/>
                        <a:ea typeface="宋体"/>
                        <a:cs typeface="Times New Roman"/>
                      </a:endParaRPr>
                    </a:p>
                  </a:txBody>
                  <a:tcPr marL="87086" marR="87086" marT="43543" marB="43543">
                    <a:lnL w="19050" cap="flat" cmpd="sng" algn="ctr">
                      <a:solidFill>
                        <a:srgbClr val="007A77"/>
                      </a:solidFill>
                      <a:prstDash val="solid"/>
                      <a:round/>
                      <a:headEnd type="none" w="med" len="med"/>
                      <a:tailEnd type="none" w="med" len="med"/>
                    </a:lnL>
                    <a:lnR w="1905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c>
                  <a:txBody>
                    <a:bodyPr/>
                    <a:lstStyle/>
                    <a:p>
                      <a:pPr algn="l">
                        <a:spcAft>
                          <a:spcPts val="0"/>
                        </a:spcAft>
                      </a:pPr>
                      <a:r>
                        <a:rPr lang="en-US" sz="2700" kern="0">
                          <a:solidFill>
                            <a:srgbClr val="FF3300"/>
                          </a:solidFill>
                          <a:latin typeface="Arial"/>
                          <a:ea typeface="宋体"/>
                          <a:cs typeface="Times New Roman"/>
                        </a:rPr>
                        <a:t>3</a:t>
                      </a:r>
                      <a:r>
                        <a:rPr lang="zh-CN" sz="2700" kern="0">
                          <a:solidFill>
                            <a:srgbClr val="FF3300"/>
                          </a:solidFill>
                          <a:latin typeface="Arial"/>
                          <a:ea typeface="宋体"/>
                          <a:cs typeface="Arial"/>
                        </a:rPr>
                        <a:t>月</a:t>
                      </a:r>
                      <a:endParaRPr lang="zh-CN" sz="1000" kern="100">
                        <a:latin typeface="Calibri"/>
                        <a:ea typeface="宋体"/>
                        <a:cs typeface="Times New Roman"/>
                      </a:endParaRPr>
                    </a:p>
                  </a:txBody>
                  <a:tcPr marL="87086" marR="87086" marT="43543" marB="43543">
                    <a:lnL w="19050" cap="flat" cmpd="sng" algn="ctr">
                      <a:solidFill>
                        <a:srgbClr val="007A77"/>
                      </a:solidFill>
                      <a:prstDash val="solid"/>
                      <a:round/>
                      <a:headEnd type="none" w="med" len="med"/>
                      <a:tailEnd type="none" w="med" len="med"/>
                    </a:lnL>
                    <a:lnR w="1905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c>
                  <a:txBody>
                    <a:bodyPr/>
                    <a:lstStyle/>
                    <a:p>
                      <a:pPr algn="l">
                        <a:spcAft>
                          <a:spcPts val="0"/>
                        </a:spcAft>
                      </a:pPr>
                      <a:r>
                        <a:rPr lang="en-US" sz="2700" kern="0">
                          <a:solidFill>
                            <a:srgbClr val="FF3300"/>
                          </a:solidFill>
                          <a:latin typeface="Arial"/>
                          <a:ea typeface="宋体"/>
                          <a:cs typeface="Times New Roman"/>
                        </a:rPr>
                        <a:t>4</a:t>
                      </a:r>
                      <a:r>
                        <a:rPr lang="zh-CN" sz="2700" kern="0">
                          <a:solidFill>
                            <a:srgbClr val="FF3300"/>
                          </a:solidFill>
                          <a:latin typeface="Arial"/>
                          <a:ea typeface="宋体"/>
                          <a:cs typeface="Arial"/>
                        </a:rPr>
                        <a:t>月</a:t>
                      </a:r>
                      <a:endParaRPr lang="zh-CN" sz="1000" kern="100">
                        <a:latin typeface="Calibri"/>
                        <a:ea typeface="宋体"/>
                        <a:cs typeface="Times New Roman"/>
                      </a:endParaRPr>
                    </a:p>
                  </a:txBody>
                  <a:tcPr marL="87086" marR="87086" marT="43543" marB="43543">
                    <a:lnL w="19050" cap="flat" cmpd="sng" algn="ctr">
                      <a:solidFill>
                        <a:srgbClr val="007A77"/>
                      </a:solidFill>
                      <a:prstDash val="solid"/>
                      <a:round/>
                      <a:headEnd type="none" w="med" len="med"/>
                      <a:tailEnd type="none" w="med" len="med"/>
                    </a:lnL>
                    <a:lnR w="1270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r>
              <a:tr h="535086">
                <a:tc>
                  <a:txBody>
                    <a:bodyPr/>
                    <a:lstStyle/>
                    <a:p>
                      <a:pPr algn="l">
                        <a:spcAft>
                          <a:spcPts val="0"/>
                        </a:spcAft>
                      </a:pPr>
                      <a:r>
                        <a:rPr lang="zh-CN" sz="1300" kern="0">
                          <a:solidFill>
                            <a:srgbClr val="007A77"/>
                          </a:solidFill>
                          <a:latin typeface="Arial"/>
                          <a:ea typeface="宋体"/>
                          <a:cs typeface="Arial"/>
                        </a:rPr>
                        <a:t>丙烯单耗</a:t>
                      </a:r>
                      <a:endParaRPr lang="zh-CN" sz="1000" kern="100">
                        <a:latin typeface="Calibri"/>
                        <a:ea typeface="宋体"/>
                        <a:cs typeface="Times New Roman"/>
                      </a:endParaRPr>
                    </a:p>
                  </a:txBody>
                  <a:tcPr marL="87086" marR="87086" marT="43543" marB="43543">
                    <a:lnL w="19050" cap="flat" cmpd="sng" algn="ctr">
                      <a:solidFill>
                        <a:srgbClr val="007A77"/>
                      </a:solidFill>
                      <a:prstDash val="solid"/>
                      <a:round/>
                      <a:headEnd type="none" w="med" len="med"/>
                      <a:tailEnd type="none" w="med" len="med"/>
                    </a:lnL>
                    <a:lnR w="1905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c>
                  <a:txBody>
                    <a:bodyPr/>
                    <a:lstStyle/>
                    <a:p>
                      <a:pPr algn="l">
                        <a:spcAft>
                          <a:spcPts val="0"/>
                        </a:spcAft>
                      </a:pPr>
                      <a:r>
                        <a:rPr lang="en-US" sz="1300" kern="0">
                          <a:solidFill>
                            <a:srgbClr val="007A77"/>
                          </a:solidFill>
                          <a:latin typeface="Arial"/>
                          <a:ea typeface="宋体"/>
                          <a:cs typeface="Times New Roman"/>
                        </a:rPr>
                        <a:t>1042.88</a:t>
                      </a:r>
                      <a:endParaRPr lang="zh-CN" sz="1000" kern="100">
                        <a:latin typeface="Calibri"/>
                        <a:ea typeface="宋体"/>
                        <a:cs typeface="Times New Roman"/>
                      </a:endParaRPr>
                    </a:p>
                  </a:txBody>
                  <a:tcPr marL="87086" marR="87086" marT="43543" marB="43543">
                    <a:lnL w="19050" cap="flat" cmpd="sng" algn="ctr">
                      <a:solidFill>
                        <a:srgbClr val="007A77"/>
                      </a:solidFill>
                      <a:prstDash val="solid"/>
                      <a:round/>
                      <a:headEnd type="none" w="med" len="med"/>
                      <a:tailEnd type="none" w="med" len="med"/>
                    </a:lnL>
                    <a:lnR w="1905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c>
                  <a:txBody>
                    <a:bodyPr/>
                    <a:lstStyle/>
                    <a:p>
                      <a:pPr algn="l">
                        <a:spcAft>
                          <a:spcPts val="0"/>
                        </a:spcAft>
                      </a:pPr>
                      <a:r>
                        <a:rPr lang="en-US" sz="1300" kern="0">
                          <a:solidFill>
                            <a:srgbClr val="007A77"/>
                          </a:solidFill>
                          <a:latin typeface="Arial"/>
                          <a:ea typeface="宋体"/>
                          <a:cs typeface="Times New Roman"/>
                        </a:rPr>
                        <a:t>1047.24</a:t>
                      </a:r>
                      <a:endParaRPr lang="zh-CN" sz="1000" kern="100">
                        <a:latin typeface="Calibri"/>
                        <a:ea typeface="宋体"/>
                        <a:cs typeface="Times New Roman"/>
                      </a:endParaRPr>
                    </a:p>
                  </a:txBody>
                  <a:tcPr marL="87086" marR="87086" marT="43543" marB="43543">
                    <a:lnL w="19050" cap="flat" cmpd="sng" algn="ctr">
                      <a:solidFill>
                        <a:srgbClr val="007A77"/>
                      </a:solidFill>
                      <a:prstDash val="solid"/>
                      <a:round/>
                      <a:headEnd type="none" w="med" len="med"/>
                      <a:tailEnd type="none" w="med" len="med"/>
                    </a:lnL>
                    <a:lnR w="1905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c>
                  <a:txBody>
                    <a:bodyPr/>
                    <a:lstStyle/>
                    <a:p>
                      <a:pPr algn="l">
                        <a:spcAft>
                          <a:spcPts val="0"/>
                        </a:spcAft>
                      </a:pPr>
                      <a:r>
                        <a:rPr lang="en-US" sz="1300" kern="0">
                          <a:solidFill>
                            <a:srgbClr val="007A77"/>
                          </a:solidFill>
                          <a:latin typeface="Arial"/>
                          <a:ea typeface="宋体"/>
                          <a:cs typeface="Times New Roman"/>
                        </a:rPr>
                        <a:t>1054.68</a:t>
                      </a:r>
                      <a:endParaRPr lang="zh-CN" sz="1000" kern="100">
                        <a:latin typeface="Calibri"/>
                        <a:ea typeface="宋体"/>
                        <a:cs typeface="Times New Roman"/>
                      </a:endParaRPr>
                    </a:p>
                  </a:txBody>
                  <a:tcPr marL="87086" marR="87086" marT="43543" marB="43543">
                    <a:lnL w="19050" cap="flat" cmpd="sng" algn="ctr">
                      <a:solidFill>
                        <a:srgbClr val="007A77"/>
                      </a:solidFill>
                      <a:prstDash val="solid"/>
                      <a:round/>
                      <a:headEnd type="none" w="med" len="med"/>
                      <a:tailEnd type="none" w="med" len="med"/>
                    </a:lnL>
                    <a:lnR w="1905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c>
                  <a:txBody>
                    <a:bodyPr/>
                    <a:lstStyle/>
                    <a:p>
                      <a:pPr algn="l">
                        <a:spcAft>
                          <a:spcPts val="0"/>
                        </a:spcAft>
                      </a:pPr>
                      <a:r>
                        <a:rPr lang="en-US" sz="1300" kern="0">
                          <a:solidFill>
                            <a:srgbClr val="FF3300"/>
                          </a:solidFill>
                          <a:latin typeface="Arial"/>
                          <a:ea typeface="宋体"/>
                          <a:cs typeface="Times New Roman"/>
                        </a:rPr>
                        <a:t>1007</a:t>
                      </a:r>
                      <a:endParaRPr lang="zh-CN" sz="1000" kern="100">
                        <a:latin typeface="Calibri"/>
                        <a:ea typeface="宋体"/>
                        <a:cs typeface="Times New Roman"/>
                      </a:endParaRPr>
                    </a:p>
                  </a:txBody>
                  <a:tcPr marL="87086" marR="87086" marT="43543" marB="43543">
                    <a:lnL w="19050" cap="flat" cmpd="sng" algn="ctr">
                      <a:solidFill>
                        <a:srgbClr val="007A77"/>
                      </a:solidFill>
                      <a:prstDash val="solid"/>
                      <a:round/>
                      <a:headEnd type="none" w="med" len="med"/>
                      <a:tailEnd type="none" w="med" len="med"/>
                    </a:lnL>
                    <a:lnR w="1905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c>
                  <a:txBody>
                    <a:bodyPr/>
                    <a:lstStyle/>
                    <a:p>
                      <a:pPr algn="l">
                        <a:spcAft>
                          <a:spcPts val="0"/>
                        </a:spcAft>
                      </a:pPr>
                      <a:r>
                        <a:rPr lang="en-US" sz="1300" kern="0">
                          <a:solidFill>
                            <a:srgbClr val="FF3300"/>
                          </a:solidFill>
                          <a:latin typeface="Arial"/>
                          <a:ea typeface="宋体"/>
                          <a:cs typeface="Times New Roman"/>
                        </a:rPr>
                        <a:t>1014.4</a:t>
                      </a:r>
                      <a:endParaRPr lang="zh-CN" sz="1000" kern="100">
                        <a:latin typeface="Calibri"/>
                        <a:ea typeface="宋体"/>
                        <a:cs typeface="Times New Roman"/>
                      </a:endParaRPr>
                    </a:p>
                  </a:txBody>
                  <a:tcPr marL="87086" marR="87086" marT="43543" marB="43543">
                    <a:lnL w="19050" cap="flat" cmpd="sng" algn="ctr">
                      <a:solidFill>
                        <a:srgbClr val="007A77"/>
                      </a:solidFill>
                      <a:prstDash val="solid"/>
                      <a:round/>
                      <a:headEnd type="none" w="med" len="med"/>
                      <a:tailEnd type="none" w="med" len="med"/>
                    </a:lnL>
                    <a:lnR w="1905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c>
                  <a:txBody>
                    <a:bodyPr/>
                    <a:lstStyle/>
                    <a:p>
                      <a:pPr algn="l">
                        <a:spcAft>
                          <a:spcPts val="0"/>
                        </a:spcAft>
                      </a:pPr>
                      <a:r>
                        <a:rPr lang="en-US" sz="1300" kern="0">
                          <a:solidFill>
                            <a:srgbClr val="FF3300"/>
                          </a:solidFill>
                          <a:latin typeface="Arial"/>
                          <a:ea typeface="宋体"/>
                          <a:cs typeface="Times New Roman"/>
                        </a:rPr>
                        <a:t>1001.8</a:t>
                      </a:r>
                      <a:endParaRPr lang="zh-CN" sz="1000" kern="100">
                        <a:latin typeface="Calibri"/>
                        <a:ea typeface="宋体"/>
                        <a:cs typeface="Times New Roman"/>
                      </a:endParaRPr>
                    </a:p>
                  </a:txBody>
                  <a:tcPr marL="87086" marR="87086" marT="43543" marB="43543">
                    <a:lnL w="19050" cap="flat" cmpd="sng" algn="ctr">
                      <a:solidFill>
                        <a:srgbClr val="007A77"/>
                      </a:solidFill>
                      <a:prstDash val="solid"/>
                      <a:round/>
                      <a:headEnd type="none" w="med" len="med"/>
                      <a:tailEnd type="none" w="med" len="med"/>
                    </a:lnL>
                    <a:lnR w="1270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r>
              <a:tr h="580951">
                <a:tc>
                  <a:txBody>
                    <a:bodyPr/>
                    <a:lstStyle/>
                    <a:p>
                      <a:pPr algn="l">
                        <a:spcAft>
                          <a:spcPts val="0"/>
                        </a:spcAft>
                      </a:pPr>
                      <a:r>
                        <a:rPr lang="zh-CN" sz="1300" kern="0">
                          <a:solidFill>
                            <a:srgbClr val="007A77"/>
                          </a:solidFill>
                          <a:latin typeface="Arial"/>
                          <a:ea typeface="宋体"/>
                          <a:cs typeface="Arial"/>
                        </a:rPr>
                        <a:t>氨单耗</a:t>
                      </a:r>
                      <a:endParaRPr lang="zh-CN" sz="1000" kern="100">
                        <a:latin typeface="Calibri"/>
                        <a:ea typeface="宋体"/>
                        <a:cs typeface="Times New Roman"/>
                      </a:endParaRPr>
                    </a:p>
                  </a:txBody>
                  <a:tcPr marL="87086" marR="87086" marT="43543" marB="43543">
                    <a:lnL w="19050" cap="flat" cmpd="sng" algn="ctr">
                      <a:solidFill>
                        <a:srgbClr val="007A77"/>
                      </a:solidFill>
                      <a:prstDash val="solid"/>
                      <a:round/>
                      <a:headEnd type="none" w="med" len="med"/>
                      <a:tailEnd type="none" w="med" len="med"/>
                    </a:lnL>
                    <a:lnR w="1905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c>
                  <a:txBody>
                    <a:bodyPr/>
                    <a:lstStyle/>
                    <a:p>
                      <a:pPr algn="l">
                        <a:spcAft>
                          <a:spcPts val="0"/>
                        </a:spcAft>
                      </a:pPr>
                      <a:r>
                        <a:rPr lang="en-US" sz="1300" kern="0">
                          <a:solidFill>
                            <a:srgbClr val="007A77"/>
                          </a:solidFill>
                          <a:latin typeface="Arial"/>
                          <a:ea typeface="宋体"/>
                          <a:cs typeface="Times New Roman"/>
                        </a:rPr>
                        <a:t>493.88</a:t>
                      </a:r>
                      <a:endParaRPr lang="zh-CN" sz="1000" kern="100">
                        <a:latin typeface="Calibri"/>
                        <a:ea typeface="宋体"/>
                        <a:cs typeface="Times New Roman"/>
                      </a:endParaRPr>
                    </a:p>
                  </a:txBody>
                  <a:tcPr marL="87086" marR="87086" marT="43543" marB="43543">
                    <a:lnL w="19050" cap="flat" cmpd="sng" algn="ctr">
                      <a:solidFill>
                        <a:srgbClr val="007A77"/>
                      </a:solidFill>
                      <a:prstDash val="solid"/>
                      <a:round/>
                      <a:headEnd type="none" w="med" len="med"/>
                      <a:tailEnd type="none" w="med" len="med"/>
                    </a:lnL>
                    <a:lnR w="1905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c>
                  <a:txBody>
                    <a:bodyPr/>
                    <a:lstStyle/>
                    <a:p>
                      <a:pPr algn="l">
                        <a:spcAft>
                          <a:spcPts val="0"/>
                        </a:spcAft>
                      </a:pPr>
                      <a:r>
                        <a:rPr lang="en-US" sz="1300" kern="0">
                          <a:solidFill>
                            <a:srgbClr val="007A77"/>
                          </a:solidFill>
                          <a:latin typeface="Arial"/>
                          <a:ea typeface="宋体"/>
                          <a:cs typeface="Times New Roman"/>
                        </a:rPr>
                        <a:t>493.89</a:t>
                      </a:r>
                      <a:endParaRPr lang="zh-CN" sz="1000" kern="100">
                        <a:latin typeface="Calibri"/>
                        <a:ea typeface="宋体"/>
                        <a:cs typeface="Times New Roman"/>
                      </a:endParaRPr>
                    </a:p>
                  </a:txBody>
                  <a:tcPr marL="87086" marR="87086" marT="43543" marB="43543">
                    <a:lnL w="19050" cap="flat" cmpd="sng" algn="ctr">
                      <a:solidFill>
                        <a:srgbClr val="007A77"/>
                      </a:solidFill>
                      <a:prstDash val="solid"/>
                      <a:round/>
                      <a:headEnd type="none" w="med" len="med"/>
                      <a:tailEnd type="none" w="med" len="med"/>
                    </a:lnL>
                    <a:lnR w="1905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c>
                  <a:txBody>
                    <a:bodyPr/>
                    <a:lstStyle/>
                    <a:p>
                      <a:pPr algn="l">
                        <a:spcAft>
                          <a:spcPts val="0"/>
                        </a:spcAft>
                      </a:pPr>
                      <a:r>
                        <a:rPr lang="en-US" sz="1300" kern="0">
                          <a:solidFill>
                            <a:srgbClr val="007A77"/>
                          </a:solidFill>
                          <a:latin typeface="Arial"/>
                          <a:ea typeface="宋体"/>
                          <a:cs typeface="Times New Roman"/>
                        </a:rPr>
                        <a:t>497.47</a:t>
                      </a:r>
                      <a:endParaRPr lang="zh-CN" sz="1000" kern="100">
                        <a:latin typeface="Calibri"/>
                        <a:ea typeface="宋体"/>
                        <a:cs typeface="Times New Roman"/>
                      </a:endParaRPr>
                    </a:p>
                  </a:txBody>
                  <a:tcPr marL="87086" marR="87086" marT="43543" marB="43543">
                    <a:lnL w="19050" cap="flat" cmpd="sng" algn="ctr">
                      <a:solidFill>
                        <a:srgbClr val="007A77"/>
                      </a:solidFill>
                      <a:prstDash val="solid"/>
                      <a:round/>
                      <a:headEnd type="none" w="med" len="med"/>
                      <a:tailEnd type="none" w="med" len="med"/>
                    </a:lnL>
                    <a:lnR w="1905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c>
                  <a:txBody>
                    <a:bodyPr/>
                    <a:lstStyle/>
                    <a:p>
                      <a:pPr algn="l">
                        <a:spcAft>
                          <a:spcPts val="0"/>
                        </a:spcAft>
                      </a:pPr>
                      <a:r>
                        <a:rPr lang="en-US" sz="1300" kern="0">
                          <a:solidFill>
                            <a:srgbClr val="FF3300"/>
                          </a:solidFill>
                          <a:latin typeface="Arial"/>
                          <a:ea typeface="宋体"/>
                          <a:cs typeface="Times New Roman"/>
                        </a:rPr>
                        <a:t>485.2</a:t>
                      </a:r>
                      <a:endParaRPr lang="zh-CN" sz="1000" kern="100">
                        <a:latin typeface="Calibri"/>
                        <a:ea typeface="宋体"/>
                        <a:cs typeface="Times New Roman"/>
                      </a:endParaRPr>
                    </a:p>
                  </a:txBody>
                  <a:tcPr marL="87086" marR="87086" marT="43543" marB="43543">
                    <a:lnL w="19050" cap="flat" cmpd="sng" algn="ctr">
                      <a:solidFill>
                        <a:srgbClr val="007A77"/>
                      </a:solidFill>
                      <a:prstDash val="solid"/>
                      <a:round/>
                      <a:headEnd type="none" w="med" len="med"/>
                      <a:tailEnd type="none" w="med" len="med"/>
                    </a:lnL>
                    <a:lnR w="1905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c>
                  <a:txBody>
                    <a:bodyPr/>
                    <a:lstStyle/>
                    <a:p>
                      <a:pPr algn="l">
                        <a:spcAft>
                          <a:spcPts val="0"/>
                        </a:spcAft>
                      </a:pPr>
                      <a:r>
                        <a:rPr lang="en-US" sz="1300" kern="0">
                          <a:solidFill>
                            <a:srgbClr val="FF3300"/>
                          </a:solidFill>
                          <a:latin typeface="Arial"/>
                          <a:ea typeface="宋体"/>
                          <a:cs typeface="Times New Roman"/>
                        </a:rPr>
                        <a:t>479.1</a:t>
                      </a:r>
                      <a:endParaRPr lang="zh-CN" sz="1000" kern="100">
                        <a:latin typeface="Calibri"/>
                        <a:ea typeface="宋体"/>
                        <a:cs typeface="Times New Roman"/>
                      </a:endParaRPr>
                    </a:p>
                  </a:txBody>
                  <a:tcPr marL="87086" marR="87086" marT="43543" marB="43543">
                    <a:lnL w="19050" cap="flat" cmpd="sng" algn="ctr">
                      <a:solidFill>
                        <a:srgbClr val="007A77"/>
                      </a:solidFill>
                      <a:prstDash val="solid"/>
                      <a:round/>
                      <a:headEnd type="none" w="med" len="med"/>
                      <a:tailEnd type="none" w="med" len="med"/>
                    </a:lnL>
                    <a:lnR w="1905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c>
                  <a:txBody>
                    <a:bodyPr/>
                    <a:lstStyle/>
                    <a:p>
                      <a:pPr algn="l">
                        <a:spcAft>
                          <a:spcPts val="0"/>
                        </a:spcAft>
                      </a:pPr>
                      <a:r>
                        <a:rPr lang="en-US" sz="1300" kern="0">
                          <a:solidFill>
                            <a:srgbClr val="FF3300"/>
                          </a:solidFill>
                          <a:latin typeface="Arial"/>
                          <a:ea typeface="宋体"/>
                          <a:cs typeface="Times New Roman"/>
                        </a:rPr>
                        <a:t>479.7</a:t>
                      </a:r>
                      <a:endParaRPr lang="zh-CN" sz="1000" kern="100">
                        <a:latin typeface="Calibri"/>
                        <a:ea typeface="宋体"/>
                        <a:cs typeface="Times New Roman"/>
                      </a:endParaRPr>
                    </a:p>
                  </a:txBody>
                  <a:tcPr marL="87086" marR="87086" marT="43543" marB="43543">
                    <a:lnL w="19050" cap="flat" cmpd="sng" algn="ctr">
                      <a:solidFill>
                        <a:srgbClr val="007A77"/>
                      </a:solidFill>
                      <a:prstDash val="solid"/>
                      <a:round/>
                      <a:headEnd type="none" w="med" len="med"/>
                      <a:tailEnd type="none" w="med" len="med"/>
                    </a:lnL>
                    <a:lnR w="1270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r>
              <a:tr h="443357">
                <a:tc>
                  <a:txBody>
                    <a:bodyPr/>
                    <a:lstStyle/>
                    <a:p>
                      <a:pPr algn="l">
                        <a:spcAft>
                          <a:spcPts val="0"/>
                        </a:spcAft>
                      </a:pPr>
                      <a:r>
                        <a:rPr lang="en-US" sz="1300" kern="0">
                          <a:solidFill>
                            <a:srgbClr val="007A77"/>
                          </a:solidFill>
                          <a:latin typeface="Arial"/>
                          <a:ea typeface="宋体"/>
                          <a:cs typeface="Times New Roman"/>
                        </a:rPr>
                        <a:t>AN</a:t>
                      </a:r>
                      <a:r>
                        <a:rPr lang="zh-CN" sz="1300" kern="0">
                          <a:solidFill>
                            <a:srgbClr val="007A77"/>
                          </a:solidFill>
                          <a:latin typeface="Arial"/>
                          <a:ea typeface="宋体"/>
                          <a:cs typeface="Arial"/>
                        </a:rPr>
                        <a:t>收率</a:t>
                      </a:r>
                      <a:endParaRPr lang="zh-CN" sz="1000" kern="100">
                        <a:latin typeface="Calibri"/>
                        <a:ea typeface="宋体"/>
                        <a:cs typeface="Times New Roman"/>
                      </a:endParaRPr>
                    </a:p>
                  </a:txBody>
                  <a:tcPr marL="87086" marR="87086" marT="43543" marB="43543">
                    <a:lnL w="19050" cap="flat" cmpd="sng" algn="ctr">
                      <a:solidFill>
                        <a:srgbClr val="007A77"/>
                      </a:solidFill>
                      <a:prstDash val="solid"/>
                      <a:round/>
                      <a:headEnd type="none" w="med" len="med"/>
                      <a:tailEnd type="none" w="med" len="med"/>
                    </a:lnL>
                    <a:lnR w="1905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c>
                  <a:txBody>
                    <a:bodyPr/>
                    <a:lstStyle/>
                    <a:p>
                      <a:pPr algn="l">
                        <a:spcAft>
                          <a:spcPts val="0"/>
                        </a:spcAft>
                      </a:pPr>
                      <a:r>
                        <a:rPr lang="en-US" sz="1300" kern="0" dirty="0">
                          <a:solidFill>
                            <a:srgbClr val="007A77"/>
                          </a:solidFill>
                          <a:latin typeface="Arial"/>
                          <a:ea typeface="宋体"/>
                          <a:cs typeface="Times New Roman"/>
                        </a:rPr>
                        <a:t>79.74</a:t>
                      </a:r>
                      <a:endParaRPr lang="zh-CN" sz="1000" kern="100" dirty="0">
                        <a:latin typeface="Calibri"/>
                        <a:ea typeface="宋体"/>
                        <a:cs typeface="Times New Roman"/>
                      </a:endParaRPr>
                    </a:p>
                  </a:txBody>
                  <a:tcPr marL="87086" marR="87086" marT="43543" marB="43543">
                    <a:lnL w="19050" cap="flat" cmpd="sng" algn="ctr">
                      <a:solidFill>
                        <a:srgbClr val="007A77"/>
                      </a:solidFill>
                      <a:prstDash val="solid"/>
                      <a:round/>
                      <a:headEnd type="none" w="med" len="med"/>
                      <a:tailEnd type="none" w="med" len="med"/>
                    </a:lnL>
                    <a:lnR w="1905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c>
                  <a:txBody>
                    <a:bodyPr/>
                    <a:lstStyle/>
                    <a:p>
                      <a:pPr algn="l">
                        <a:spcAft>
                          <a:spcPts val="0"/>
                        </a:spcAft>
                      </a:pPr>
                      <a:r>
                        <a:rPr lang="en-US" sz="1300" kern="0">
                          <a:solidFill>
                            <a:srgbClr val="007A77"/>
                          </a:solidFill>
                          <a:latin typeface="Arial"/>
                          <a:ea typeface="宋体"/>
                          <a:cs typeface="Times New Roman"/>
                        </a:rPr>
                        <a:t>79.12</a:t>
                      </a:r>
                      <a:endParaRPr lang="zh-CN" sz="1000" kern="100">
                        <a:latin typeface="Calibri"/>
                        <a:ea typeface="宋体"/>
                        <a:cs typeface="Times New Roman"/>
                      </a:endParaRPr>
                    </a:p>
                  </a:txBody>
                  <a:tcPr marL="87086" marR="87086" marT="43543" marB="43543">
                    <a:lnL w="19050" cap="flat" cmpd="sng" algn="ctr">
                      <a:solidFill>
                        <a:srgbClr val="007A77"/>
                      </a:solidFill>
                      <a:prstDash val="solid"/>
                      <a:round/>
                      <a:headEnd type="none" w="med" len="med"/>
                      <a:tailEnd type="none" w="med" len="med"/>
                    </a:lnL>
                    <a:lnR w="1905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c>
                  <a:txBody>
                    <a:bodyPr/>
                    <a:lstStyle/>
                    <a:p>
                      <a:pPr algn="l">
                        <a:spcAft>
                          <a:spcPts val="0"/>
                        </a:spcAft>
                      </a:pPr>
                      <a:r>
                        <a:rPr lang="en-US" sz="1300" kern="0">
                          <a:solidFill>
                            <a:srgbClr val="007A77"/>
                          </a:solidFill>
                          <a:latin typeface="Arial"/>
                          <a:ea typeface="宋体"/>
                          <a:cs typeface="Times New Roman"/>
                        </a:rPr>
                        <a:t>80.12</a:t>
                      </a:r>
                      <a:endParaRPr lang="zh-CN" sz="1000" kern="100">
                        <a:latin typeface="Calibri"/>
                        <a:ea typeface="宋体"/>
                        <a:cs typeface="Times New Roman"/>
                      </a:endParaRPr>
                    </a:p>
                  </a:txBody>
                  <a:tcPr marL="87086" marR="87086" marT="43543" marB="43543">
                    <a:lnL w="19050" cap="flat" cmpd="sng" algn="ctr">
                      <a:solidFill>
                        <a:srgbClr val="007A77"/>
                      </a:solidFill>
                      <a:prstDash val="solid"/>
                      <a:round/>
                      <a:headEnd type="none" w="med" len="med"/>
                      <a:tailEnd type="none" w="med" len="med"/>
                    </a:lnL>
                    <a:lnR w="1905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c>
                  <a:txBody>
                    <a:bodyPr/>
                    <a:lstStyle/>
                    <a:p>
                      <a:pPr algn="l">
                        <a:spcAft>
                          <a:spcPts val="0"/>
                        </a:spcAft>
                      </a:pPr>
                      <a:r>
                        <a:rPr lang="en-US" sz="1300" kern="0">
                          <a:solidFill>
                            <a:srgbClr val="FF3300"/>
                          </a:solidFill>
                          <a:latin typeface="Arial"/>
                          <a:ea typeface="宋体"/>
                          <a:cs typeface="Times New Roman"/>
                        </a:rPr>
                        <a:t>82.17</a:t>
                      </a:r>
                      <a:endParaRPr lang="zh-CN" sz="1000" kern="100">
                        <a:latin typeface="Calibri"/>
                        <a:ea typeface="宋体"/>
                        <a:cs typeface="Times New Roman"/>
                      </a:endParaRPr>
                    </a:p>
                  </a:txBody>
                  <a:tcPr marL="87086" marR="87086" marT="43543" marB="43543">
                    <a:lnL w="19050" cap="flat" cmpd="sng" algn="ctr">
                      <a:solidFill>
                        <a:srgbClr val="007A77"/>
                      </a:solidFill>
                      <a:prstDash val="solid"/>
                      <a:round/>
                      <a:headEnd type="none" w="med" len="med"/>
                      <a:tailEnd type="none" w="med" len="med"/>
                    </a:lnL>
                    <a:lnR w="1905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c>
                  <a:txBody>
                    <a:bodyPr/>
                    <a:lstStyle/>
                    <a:p>
                      <a:pPr algn="l">
                        <a:spcAft>
                          <a:spcPts val="0"/>
                        </a:spcAft>
                      </a:pPr>
                      <a:r>
                        <a:rPr lang="en-US" sz="1300" kern="0">
                          <a:solidFill>
                            <a:srgbClr val="FF3300"/>
                          </a:solidFill>
                          <a:latin typeface="Arial"/>
                          <a:ea typeface="宋体"/>
                          <a:cs typeface="Times New Roman"/>
                        </a:rPr>
                        <a:t>81.96</a:t>
                      </a:r>
                      <a:endParaRPr lang="zh-CN" sz="1000" kern="100">
                        <a:latin typeface="Calibri"/>
                        <a:ea typeface="宋体"/>
                        <a:cs typeface="Times New Roman"/>
                      </a:endParaRPr>
                    </a:p>
                  </a:txBody>
                  <a:tcPr marL="87086" marR="87086" marT="43543" marB="43543">
                    <a:lnL w="19050" cap="flat" cmpd="sng" algn="ctr">
                      <a:solidFill>
                        <a:srgbClr val="007A77"/>
                      </a:solidFill>
                      <a:prstDash val="solid"/>
                      <a:round/>
                      <a:headEnd type="none" w="med" len="med"/>
                      <a:tailEnd type="none" w="med" len="med"/>
                    </a:lnL>
                    <a:lnR w="1905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c>
                  <a:txBody>
                    <a:bodyPr/>
                    <a:lstStyle/>
                    <a:p>
                      <a:pPr algn="l">
                        <a:spcAft>
                          <a:spcPts val="0"/>
                        </a:spcAft>
                      </a:pPr>
                      <a:r>
                        <a:rPr lang="en-US" sz="1300" kern="0">
                          <a:solidFill>
                            <a:srgbClr val="FF3300"/>
                          </a:solidFill>
                          <a:latin typeface="Arial"/>
                          <a:ea typeface="宋体"/>
                          <a:cs typeface="Times New Roman"/>
                        </a:rPr>
                        <a:t>81.94</a:t>
                      </a:r>
                      <a:endParaRPr lang="zh-CN" sz="1000" kern="100">
                        <a:latin typeface="Calibri"/>
                        <a:ea typeface="宋体"/>
                        <a:cs typeface="Times New Roman"/>
                      </a:endParaRPr>
                    </a:p>
                  </a:txBody>
                  <a:tcPr marL="87086" marR="87086" marT="43543" marB="43543">
                    <a:lnL w="19050" cap="flat" cmpd="sng" algn="ctr">
                      <a:solidFill>
                        <a:srgbClr val="007A77"/>
                      </a:solidFill>
                      <a:prstDash val="solid"/>
                      <a:round/>
                      <a:headEnd type="none" w="med" len="med"/>
                      <a:tailEnd type="none" w="med" len="med"/>
                    </a:lnL>
                    <a:lnR w="1270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r>
              <a:tr h="443357">
                <a:tc>
                  <a:txBody>
                    <a:bodyPr/>
                    <a:lstStyle/>
                    <a:p>
                      <a:pPr algn="l">
                        <a:spcAft>
                          <a:spcPts val="0"/>
                        </a:spcAft>
                      </a:pPr>
                      <a:r>
                        <a:rPr lang="en-US" sz="1300" kern="0">
                          <a:solidFill>
                            <a:srgbClr val="007A77"/>
                          </a:solidFill>
                          <a:latin typeface="Arial"/>
                          <a:ea typeface="宋体"/>
                          <a:cs typeface="Times New Roman"/>
                        </a:rPr>
                        <a:t>ACN</a:t>
                      </a:r>
                      <a:r>
                        <a:rPr lang="zh-CN" sz="1300" kern="0">
                          <a:solidFill>
                            <a:srgbClr val="007A77"/>
                          </a:solidFill>
                          <a:latin typeface="Arial"/>
                          <a:ea typeface="宋体"/>
                          <a:cs typeface="Arial"/>
                        </a:rPr>
                        <a:t>收率</a:t>
                      </a:r>
                      <a:endParaRPr lang="zh-CN" sz="1000" kern="100">
                        <a:latin typeface="Calibri"/>
                        <a:ea typeface="宋体"/>
                        <a:cs typeface="Times New Roman"/>
                      </a:endParaRPr>
                    </a:p>
                  </a:txBody>
                  <a:tcPr marL="87086" marR="87086" marT="43543" marB="43543">
                    <a:lnL w="19050" cap="flat" cmpd="sng" algn="ctr">
                      <a:solidFill>
                        <a:srgbClr val="007A77"/>
                      </a:solidFill>
                      <a:prstDash val="solid"/>
                      <a:round/>
                      <a:headEnd type="none" w="med" len="med"/>
                      <a:tailEnd type="none" w="med" len="med"/>
                    </a:lnL>
                    <a:lnR w="1905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c>
                  <a:txBody>
                    <a:bodyPr/>
                    <a:lstStyle/>
                    <a:p>
                      <a:pPr algn="l">
                        <a:spcAft>
                          <a:spcPts val="0"/>
                        </a:spcAft>
                      </a:pPr>
                      <a:r>
                        <a:rPr lang="en-US" sz="1300" kern="0" dirty="0">
                          <a:solidFill>
                            <a:srgbClr val="007A77"/>
                          </a:solidFill>
                          <a:latin typeface="Arial"/>
                          <a:ea typeface="宋体"/>
                          <a:cs typeface="Times New Roman"/>
                        </a:rPr>
                        <a:t>2.17</a:t>
                      </a:r>
                      <a:endParaRPr lang="zh-CN" sz="1000" kern="100" dirty="0">
                        <a:latin typeface="Calibri"/>
                        <a:ea typeface="宋体"/>
                        <a:cs typeface="Times New Roman"/>
                      </a:endParaRPr>
                    </a:p>
                  </a:txBody>
                  <a:tcPr marL="87086" marR="87086" marT="43543" marB="43543">
                    <a:lnL w="19050" cap="flat" cmpd="sng" algn="ctr">
                      <a:solidFill>
                        <a:srgbClr val="007A77"/>
                      </a:solidFill>
                      <a:prstDash val="solid"/>
                      <a:round/>
                      <a:headEnd type="none" w="med" len="med"/>
                      <a:tailEnd type="none" w="med" len="med"/>
                    </a:lnL>
                    <a:lnR w="1905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c>
                  <a:txBody>
                    <a:bodyPr/>
                    <a:lstStyle/>
                    <a:p>
                      <a:pPr algn="l">
                        <a:spcAft>
                          <a:spcPts val="0"/>
                        </a:spcAft>
                      </a:pPr>
                      <a:r>
                        <a:rPr lang="en-US" sz="1300" kern="0">
                          <a:solidFill>
                            <a:srgbClr val="007A77"/>
                          </a:solidFill>
                          <a:latin typeface="Arial"/>
                          <a:ea typeface="宋体"/>
                          <a:cs typeface="Times New Roman"/>
                        </a:rPr>
                        <a:t>2.1</a:t>
                      </a:r>
                      <a:endParaRPr lang="zh-CN" sz="1000" kern="100">
                        <a:latin typeface="Calibri"/>
                        <a:ea typeface="宋体"/>
                        <a:cs typeface="Times New Roman"/>
                      </a:endParaRPr>
                    </a:p>
                  </a:txBody>
                  <a:tcPr marL="87086" marR="87086" marT="43543" marB="43543">
                    <a:lnL w="19050" cap="flat" cmpd="sng" algn="ctr">
                      <a:solidFill>
                        <a:srgbClr val="007A77"/>
                      </a:solidFill>
                      <a:prstDash val="solid"/>
                      <a:round/>
                      <a:headEnd type="none" w="med" len="med"/>
                      <a:tailEnd type="none" w="med" len="med"/>
                    </a:lnL>
                    <a:lnR w="1905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c>
                  <a:txBody>
                    <a:bodyPr/>
                    <a:lstStyle/>
                    <a:p>
                      <a:pPr algn="l">
                        <a:spcAft>
                          <a:spcPts val="0"/>
                        </a:spcAft>
                      </a:pPr>
                      <a:r>
                        <a:rPr lang="en-US" sz="1300" kern="0">
                          <a:solidFill>
                            <a:srgbClr val="007A77"/>
                          </a:solidFill>
                          <a:latin typeface="Arial"/>
                          <a:ea typeface="宋体"/>
                          <a:cs typeface="Times New Roman"/>
                        </a:rPr>
                        <a:t>2.2</a:t>
                      </a:r>
                      <a:endParaRPr lang="zh-CN" sz="1000" kern="100">
                        <a:latin typeface="Calibri"/>
                        <a:ea typeface="宋体"/>
                        <a:cs typeface="Times New Roman"/>
                      </a:endParaRPr>
                    </a:p>
                  </a:txBody>
                  <a:tcPr marL="87086" marR="87086" marT="43543" marB="43543">
                    <a:lnL w="19050" cap="flat" cmpd="sng" algn="ctr">
                      <a:solidFill>
                        <a:srgbClr val="007A77"/>
                      </a:solidFill>
                      <a:prstDash val="solid"/>
                      <a:round/>
                      <a:headEnd type="none" w="med" len="med"/>
                      <a:tailEnd type="none" w="med" len="med"/>
                    </a:lnL>
                    <a:lnR w="1905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c>
                  <a:txBody>
                    <a:bodyPr/>
                    <a:lstStyle/>
                    <a:p>
                      <a:pPr algn="l">
                        <a:spcAft>
                          <a:spcPts val="0"/>
                        </a:spcAft>
                      </a:pPr>
                      <a:r>
                        <a:rPr lang="en-US" sz="1300" kern="0">
                          <a:solidFill>
                            <a:srgbClr val="FF3300"/>
                          </a:solidFill>
                          <a:latin typeface="Arial"/>
                          <a:ea typeface="宋体"/>
                          <a:cs typeface="Times New Roman"/>
                        </a:rPr>
                        <a:t>2.38</a:t>
                      </a:r>
                      <a:endParaRPr lang="zh-CN" sz="1000" kern="100">
                        <a:latin typeface="Calibri"/>
                        <a:ea typeface="宋体"/>
                        <a:cs typeface="Times New Roman"/>
                      </a:endParaRPr>
                    </a:p>
                  </a:txBody>
                  <a:tcPr marL="87086" marR="87086" marT="43543" marB="43543">
                    <a:lnL w="19050" cap="flat" cmpd="sng" algn="ctr">
                      <a:solidFill>
                        <a:srgbClr val="007A77"/>
                      </a:solidFill>
                      <a:prstDash val="solid"/>
                      <a:round/>
                      <a:headEnd type="none" w="med" len="med"/>
                      <a:tailEnd type="none" w="med" len="med"/>
                    </a:lnL>
                    <a:lnR w="1905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c>
                  <a:txBody>
                    <a:bodyPr/>
                    <a:lstStyle/>
                    <a:p>
                      <a:pPr algn="l">
                        <a:spcAft>
                          <a:spcPts val="0"/>
                        </a:spcAft>
                      </a:pPr>
                      <a:r>
                        <a:rPr lang="en-US" sz="1300" kern="0">
                          <a:solidFill>
                            <a:srgbClr val="FF3300"/>
                          </a:solidFill>
                          <a:latin typeface="Arial"/>
                          <a:ea typeface="宋体"/>
                          <a:cs typeface="Times New Roman"/>
                        </a:rPr>
                        <a:t>3.84</a:t>
                      </a:r>
                      <a:endParaRPr lang="zh-CN" sz="1000" kern="100">
                        <a:latin typeface="Calibri"/>
                        <a:ea typeface="宋体"/>
                        <a:cs typeface="Times New Roman"/>
                      </a:endParaRPr>
                    </a:p>
                  </a:txBody>
                  <a:tcPr marL="87086" marR="87086" marT="43543" marB="43543">
                    <a:lnL w="19050" cap="flat" cmpd="sng" algn="ctr">
                      <a:solidFill>
                        <a:srgbClr val="007A77"/>
                      </a:solidFill>
                      <a:prstDash val="solid"/>
                      <a:round/>
                      <a:headEnd type="none" w="med" len="med"/>
                      <a:tailEnd type="none" w="med" len="med"/>
                    </a:lnL>
                    <a:lnR w="1905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c>
                  <a:txBody>
                    <a:bodyPr/>
                    <a:lstStyle/>
                    <a:p>
                      <a:pPr algn="l">
                        <a:spcAft>
                          <a:spcPts val="0"/>
                        </a:spcAft>
                      </a:pPr>
                      <a:r>
                        <a:rPr lang="en-US" sz="1300" kern="0">
                          <a:solidFill>
                            <a:srgbClr val="FF3300"/>
                          </a:solidFill>
                          <a:latin typeface="Arial"/>
                          <a:ea typeface="宋体"/>
                          <a:cs typeface="Times New Roman"/>
                        </a:rPr>
                        <a:t>3.52</a:t>
                      </a:r>
                      <a:endParaRPr lang="zh-CN" sz="1000" kern="100">
                        <a:latin typeface="Calibri"/>
                        <a:ea typeface="宋体"/>
                        <a:cs typeface="Times New Roman"/>
                      </a:endParaRPr>
                    </a:p>
                  </a:txBody>
                  <a:tcPr marL="87086" marR="87086" marT="43543" marB="43543">
                    <a:lnL w="19050" cap="flat" cmpd="sng" algn="ctr">
                      <a:solidFill>
                        <a:srgbClr val="007A77"/>
                      </a:solidFill>
                      <a:prstDash val="solid"/>
                      <a:round/>
                      <a:headEnd type="none" w="med" len="med"/>
                      <a:tailEnd type="none" w="med" len="med"/>
                    </a:lnL>
                    <a:lnR w="1270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r>
              <a:tr h="443357">
                <a:tc>
                  <a:txBody>
                    <a:bodyPr/>
                    <a:lstStyle/>
                    <a:p>
                      <a:pPr algn="l">
                        <a:spcAft>
                          <a:spcPts val="0"/>
                        </a:spcAft>
                      </a:pPr>
                      <a:r>
                        <a:rPr lang="en-US" sz="1300" kern="0">
                          <a:solidFill>
                            <a:srgbClr val="007A77"/>
                          </a:solidFill>
                          <a:latin typeface="Arial"/>
                          <a:ea typeface="宋体"/>
                          <a:cs typeface="Times New Roman"/>
                        </a:rPr>
                        <a:t>HCN</a:t>
                      </a:r>
                      <a:r>
                        <a:rPr lang="zh-CN" sz="1300" kern="0">
                          <a:solidFill>
                            <a:srgbClr val="007A77"/>
                          </a:solidFill>
                          <a:latin typeface="Arial"/>
                          <a:ea typeface="宋体"/>
                          <a:cs typeface="Arial"/>
                        </a:rPr>
                        <a:t>收率</a:t>
                      </a:r>
                      <a:endParaRPr lang="zh-CN" sz="1000" kern="100">
                        <a:latin typeface="Calibri"/>
                        <a:ea typeface="宋体"/>
                        <a:cs typeface="Times New Roman"/>
                      </a:endParaRPr>
                    </a:p>
                  </a:txBody>
                  <a:tcPr marL="87086" marR="87086" marT="43543" marB="43543">
                    <a:lnL w="19050" cap="flat" cmpd="sng" algn="ctr">
                      <a:solidFill>
                        <a:srgbClr val="007A77"/>
                      </a:solidFill>
                      <a:prstDash val="solid"/>
                      <a:round/>
                      <a:headEnd type="none" w="med" len="med"/>
                      <a:tailEnd type="none" w="med" len="med"/>
                    </a:lnL>
                    <a:lnR w="1905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2700" cap="flat" cmpd="sng" algn="ctr">
                      <a:solidFill>
                        <a:srgbClr val="007A77"/>
                      </a:solidFill>
                      <a:prstDash val="solid"/>
                      <a:round/>
                      <a:headEnd type="none" w="med" len="med"/>
                      <a:tailEnd type="none" w="med" len="med"/>
                    </a:lnB>
                  </a:tcPr>
                </a:tc>
                <a:tc>
                  <a:txBody>
                    <a:bodyPr/>
                    <a:lstStyle/>
                    <a:p>
                      <a:pPr algn="l">
                        <a:spcAft>
                          <a:spcPts val="0"/>
                        </a:spcAft>
                      </a:pPr>
                      <a:r>
                        <a:rPr lang="en-US" sz="1300" kern="0">
                          <a:solidFill>
                            <a:srgbClr val="007A77"/>
                          </a:solidFill>
                          <a:latin typeface="Arial"/>
                          <a:ea typeface="宋体"/>
                          <a:cs typeface="Times New Roman"/>
                        </a:rPr>
                        <a:t>5.78</a:t>
                      </a:r>
                      <a:endParaRPr lang="zh-CN" sz="1000" kern="100">
                        <a:latin typeface="Calibri"/>
                        <a:ea typeface="宋体"/>
                        <a:cs typeface="Times New Roman"/>
                      </a:endParaRPr>
                    </a:p>
                  </a:txBody>
                  <a:tcPr marL="87086" marR="87086" marT="43543" marB="43543">
                    <a:lnL w="19050" cap="flat" cmpd="sng" algn="ctr">
                      <a:solidFill>
                        <a:srgbClr val="007A77"/>
                      </a:solidFill>
                      <a:prstDash val="solid"/>
                      <a:round/>
                      <a:headEnd type="none" w="med" len="med"/>
                      <a:tailEnd type="none" w="med" len="med"/>
                    </a:lnL>
                    <a:lnR w="1905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2700" cap="flat" cmpd="sng" algn="ctr">
                      <a:solidFill>
                        <a:srgbClr val="007A77"/>
                      </a:solidFill>
                      <a:prstDash val="solid"/>
                      <a:round/>
                      <a:headEnd type="none" w="med" len="med"/>
                      <a:tailEnd type="none" w="med" len="med"/>
                    </a:lnB>
                  </a:tcPr>
                </a:tc>
                <a:tc>
                  <a:txBody>
                    <a:bodyPr/>
                    <a:lstStyle/>
                    <a:p>
                      <a:pPr algn="l">
                        <a:spcAft>
                          <a:spcPts val="0"/>
                        </a:spcAft>
                      </a:pPr>
                      <a:r>
                        <a:rPr lang="en-US" sz="1300" kern="0">
                          <a:solidFill>
                            <a:srgbClr val="007A77"/>
                          </a:solidFill>
                          <a:latin typeface="Arial"/>
                          <a:ea typeface="宋体"/>
                          <a:cs typeface="Times New Roman"/>
                        </a:rPr>
                        <a:t>6.18</a:t>
                      </a:r>
                      <a:endParaRPr lang="zh-CN" sz="1000" kern="100">
                        <a:latin typeface="Calibri"/>
                        <a:ea typeface="宋体"/>
                        <a:cs typeface="Times New Roman"/>
                      </a:endParaRPr>
                    </a:p>
                  </a:txBody>
                  <a:tcPr marL="87086" marR="87086" marT="43543" marB="43543">
                    <a:lnL w="19050" cap="flat" cmpd="sng" algn="ctr">
                      <a:solidFill>
                        <a:srgbClr val="007A77"/>
                      </a:solidFill>
                      <a:prstDash val="solid"/>
                      <a:round/>
                      <a:headEnd type="none" w="med" len="med"/>
                      <a:tailEnd type="none" w="med" len="med"/>
                    </a:lnL>
                    <a:lnR w="1905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2700" cap="flat" cmpd="sng" algn="ctr">
                      <a:solidFill>
                        <a:srgbClr val="007A77"/>
                      </a:solidFill>
                      <a:prstDash val="solid"/>
                      <a:round/>
                      <a:headEnd type="none" w="med" len="med"/>
                      <a:tailEnd type="none" w="med" len="med"/>
                    </a:lnB>
                  </a:tcPr>
                </a:tc>
                <a:tc>
                  <a:txBody>
                    <a:bodyPr/>
                    <a:lstStyle/>
                    <a:p>
                      <a:pPr algn="l">
                        <a:spcAft>
                          <a:spcPts val="0"/>
                        </a:spcAft>
                      </a:pPr>
                      <a:r>
                        <a:rPr lang="en-US" sz="1300" kern="0">
                          <a:solidFill>
                            <a:srgbClr val="007A77"/>
                          </a:solidFill>
                          <a:latin typeface="Arial"/>
                          <a:ea typeface="宋体"/>
                          <a:cs typeface="Times New Roman"/>
                        </a:rPr>
                        <a:t>6.36</a:t>
                      </a:r>
                      <a:endParaRPr lang="zh-CN" sz="1000" kern="100">
                        <a:latin typeface="Calibri"/>
                        <a:ea typeface="宋体"/>
                        <a:cs typeface="Times New Roman"/>
                      </a:endParaRPr>
                    </a:p>
                  </a:txBody>
                  <a:tcPr marL="87086" marR="87086" marT="43543" marB="43543">
                    <a:lnL w="19050" cap="flat" cmpd="sng" algn="ctr">
                      <a:solidFill>
                        <a:srgbClr val="007A77"/>
                      </a:solidFill>
                      <a:prstDash val="solid"/>
                      <a:round/>
                      <a:headEnd type="none" w="med" len="med"/>
                      <a:tailEnd type="none" w="med" len="med"/>
                    </a:lnL>
                    <a:lnR w="1905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2700" cap="flat" cmpd="sng" algn="ctr">
                      <a:solidFill>
                        <a:srgbClr val="007A77"/>
                      </a:solidFill>
                      <a:prstDash val="solid"/>
                      <a:round/>
                      <a:headEnd type="none" w="med" len="med"/>
                      <a:tailEnd type="none" w="med" len="med"/>
                    </a:lnB>
                  </a:tcPr>
                </a:tc>
                <a:tc>
                  <a:txBody>
                    <a:bodyPr/>
                    <a:lstStyle/>
                    <a:p>
                      <a:pPr algn="l">
                        <a:spcAft>
                          <a:spcPts val="0"/>
                        </a:spcAft>
                      </a:pPr>
                      <a:r>
                        <a:rPr lang="en-US" sz="1300" kern="0">
                          <a:solidFill>
                            <a:srgbClr val="FF3300"/>
                          </a:solidFill>
                          <a:latin typeface="Arial"/>
                          <a:ea typeface="宋体"/>
                          <a:cs typeface="Times New Roman"/>
                        </a:rPr>
                        <a:t>2.5</a:t>
                      </a:r>
                      <a:endParaRPr lang="zh-CN" sz="1000" kern="100">
                        <a:latin typeface="Calibri"/>
                        <a:ea typeface="宋体"/>
                        <a:cs typeface="Times New Roman"/>
                      </a:endParaRPr>
                    </a:p>
                  </a:txBody>
                  <a:tcPr marL="87086" marR="87086" marT="43543" marB="43543">
                    <a:lnL w="19050" cap="flat" cmpd="sng" algn="ctr">
                      <a:solidFill>
                        <a:srgbClr val="007A77"/>
                      </a:solidFill>
                      <a:prstDash val="solid"/>
                      <a:round/>
                      <a:headEnd type="none" w="med" len="med"/>
                      <a:tailEnd type="none" w="med" len="med"/>
                    </a:lnL>
                    <a:lnR w="1905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2700" cap="flat" cmpd="sng" algn="ctr">
                      <a:solidFill>
                        <a:srgbClr val="007A77"/>
                      </a:solidFill>
                      <a:prstDash val="solid"/>
                      <a:round/>
                      <a:headEnd type="none" w="med" len="med"/>
                      <a:tailEnd type="none" w="med" len="med"/>
                    </a:lnB>
                  </a:tcPr>
                </a:tc>
                <a:tc>
                  <a:txBody>
                    <a:bodyPr/>
                    <a:lstStyle/>
                    <a:p>
                      <a:pPr algn="l">
                        <a:spcAft>
                          <a:spcPts val="0"/>
                        </a:spcAft>
                      </a:pPr>
                      <a:r>
                        <a:rPr lang="en-US" sz="1300" kern="0">
                          <a:solidFill>
                            <a:srgbClr val="FF3300"/>
                          </a:solidFill>
                          <a:latin typeface="Arial"/>
                          <a:ea typeface="宋体"/>
                          <a:cs typeface="Times New Roman"/>
                        </a:rPr>
                        <a:t>4.67</a:t>
                      </a:r>
                      <a:endParaRPr lang="zh-CN" sz="1000" kern="100">
                        <a:latin typeface="Calibri"/>
                        <a:ea typeface="宋体"/>
                        <a:cs typeface="Times New Roman"/>
                      </a:endParaRPr>
                    </a:p>
                  </a:txBody>
                  <a:tcPr marL="87086" marR="87086" marT="43543" marB="43543">
                    <a:lnL w="19050" cap="flat" cmpd="sng" algn="ctr">
                      <a:solidFill>
                        <a:srgbClr val="007A77"/>
                      </a:solidFill>
                      <a:prstDash val="solid"/>
                      <a:round/>
                      <a:headEnd type="none" w="med" len="med"/>
                      <a:tailEnd type="none" w="med" len="med"/>
                    </a:lnL>
                    <a:lnR w="1905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2700" cap="flat" cmpd="sng" algn="ctr">
                      <a:solidFill>
                        <a:srgbClr val="007A77"/>
                      </a:solidFill>
                      <a:prstDash val="solid"/>
                      <a:round/>
                      <a:headEnd type="none" w="med" len="med"/>
                      <a:tailEnd type="none" w="med" len="med"/>
                    </a:lnB>
                  </a:tcPr>
                </a:tc>
                <a:tc>
                  <a:txBody>
                    <a:bodyPr/>
                    <a:lstStyle/>
                    <a:p>
                      <a:pPr algn="l">
                        <a:spcAft>
                          <a:spcPts val="0"/>
                        </a:spcAft>
                      </a:pPr>
                      <a:r>
                        <a:rPr lang="en-US" sz="1300" kern="0" dirty="0">
                          <a:solidFill>
                            <a:srgbClr val="FF3300"/>
                          </a:solidFill>
                          <a:latin typeface="Arial"/>
                          <a:ea typeface="宋体"/>
                          <a:cs typeface="Times New Roman"/>
                        </a:rPr>
                        <a:t>4.85</a:t>
                      </a:r>
                      <a:endParaRPr lang="zh-CN" sz="1000" kern="100" dirty="0">
                        <a:latin typeface="Calibri"/>
                        <a:ea typeface="宋体"/>
                        <a:cs typeface="Times New Roman"/>
                      </a:endParaRPr>
                    </a:p>
                  </a:txBody>
                  <a:tcPr marL="87086" marR="87086" marT="43543" marB="43543">
                    <a:lnL w="19050" cap="flat" cmpd="sng" algn="ctr">
                      <a:solidFill>
                        <a:srgbClr val="007A77"/>
                      </a:solidFill>
                      <a:prstDash val="solid"/>
                      <a:round/>
                      <a:headEnd type="none" w="med" len="med"/>
                      <a:tailEnd type="none" w="med" len="med"/>
                    </a:lnL>
                    <a:lnR w="1270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2700" cap="flat" cmpd="sng" algn="ctr">
                      <a:solidFill>
                        <a:srgbClr val="007A77"/>
                      </a:solidFill>
                      <a:prstDash val="solid"/>
                      <a:round/>
                      <a:headEnd type="none" w="med" len="med"/>
                      <a:tailEnd type="none" w="med" len="med"/>
                    </a:lnB>
                  </a:tcPr>
                </a:tc>
              </a:tr>
            </a:tbl>
          </a:graphicData>
        </a:graphic>
      </p:graphicFrame>
      <p:sp>
        <p:nvSpPr>
          <p:cNvPr id="13" name="矩形 12"/>
          <p:cNvSpPr/>
          <p:nvPr/>
        </p:nvSpPr>
        <p:spPr>
          <a:xfrm>
            <a:off x="4424120" y="146131"/>
            <a:ext cx="5109091" cy="584775"/>
          </a:xfrm>
          <a:prstGeom prst="rect">
            <a:avLst/>
          </a:prstGeom>
        </p:spPr>
        <p:txBody>
          <a:bodyPr wrap="none">
            <a:spAutoFit/>
          </a:bodyPr>
          <a:lstStyle/>
          <a:p>
            <a:pPr lvl="0"/>
            <a:r>
              <a:rPr lang="zh-CN" altLang="en-US" sz="3200" dirty="0" smtClean="0">
                <a:solidFill>
                  <a:schemeClr val="bg1">
                    <a:lumMod val="50000"/>
                  </a:schemeClr>
                </a:solidFill>
                <a:latin typeface="微软雅黑" panose="020B0503020204020204" pitchFamily="34" charset="-122"/>
                <a:ea typeface="微软雅黑" panose="020B0503020204020204" pitchFamily="34" charset="-122"/>
              </a:rPr>
              <a:t>丙烯腈</a:t>
            </a:r>
            <a:r>
              <a:rPr lang="zh-CN" altLang="en-US" sz="3200" dirty="0" smtClean="0">
                <a:solidFill>
                  <a:schemeClr val="bg1">
                    <a:lumMod val="50000"/>
                  </a:schemeClr>
                </a:solidFill>
                <a:latin typeface="微软雅黑" panose="020B0503020204020204" pitchFamily="34" charset="-122"/>
                <a:ea typeface="微软雅黑" panose="020B0503020204020204" pitchFamily="34" charset="-122"/>
              </a:rPr>
              <a:t>新技术、新工艺应用</a:t>
            </a:r>
            <a:endParaRPr lang="zh-CN" altLang="en-US" sz="3200" dirty="0">
              <a:solidFill>
                <a:schemeClr val="bg1">
                  <a:lumMod val="50000"/>
                </a:scheme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圆角矩形 22"/>
          <p:cNvSpPr/>
          <p:nvPr/>
        </p:nvSpPr>
        <p:spPr>
          <a:xfrm>
            <a:off x="1054249" y="1678193"/>
            <a:ext cx="570156" cy="34101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0" y="0"/>
            <a:ext cx="12192000" cy="914324"/>
            <a:chOff x="0" y="0"/>
            <a:chExt cx="12192000" cy="914324"/>
          </a:xfrm>
          <a:effectLst>
            <a:outerShdw blurRad="50800" dist="38100" dir="2700000" algn="tl" rotWithShape="0">
              <a:prstClr val="black">
                <a:alpha val="40000"/>
              </a:prstClr>
            </a:outerShdw>
          </a:effectLst>
        </p:grpSpPr>
        <p:sp>
          <p:nvSpPr>
            <p:cNvPr id="3" name="矩形 2">
              <a:extLst>
                <a:ext uri="{FF2B5EF4-FFF2-40B4-BE49-F238E27FC236}">
                  <a16:creationId xmlns:a16="http://schemas.microsoft.com/office/drawing/2014/main" xmlns="" id="{DBA7EAC7-B3D8-4D41-A150-5DD10AEB6DBA}"/>
                </a:ext>
              </a:extLst>
            </p:cNvPr>
            <p:cNvSpPr/>
            <p:nvPr/>
          </p:nvSpPr>
          <p:spPr>
            <a:xfrm>
              <a:off x="1362545" y="544992"/>
              <a:ext cx="1736016" cy="369332"/>
            </a:xfrm>
            <a:prstGeom prst="rect">
              <a:avLst/>
            </a:prstGeom>
          </p:spPr>
          <p:txBody>
            <a:bodyPr wrap="square">
              <a:spAutoFit/>
            </a:bodyPr>
            <a:lstStyle/>
            <a:p>
              <a:pPr algn="dist"/>
              <a:r>
                <a:rPr lang="zh-CN" altLang="en-US" sz="1800" b="1"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安庆石化公司</a:t>
              </a:r>
              <a:endParaRPr lang="zh-CN" altLang="en-US" sz="1800" b="1" dirty="0">
                <a:solidFill>
                  <a:schemeClr val="tx1">
                    <a:lumMod val="65000"/>
                    <a:lumOff val="35000"/>
                  </a:schemeClr>
                </a:solidFill>
              </a:endParaRPr>
            </a:p>
          </p:txBody>
        </p:sp>
        <p:cxnSp>
          <p:nvCxnSpPr>
            <p:cNvPr id="4" name="直接连接符 3"/>
            <p:cNvCxnSpPr/>
            <p:nvPr/>
          </p:nvCxnSpPr>
          <p:spPr>
            <a:xfrm>
              <a:off x="0" y="900510"/>
              <a:ext cx="3098561" cy="0"/>
            </a:xfrm>
            <a:prstGeom prst="line">
              <a:avLst/>
            </a:prstGeom>
            <a:ln w="22225">
              <a:gradFill>
                <a:gsLst>
                  <a:gs pos="0">
                    <a:srgbClr val="FF0000"/>
                  </a:gs>
                  <a:gs pos="74000">
                    <a:srgbClr val="C00000"/>
                  </a:gs>
                  <a:gs pos="83000">
                    <a:srgbClr val="FFC000"/>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3108562" y="795"/>
              <a:ext cx="285518" cy="90051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3262156" y="729658"/>
              <a:ext cx="8929844" cy="0"/>
            </a:xfrm>
            <a:prstGeom prst="line">
              <a:avLst/>
            </a:prstGeom>
            <a:ln>
              <a:solidFill>
                <a:schemeClr val="accent2">
                  <a:alpha val="88000"/>
                </a:schemeClr>
              </a:solidFill>
            </a:ln>
          </p:spPr>
          <p:style>
            <a:lnRef idx="1">
              <a:schemeClr val="accent1"/>
            </a:lnRef>
            <a:fillRef idx="0">
              <a:schemeClr val="accent1"/>
            </a:fillRef>
            <a:effectRef idx="0">
              <a:schemeClr val="accent1"/>
            </a:effectRef>
            <a:fontRef idx="minor">
              <a:schemeClr val="tx1"/>
            </a:fontRef>
          </p:style>
        </p:cxnSp>
        <p:pic>
          <p:nvPicPr>
            <p:cNvPr id="7" name="图片 6"/>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59481" y="79549"/>
              <a:ext cx="744548" cy="767458"/>
            </a:xfrm>
            <a:prstGeom prst="rect">
              <a:avLst/>
            </a:prstGeom>
          </p:spPr>
        </p:pic>
        <p:sp>
          <p:nvSpPr>
            <p:cNvPr id="8" name="矩形 7">
              <a:extLst>
                <a:ext uri="{FF2B5EF4-FFF2-40B4-BE49-F238E27FC236}">
                  <a16:creationId xmlns:a16="http://schemas.microsoft.com/office/drawing/2014/main" xmlns="" id="{DBA7EAC7-B3D8-4D41-A150-5DD10AEB6DBA}"/>
                </a:ext>
              </a:extLst>
            </p:cNvPr>
            <p:cNvSpPr/>
            <p:nvPr/>
          </p:nvSpPr>
          <p:spPr>
            <a:xfrm>
              <a:off x="1380409" y="11213"/>
              <a:ext cx="1663462" cy="461665"/>
            </a:xfrm>
            <a:prstGeom prst="rect">
              <a:avLst/>
            </a:prstGeom>
          </p:spPr>
          <p:txBody>
            <a:bodyPr wrap="square">
              <a:spAutoFit/>
            </a:bodyPr>
            <a:lstStyle/>
            <a:p>
              <a:pPr algn="dist"/>
              <a:r>
                <a:rPr lang="zh-CN" altLang="en-US" sz="2400" b="1" dirty="0" smtClean="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中国石化</a:t>
              </a:r>
              <a:endParaRPr lang="zh-CN" altLang="en-US" sz="2400" b="1" dirty="0">
                <a:solidFill>
                  <a:schemeClr val="tx1">
                    <a:lumMod val="65000"/>
                    <a:lumOff val="35000"/>
                  </a:schemeClr>
                </a:solidFill>
              </a:endParaRPr>
            </a:p>
          </p:txBody>
        </p:sp>
        <p:sp>
          <p:nvSpPr>
            <p:cNvPr id="9" name="矩形 8">
              <a:extLst>
                <a:ext uri="{FF2B5EF4-FFF2-40B4-BE49-F238E27FC236}">
                  <a16:creationId xmlns:a16="http://schemas.microsoft.com/office/drawing/2014/main" xmlns="" id="{DBA7EAC7-B3D8-4D41-A150-5DD10AEB6DBA}"/>
                </a:ext>
              </a:extLst>
            </p:cNvPr>
            <p:cNvSpPr/>
            <p:nvPr/>
          </p:nvSpPr>
          <p:spPr>
            <a:xfrm>
              <a:off x="1418172" y="348954"/>
              <a:ext cx="1587082" cy="276999"/>
            </a:xfrm>
            <a:prstGeom prst="rect">
              <a:avLst/>
            </a:prstGeom>
          </p:spPr>
          <p:txBody>
            <a:bodyPr wrap="square">
              <a:spAutoFit/>
            </a:bodyPr>
            <a:lstStyle/>
            <a:p>
              <a:pPr algn="dist"/>
              <a:r>
                <a:rPr lang="en-US" altLang="zh-CN" sz="1200" b="1" dirty="0" smtClean="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SINOPEC</a:t>
              </a:r>
              <a:endParaRPr lang="zh-CN" altLang="en-US" sz="1200" b="1" dirty="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10" name="直接连接符 9"/>
            <p:cNvCxnSpPr/>
            <p:nvPr/>
          </p:nvCxnSpPr>
          <p:spPr>
            <a:xfrm flipH="1">
              <a:off x="3212704" y="0"/>
              <a:ext cx="285518" cy="90051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76801" name="Rectangle 1"/>
          <p:cNvSpPr>
            <a:spLocks noChangeArrowheads="1"/>
          </p:cNvSpPr>
          <p:nvPr/>
        </p:nvSpPr>
        <p:spPr bwMode="auto">
          <a:xfrm>
            <a:off x="4786224" y="880533"/>
            <a:ext cx="3442448" cy="6771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sz="20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废气、废水处理技术运用</a:t>
            </a:r>
            <a:endParaRPr kumimoji="0" lang="zh-CN" sz="20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sz="18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76802" name="Rectangle 2"/>
          <p:cNvSpPr>
            <a:spLocks noChangeArrowheads="1"/>
          </p:cNvSpPr>
          <p:nvPr/>
        </p:nvSpPr>
        <p:spPr bwMode="auto">
          <a:xfrm>
            <a:off x="1118796" y="1624404"/>
            <a:ext cx="656216" cy="31085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sz="28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老式立式焚烧炉</a:t>
            </a:r>
            <a:endParaRPr kumimoji="0" lang="zh-CN" sz="28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pic>
        <p:nvPicPr>
          <p:cNvPr id="22" name="图片 21" descr="0627_3 (7)"/>
          <p:cNvPicPr>
            <a:picLocks noChangeAspect="1"/>
          </p:cNvPicPr>
          <p:nvPr/>
        </p:nvPicPr>
        <p:blipFill>
          <a:blip r:embed="rId3" cstate="print"/>
          <a:stretch>
            <a:fillRect/>
          </a:stretch>
        </p:blipFill>
        <p:spPr>
          <a:xfrm>
            <a:off x="2463089" y="1304681"/>
            <a:ext cx="9137650" cy="4983163"/>
          </a:xfrm>
          <a:prstGeom prst="rect">
            <a:avLst/>
          </a:prstGeom>
          <a:noFill/>
          <a:ln w="9525">
            <a:noFill/>
          </a:ln>
        </p:spPr>
      </p:pic>
      <p:sp>
        <p:nvSpPr>
          <p:cNvPr id="24" name="矩形 23"/>
          <p:cNvSpPr/>
          <p:nvPr/>
        </p:nvSpPr>
        <p:spPr>
          <a:xfrm>
            <a:off x="5036361" y="225778"/>
            <a:ext cx="5109091" cy="584775"/>
          </a:xfrm>
          <a:prstGeom prst="rect">
            <a:avLst/>
          </a:prstGeom>
        </p:spPr>
        <p:txBody>
          <a:bodyPr wrap="none">
            <a:spAutoFit/>
          </a:bodyPr>
          <a:lstStyle/>
          <a:p>
            <a:pPr lvl="0"/>
            <a:r>
              <a:rPr lang="zh-CN" altLang="en-US" sz="3200" dirty="0" smtClean="0">
                <a:solidFill>
                  <a:schemeClr val="accent1">
                    <a:lumMod val="75000"/>
                  </a:schemeClr>
                </a:solidFill>
                <a:latin typeface="微软雅黑" panose="020B0503020204020204" pitchFamily="34" charset="-122"/>
                <a:ea typeface="微软雅黑" panose="020B0503020204020204" pitchFamily="34" charset="-122"/>
              </a:rPr>
              <a:t>丙烯腈新技术、新工艺应用</a:t>
            </a:r>
            <a:endParaRPr lang="zh-CN" altLang="en-US" sz="3200" dirty="0">
              <a:solidFill>
                <a:schemeClr val="accent1">
                  <a:lumMod val="75000"/>
                </a:scheme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914324"/>
            <a:chOff x="0" y="0"/>
            <a:chExt cx="12192000" cy="914324"/>
          </a:xfrm>
          <a:effectLst>
            <a:outerShdw blurRad="50800" dist="38100" dir="2700000" algn="tl" rotWithShape="0">
              <a:prstClr val="black">
                <a:alpha val="40000"/>
              </a:prstClr>
            </a:outerShdw>
          </a:effectLst>
        </p:grpSpPr>
        <p:sp>
          <p:nvSpPr>
            <p:cNvPr id="3" name="矩形 2">
              <a:extLst>
                <a:ext uri="{FF2B5EF4-FFF2-40B4-BE49-F238E27FC236}">
                  <a16:creationId xmlns:a16="http://schemas.microsoft.com/office/drawing/2014/main" xmlns="" id="{DBA7EAC7-B3D8-4D41-A150-5DD10AEB6DBA}"/>
                </a:ext>
              </a:extLst>
            </p:cNvPr>
            <p:cNvSpPr/>
            <p:nvPr/>
          </p:nvSpPr>
          <p:spPr>
            <a:xfrm>
              <a:off x="1362545" y="544992"/>
              <a:ext cx="1736016" cy="369332"/>
            </a:xfrm>
            <a:prstGeom prst="rect">
              <a:avLst/>
            </a:prstGeom>
          </p:spPr>
          <p:txBody>
            <a:bodyPr wrap="square">
              <a:spAutoFit/>
            </a:bodyPr>
            <a:lstStyle/>
            <a:p>
              <a:pPr algn="dist"/>
              <a:r>
                <a:rPr lang="zh-CN" altLang="en-US" sz="1800" b="1"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安庆石化公司</a:t>
              </a:r>
              <a:endParaRPr lang="zh-CN" altLang="en-US" sz="1800" b="1" dirty="0">
                <a:solidFill>
                  <a:schemeClr val="tx1">
                    <a:lumMod val="65000"/>
                    <a:lumOff val="35000"/>
                  </a:schemeClr>
                </a:solidFill>
              </a:endParaRPr>
            </a:p>
          </p:txBody>
        </p:sp>
        <p:cxnSp>
          <p:nvCxnSpPr>
            <p:cNvPr id="4" name="直接连接符 3"/>
            <p:cNvCxnSpPr/>
            <p:nvPr/>
          </p:nvCxnSpPr>
          <p:spPr>
            <a:xfrm>
              <a:off x="0" y="900510"/>
              <a:ext cx="3098561" cy="0"/>
            </a:xfrm>
            <a:prstGeom prst="line">
              <a:avLst/>
            </a:prstGeom>
            <a:ln w="22225">
              <a:gradFill>
                <a:gsLst>
                  <a:gs pos="0">
                    <a:srgbClr val="FF0000"/>
                  </a:gs>
                  <a:gs pos="74000">
                    <a:srgbClr val="C00000"/>
                  </a:gs>
                  <a:gs pos="83000">
                    <a:srgbClr val="FFC000"/>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3108562" y="795"/>
              <a:ext cx="285518" cy="90051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3262156" y="729658"/>
              <a:ext cx="8929844" cy="0"/>
            </a:xfrm>
            <a:prstGeom prst="line">
              <a:avLst/>
            </a:prstGeom>
            <a:ln>
              <a:solidFill>
                <a:schemeClr val="accent2">
                  <a:alpha val="88000"/>
                </a:schemeClr>
              </a:solidFill>
            </a:ln>
          </p:spPr>
          <p:style>
            <a:lnRef idx="1">
              <a:schemeClr val="accent1"/>
            </a:lnRef>
            <a:fillRef idx="0">
              <a:schemeClr val="accent1"/>
            </a:fillRef>
            <a:effectRef idx="0">
              <a:schemeClr val="accent1"/>
            </a:effectRef>
            <a:fontRef idx="minor">
              <a:schemeClr val="tx1"/>
            </a:fontRef>
          </p:style>
        </p:cxnSp>
        <p:pic>
          <p:nvPicPr>
            <p:cNvPr id="7" name="图片 6"/>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59481" y="79549"/>
              <a:ext cx="744548" cy="767458"/>
            </a:xfrm>
            <a:prstGeom prst="rect">
              <a:avLst/>
            </a:prstGeom>
          </p:spPr>
        </p:pic>
        <p:sp>
          <p:nvSpPr>
            <p:cNvPr id="8" name="矩形 7">
              <a:extLst>
                <a:ext uri="{FF2B5EF4-FFF2-40B4-BE49-F238E27FC236}">
                  <a16:creationId xmlns:a16="http://schemas.microsoft.com/office/drawing/2014/main" xmlns="" id="{DBA7EAC7-B3D8-4D41-A150-5DD10AEB6DBA}"/>
                </a:ext>
              </a:extLst>
            </p:cNvPr>
            <p:cNvSpPr/>
            <p:nvPr/>
          </p:nvSpPr>
          <p:spPr>
            <a:xfrm>
              <a:off x="1380409" y="11213"/>
              <a:ext cx="1663462" cy="461665"/>
            </a:xfrm>
            <a:prstGeom prst="rect">
              <a:avLst/>
            </a:prstGeom>
          </p:spPr>
          <p:txBody>
            <a:bodyPr wrap="square">
              <a:spAutoFit/>
            </a:bodyPr>
            <a:lstStyle/>
            <a:p>
              <a:pPr algn="dist"/>
              <a:r>
                <a:rPr lang="zh-CN" altLang="en-US" sz="2400" b="1" dirty="0" smtClean="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中国石化</a:t>
              </a:r>
              <a:endParaRPr lang="zh-CN" altLang="en-US" sz="2400" b="1" dirty="0">
                <a:solidFill>
                  <a:schemeClr val="tx1">
                    <a:lumMod val="65000"/>
                    <a:lumOff val="35000"/>
                  </a:schemeClr>
                </a:solidFill>
              </a:endParaRPr>
            </a:p>
          </p:txBody>
        </p:sp>
        <p:sp>
          <p:nvSpPr>
            <p:cNvPr id="9" name="矩形 8">
              <a:extLst>
                <a:ext uri="{FF2B5EF4-FFF2-40B4-BE49-F238E27FC236}">
                  <a16:creationId xmlns:a16="http://schemas.microsoft.com/office/drawing/2014/main" xmlns="" id="{DBA7EAC7-B3D8-4D41-A150-5DD10AEB6DBA}"/>
                </a:ext>
              </a:extLst>
            </p:cNvPr>
            <p:cNvSpPr/>
            <p:nvPr/>
          </p:nvSpPr>
          <p:spPr>
            <a:xfrm>
              <a:off x="1418172" y="348954"/>
              <a:ext cx="1587082" cy="276999"/>
            </a:xfrm>
            <a:prstGeom prst="rect">
              <a:avLst/>
            </a:prstGeom>
          </p:spPr>
          <p:txBody>
            <a:bodyPr wrap="square">
              <a:spAutoFit/>
            </a:bodyPr>
            <a:lstStyle/>
            <a:p>
              <a:pPr algn="dist"/>
              <a:r>
                <a:rPr lang="en-US" altLang="zh-CN" sz="1200" b="1" dirty="0" smtClean="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SINOPEC</a:t>
              </a:r>
              <a:endParaRPr lang="zh-CN" altLang="en-US" sz="1200" b="1" dirty="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10" name="直接连接符 9"/>
            <p:cNvCxnSpPr/>
            <p:nvPr/>
          </p:nvCxnSpPr>
          <p:spPr>
            <a:xfrm flipH="1">
              <a:off x="3212704" y="0"/>
              <a:ext cx="285518" cy="90051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2" name="矩形 11"/>
          <p:cNvSpPr/>
          <p:nvPr/>
        </p:nvSpPr>
        <p:spPr>
          <a:xfrm>
            <a:off x="1152881" y="1254169"/>
            <a:ext cx="2967297" cy="523220"/>
          </a:xfrm>
          <a:prstGeom prst="rect">
            <a:avLst/>
          </a:prstGeom>
        </p:spPr>
        <p:txBody>
          <a:bodyPr wrap="square">
            <a:spAutoFit/>
          </a:bodyPr>
          <a:lstStyle/>
          <a:p>
            <a:r>
              <a:rPr lang="zh-CN" altLang="en-US" sz="2800" b="1" dirty="0" smtClean="0"/>
              <a:t>绿援项目</a:t>
            </a:r>
            <a:endParaRPr lang="zh-CN" altLang="en-US" sz="2800" b="1" dirty="0"/>
          </a:p>
        </p:txBody>
      </p:sp>
      <p:pic>
        <p:nvPicPr>
          <p:cNvPr id="13" name="图片 12" descr="0627_4 (6)"/>
          <p:cNvPicPr>
            <a:picLocks noChangeAspect="1"/>
          </p:cNvPicPr>
          <p:nvPr/>
        </p:nvPicPr>
        <p:blipFill>
          <a:blip r:embed="rId3" cstate="print"/>
          <a:stretch>
            <a:fillRect/>
          </a:stretch>
        </p:blipFill>
        <p:spPr>
          <a:xfrm>
            <a:off x="3432138" y="1632361"/>
            <a:ext cx="7543800" cy="4819650"/>
          </a:xfrm>
          <a:prstGeom prst="rect">
            <a:avLst/>
          </a:prstGeom>
          <a:noFill/>
          <a:ln w="9525">
            <a:noFill/>
          </a:ln>
        </p:spPr>
      </p:pic>
      <p:sp>
        <p:nvSpPr>
          <p:cNvPr id="14" name="矩形 13"/>
          <p:cNvSpPr/>
          <p:nvPr/>
        </p:nvSpPr>
        <p:spPr>
          <a:xfrm>
            <a:off x="5205694" y="196334"/>
            <a:ext cx="5109091" cy="584775"/>
          </a:xfrm>
          <a:prstGeom prst="rect">
            <a:avLst/>
          </a:prstGeom>
        </p:spPr>
        <p:txBody>
          <a:bodyPr wrap="none">
            <a:spAutoFit/>
          </a:bodyPr>
          <a:lstStyle/>
          <a:p>
            <a:pPr lvl="0"/>
            <a:r>
              <a:rPr lang="zh-CN" altLang="en-US" sz="3200" dirty="0" smtClean="0">
                <a:solidFill>
                  <a:schemeClr val="accent1">
                    <a:lumMod val="75000"/>
                  </a:schemeClr>
                </a:solidFill>
                <a:latin typeface="微软雅黑" panose="020B0503020204020204" pitchFamily="34" charset="-122"/>
                <a:ea typeface="微软雅黑" panose="020B0503020204020204" pitchFamily="34" charset="-122"/>
              </a:rPr>
              <a:t>丙烯腈新技术、新工艺应用</a:t>
            </a:r>
            <a:endParaRPr lang="zh-CN" altLang="en-US" sz="3200" dirty="0">
              <a:solidFill>
                <a:schemeClr val="accent1">
                  <a:lumMod val="75000"/>
                </a:scheme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914324"/>
            <a:chOff x="0" y="0"/>
            <a:chExt cx="12192000" cy="914324"/>
          </a:xfrm>
          <a:effectLst>
            <a:outerShdw blurRad="50800" dist="38100" dir="2700000" algn="tl" rotWithShape="0">
              <a:prstClr val="black">
                <a:alpha val="40000"/>
              </a:prstClr>
            </a:outerShdw>
          </a:effectLst>
        </p:grpSpPr>
        <p:sp>
          <p:nvSpPr>
            <p:cNvPr id="3" name="矩形 2">
              <a:extLst>
                <a:ext uri="{FF2B5EF4-FFF2-40B4-BE49-F238E27FC236}">
                  <a16:creationId xmlns:a16="http://schemas.microsoft.com/office/drawing/2014/main" xmlns="" id="{DBA7EAC7-B3D8-4D41-A150-5DD10AEB6DBA}"/>
                </a:ext>
              </a:extLst>
            </p:cNvPr>
            <p:cNvSpPr/>
            <p:nvPr/>
          </p:nvSpPr>
          <p:spPr>
            <a:xfrm>
              <a:off x="1362545" y="544992"/>
              <a:ext cx="1736016" cy="369332"/>
            </a:xfrm>
            <a:prstGeom prst="rect">
              <a:avLst/>
            </a:prstGeom>
          </p:spPr>
          <p:txBody>
            <a:bodyPr wrap="square">
              <a:spAutoFit/>
            </a:bodyPr>
            <a:lstStyle/>
            <a:p>
              <a:pPr algn="dist"/>
              <a:r>
                <a:rPr lang="zh-CN" altLang="en-US" sz="1800" b="1"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安庆石化公司</a:t>
              </a:r>
              <a:endParaRPr lang="zh-CN" altLang="en-US" sz="1800" b="1" dirty="0">
                <a:solidFill>
                  <a:schemeClr val="tx1">
                    <a:lumMod val="65000"/>
                    <a:lumOff val="35000"/>
                  </a:schemeClr>
                </a:solidFill>
              </a:endParaRPr>
            </a:p>
          </p:txBody>
        </p:sp>
        <p:cxnSp>
          <p:nvCxnSpPr>
            <p:cNvPr id="4" name="直接连接符 3"/>
            <p:cNvCxnSpPr/>
            <p:nvPr/>
          </p:nvCxnSpPr>
          <p:spPr>
            <a:xfrm>
              <a:off x="0" y="900510"/>
              <a:ext cx="3098561" cy="0"/>
            </a:xfrm>
            <a:prstGeom prst="line">
              <a:avLst/>
            </a:prstGeom>
            <a:ln w="22225">
              <a:gradFill>
                <a:gsLst>
                  <a:gs pos="0">
                    <a:srgbClr val="FF0000"/>
                  </a:gs>
                  <a:gs pos="74000">
                    <a:srgbClr val="C00000"/>
                  </a:gs>
                  <a:gs pos="83000">
                    <a:srgbClr val="FFC000"/>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3108562" y="795"/>
              <a:ext cx="285518" cy="90051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3262156" y="729658"/>
              <a:ext cx="8929844" cy="0"/>
            </a:xfrm>
            <a:prstGeom prst="line">
              <a:avLst/>
            </a:prstGeom>
            <a:ln>
              <a:solidFill>
                <a:schemeClr val="accent2">
                  <a:alpha val="88000"/>
                </a:schemeClr>
              </a:solidFill>
            </a:ln>
          </p:spPr>
          <p:style>
            <a:lnRef idx="1">
              <a:schemeClr val="accent1"/>
            </a:lnRef>
            <a:fillRef idx="0">
              <a:schemeClr val="accent1"/>
            </a:fillRef>
            <a:effectRef idx="0">
              <a:schemeClr val="accent1"/>
            </a:effectRef>
            <a:fontRef idx="minor">
              <a:schemeClr val="tx1"/>
            </a:fontRef>
          </p:style>
        </p:cxnSp>
        <p:pic>
          <p:nvPicPr>
            <p:cNvPr id="7" name="图片 6"/>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59481" y="79549"/>
              <a:ext cx="744548" cy="767458"/>
            </a:xfrm>
            <a:prstGeom prst="rect">
              <a:avLst/>
            </a:prstGeom>
          </p:spPr>
        </p:pic>
        <p:sp>
          <p:nvSpPr>
            <p:cNvPr id="8" name="矩形 7">
              <a:extLst>
                <a:ext uri="{FF2B5EF4-FFF2-40B4-BE49-F238E27FC236}">
                  <a16:creationId xmlns:a16="http://schemas.microsoft.com/office/drawing/2014/main" xmlns="" id="{DBA7EAC7-B3D8-4D41-A150-5DD10AEB6DBA}"/>
                </a:ext>
              </a:extLst>
            </p:cNvPr>
            <p:cNvSpPr/>
            <p:nvPr/>
          </p:nvSpPr>
          <p:spPr>
            <a:xfrm>
              <a:off x="1380409" y="11213"/>
              <a:ext cx="1663462" cy="461665"/>
            </a:xfrm>
            <a:prstGeom prst="rect">
              <a:avLst/>
            </a:prstGeom>
          </p:spPr>
          <p:txBody>
            <a:bodyPr wrap="square">
              <a:spAutoFit/>
            </a:bodyPr>
            <a:lstStyle/>
            <a:p>
              <a:pPr algn="dist"/>
              <a:r>
                <a:rPr lang="zh-CN" altLang="en-US" sz="2400" b="1" dirty="0" smtClean="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中国石化</a:t>
              </a:r>
              <a:endParaRPr lang="zh-CN" altLang="en-US" sz="2400" b="1" dirty="0">
                <a:solidFill>
                  <a:schemeClr val="tx1">
                    <a:lumMod val="65000"/>
                    <a:lumOff val="35000"/>
                  </a:schemeClr>
                </a:solidFill>
              </a:endParaRPr>
            </a:p>
          </p:txBody>
        </p:sp>
        <p:sp>
          <p:nvSpPr>
            <p:cNvPr id="9" name="矩形 8">
              <a:extLst>
                <a:ext uri="{FF2B5EF4-FFF2-40B4-BE49-F238E27FC236}">
                  <a16:creationId xmlns:a16="http://schemas.microsoft.com/office/drawing/2014/main" xmlns="" id="{DBA7EAC7-B3D8-4D41-A150-5DD10AEB6DBA}"/>
                </a:ext>
              </a:extLst>
            </p:cNvPr>
            <p:cNvSpPr/>
            <p:nvPr/>
          </p:nvSpPr>
          <p:spPr>
            <a:xfrm>
              <a:off x="1418172" y="348954"/>
              <a:ext cx="1587082" cy="276999"/>
            </a:xfrm>
            <a:prstGeom prst="rect">
              <a:avLst/>
            </a:prstGeom>
          </p:spPr>
          <p:txBody>
            <a:bodyPr wrap="square">
              <a:spAutoFit/>
            </a:bodyPr>
            <a:lstStyle/>
            <a:p>
              <a:pPr algn="dist"/>
              <a:r>
                <a:rPr lang="en-US" altLang="zh-CN" sz="1200" b="1" dirty="0" smtClean="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SINOPEC</a:t>
              </a:r>
              <a:endParaRPr lang="zh-CN" altLang="en-US" sz="1200" b="1" dirty="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10" name="直接连接符 9"/>
            <p:cNvCxnSpPr/>
            <p:nvPr/>
          </p:nvCxnSpPr>
          <p:spPr>
            <a:xfrm flipH="1">
              <a:off x="3212704" y="0"/>
              <a:ext cx="285518" cy="90051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11" name="图片 10" descr="0627_2 (4)"/>
          <p:cNvPicPr>
            <a:picLocks noChangeAspect="1"/>
          </p:cNvPicPr>
          <p:nvPr/>
        </p:nvPicPr>
        <p:blipFill>
          <a:blip r:embed="rId3" cstate="print"/>
          <a:stretch>
            <a:fillRect/>
          </a:stretch>
        </p:blipFill>
        <p:spPr>
          <a:xfrm>
            <a:off x="2600175" y="1161826"/>
            <a:ext cx="8540750" cy="4833769"/>
          </a:xfrm>
          <a:prstGeom prst="rect">
            <a:avLst/>
          </a:prstGeom>
          <a:noFill/>
          <a:ln w="9525">
            <a:noFill/>
          </a:ln>
        </p:spPr>
      </p:pic>
      <p:sp>
        <p:nvSpPr>
          <p:cNvPr id="12" name="矩形 11"/>
          <p:cNvSpPr/>
          <p:nvPr/>
        </p:nvSpPr>
        <p:spPr>
          <a:xfrm>
            <a:off x="5205694" y="196334"/>
            <a:ext cx="5109091" cy="584775"/>
          </a:xfrm>
          <a:prstGeom prst="rect">
            <a:avLst/>
          </a:prstGeom>
        </p:spPr>
        <p:txBody>
          <a:bodyPr wrap="none">
            <a:spAutoFit/>
          </a:bodyPr>
          <a:lstStyle/>
          <a:p>
            <a:pPr lvl="0"/>
            <a:r>
              <a:rPr lang="zh-CN" altLang="en-US" sz="3200" dirty="0" smtClean="0">
                <a:solidFill>
                  <a:schemeClr val="accent1">
                    <a:lumMod val="75000"/>
                  </a:schemeClr>
                </a:solidFill>
                <a:latin typeface="微软雅黑" panose="020B0503020204020204" pitchFamily="34" charset="-122"/>
                <a:ea typeface="微软雅黑" panose="020B0503020204020204" pitchFamily="34" charset="-122"/>
              </a:rPr>
              <a:t>丙烯腈新技术、新工艺应用</a:t>
            </a:r>
            <a:endParaRPr lang="zh-CN" altLang="en-US" sz="3200" dirty="0">
              <a:solidFill>
                <a:schemeClr val="accent1">
                  <a:lumMod val="75000"/>
                </a:scheme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0"/>
            <a:ext cx="12192000" cy="914324"/>
            <a:chOff x="0" y="0"/>
            <a:chExt cx="12192000" cy="914324"/>
          </a:xfrm>
          <a:effectLst>
            <a:outerShdw blurRad="50800" dist="38100" dir="2700000" algn="tl" rotWithShape="0">
              <a:prstClr val="black">
                <a:alpha val="40000"/>
              </a:prstClr>
            </a:outerShdw>
          </a:effectLst>
        </p:grpSpPr>
        <p:sp>
          <p:nvSpPr>
            <p:cNvPr id="4" name="矩形 3">
              <a:extLst>
                <a:ext uri="{FF2B5EF4-FFF2-40B4-BE49-F238E27FC236}">
                  <a16:creationId xmlns:a16="http://schemas.microsoft.com/office/drawing/2014/main" xmlns="" id="{DBA7EAC7-B3D8-4D41-A150-5DD10AEB6DBA}"/>
                </a:ext>
              </a:extLst>
            </p:cNvPr>
            <p:cNvSpPr/>
            <p:nvPr/>
          </p:nvSpPr>
          <p:spPr>
            <a:xfrm>
              <a:off x="1362545" y="544992"/>
              <a:ext cx="1736016" cy="369332"/>
            </a:xfrm>
            <a:prstGeom prst="rect">
              <a:avLst/>
            </a:prstGeom>
          </p:spPr>
          <p:txBody>
            <a:bodyPr wrap="square">
              <a:spAutoFit/>
            </a:bodyPr>
            <a:lstStyle/>
            <a:p>
              <a:pPr algn="dist"/>
              <a:r>
                <a:rPr lang="zh-CN" altLang="en-US" sz="1800" b="1"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安庆石化公司</a:t>
              </a:r>
              <a:endParaRPr lang="zh-CN" altLang="en-US" sz="1800" b="1" dirty="0">
                <a:solidFill>
                  <a:schemeClr val="tx1">
                    <a:lumMod val="65000"/>
                    <a:lumOff val="35000"/>
                  </a:schemeClr>
                </a:solidFill>
              </a:endParaRPr>
            </a:p>
          </p:txBody>
        </p:sp>
        <p:cxnSp>
          <p:nvCxnSpPr>
            <p:cNvPr id="5" name="直接连接符 4"/>
            <p:cNvCxnSpPr/>
            <p:nvPr/>
          </p:nvCxnSpPr>
          <p:spPr>
            <a:xfrm>
              <a:off x="0" y="900510"/>
              <a:ext cx="3098561" cy="0"/>
            </a:xfrm>
            <a:prstGeom prst="line">
              <a:avLst/>
            </a:prstGeom>
            <a:ln w="22225">
              <a:gradFill>
                <a:gsLst>
                  <a:gs pos="0">
                    <a:srgbClr val="FF0000"/>
                  </a:gs>
                  <a:gs pos="74000">
                    <a:srgbClr val="C00000"/>
                  </a:gs>
                  <a:gs pos="83000">
                    <a:srgbClr val="FFC000"/>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H="1">
              <a:off x="3108562" y="795"/>
              <a:ext cx="285518" cy="90051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3262156" y="729658"/>
              <a:ext cx="8929844" cy="0"/>
            </a:xfrm>
            <a:prstGeom prst="line">
              <a:avLst/>
            </a:prstGeom>
            <a:ln>
              <a:solidFill>
                <a:schemeClr val="accent2">
                  <a:alpha val="88000"/>
                </a:schemeClr>
              </a:solidFill>
            </a:ln>
          </p:spPr>
          <p:style>
            <a:lnRef idx="1">
              <a:schemeClr val="accent1"/>
            </a:lnRef>
            <a:fillRef idx="0">
              <a:schemeClr val="accent1"/>
            </a:fillRef>
            <a:effectRef idx="0">
              <a:schemeClr val="accent1"/>
            </a:effectRef>
            <a:fontRef idx="minor">
              <a:schemeClr val="tx1"/>
            </a:fontRef>
          </p:style>
        </p:cxnSp>
        <p:pic>
          <p:nvPicPr>
            <p:cNvPr id="8" name="图片 7"/>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59481" y="79549"/>
              <a:ext cx="744548" cy="767458"/>
            </a:xfrm>
            <a:prstGeom prst="rect">
              <a:avLst/>
            </a:prstGeom>
          </p:spPr>
        </p:pic>
        <p:sp>
          <p:nvSpPr>
            <p:cNvPr id="9" name="矩形 8">
              <a:extLst>
                <a:ext uri="{FF2B5EF4-FFF2-40B4-BE49-F238E27FC236}">
                  <a16:creationId xmlns:a16="http://schemas.microsoft.com/office/drawing/2014/main" xmlns="" id="{DBA7EAC7-B3D8-4D41-A150-5DD10AEB6DBA}"/>
                </a:ext>
              </a:extLst>
            </p:cNvPr>
            <p:cNvSpPr/>
            <p:nvPr/>
          </p:nvSpPr>
          <p:spPr>
            <a:xfrm>
              <a:off x="1380409" y="11213"/>
              <a:ext cx="1663462" cy="461665"/>
            </a:xfrm>
            <a:prstGeom prst="rect">
              <a:avLst/>
            </a:prstGeom>
          </p:spPr>
          <p:txBody>
            <a:bodyPr wrap="square">
              <a:spAutoFit/>
            </a:bodyPr>
            <a:lstStyle/>
            <a:p>
              <a:pPr algn="dist"/>
              <a:r>
                <a:rPr lang="zh-CN" altLang="en-US" sz="2400" b="1" dirty="0" smtClean="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中国石化</a:t>
              </a:r>
              <a:endParaRPr lang="zh-CN" altLang="en-US" sz="2400" b="1" dirty="0">
                <a:solidFill>
                  <a:schemeClr val="tx1">
                    <a:lumMod val="65000"/>
                    <a:lumOff val="35000"/>
                  </a:schemeClr>
                </a:solidFill>
              </a:endParaRPr>
            </a:p>
          </p:txBody>
        </p:sp>
        <p:sp>
          <p:nvSpPr>
            <p:cNvPr id="10" name="矩形 9">
              <a:extLst>
                <a:ext uri="{FF2B5EF4-FFF2-40B4-BE49-F238E27FC236}">
                  <a16:creationId xmlns:a16="http://schemas.microsoft.com/office/drawing/2014/main" xmlns="" id="{DBA7EAC7-B3D8-4D41-A150-5DD10AEB6DBA}"/>
                </a:ext>
              </a:extLst>
            </p:cNvPr>
            <p:cNvSpPr/>
            <p:nvPr/>
          </p:nvSpPr>
          <p:spPr>
            <a:xfrm>
              <a:off x="1418172" y="348954"/>
              <a:ext cx="1587082" cy="276999"/>
            </a:xfrm>
            <a:prstGeom prst="rect">
              <a:avLst/>
            </a:prstGeom>
          </p:spPr>
          <p:txBody>
            <a:bodyPr wrap="square">
              <a:spAutoFit/>
            </a:bodyPr>
            <a:lstStyle/>
            <a:p>
              <a:pPr algn="dist"/>
              <a:r>
                <a:rPr lang="en-US" altLang="zh-CN" sz="1200" b="1" dirty="0" smtClean="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SINOPEC</a:t>
              </a:r>
              <a:endParaRPr lang="zh-CN" altLang="en-US" sz="1200" b="1" dirty="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11" name="直接连接符 10"/>
            <p:cNvCxnSpPr/>
            <p:nvPr/>
          </p:nvCxnSpPr>
          <p:spPr>
            <a:xfrm flipH="1">
              <a:off x="3212704" y="0"/>
              <a:ext cx="285518" cy="90051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12" name="图片 11" descr="0627_3 (9)"/>
          <p:cNvPicPr>
            <a:picLocks noChangeAspect="1"/>
          </p:cNvPicPr>
          <p:nvPr/>
        </p:nvPicPr>
        <p:blipFill>
          <a:blip r:embed="rId3" cstate="print"/>
          <a:stretch>
            <a:fillRect/>
          </a:stretch>
        </p:blipFill>
        <p:spPr>
          <a:xfrm>
            <a:off x="1715294" y="1194099"/>
            <a:ext cx="8761412" cy="5546426"/>
          </a:xfrm>
          <a:prstGeom prst="rect">
            <a:avLst/>
          </a:prstGeom>
          <a:noFill/>
          <a:ln w="9525">
            <a:noFill/>
          </a:ln>
        </p:spPr>
      </p:pic>
      <p:sp>
        <p:nvSpPr>
          <p:cNvPr id="13" name="TextBox 12"/>
          <p:cNvSpPr txBox="1"/>
          <p:nvPr/>
        </p:nvSpPr>
        <p:spPr>
          <a:xfrm>
            <a:off x="4754880" y="161365"/>
            <a:ext cx="3410175" cy="584775"/>
          </a:xfrm>
          <a:prstGeom prst="rect">
            <a:avLst/>
          </a:prstGeom>
          <a:noFill/>
        </p:spPr>
        <p:txBody>
          <a:bodyPr wrap="square" rtlCol="0">
            <a:spAutoFit/>
          </a:bodyPr>
          <a:lstStyle/>
          <a:p>
            <a:r>
              <a:rPr lang="en-US" altLang="zh-CN" sz="3200" dirty="0" smtClean="0"/>
              <a:t>AOGC</a:t>
            </a:r>
            <a:endParaRPr lang="zh-CN" altLang="en-US" sz="3200" dirty="0"/>
          </a:p>
        </p:txBody>
      </p:sp>
      <p:sp>
        <p:nvSpPr>
          <p:cNvPr id="14" name="矩形 13"/>
          <p:cNvSpPr/>
          <p:nvPr/>
        </p:nvSpPr>
        <p:spPr>
          <a:xfrm>
            <a:off x="5984627" y="173757"/>
            <a:ext cx="5109091" cy="584775"/>
          </a:xfrm>
          <a:prstGeom prst="rect">
            <a:avLst/>
          </a:prstGeom>
        </p:spPr>
        <p:txBody>
          <a:bodyPr wrap="none">
            <a:spAutoFit/>
          </a:bodyPr>
          <a:lstStyle/>
          <a:p>
            <a:pPr lvl="0"/>
            <a:r>
              <a:rPr lang="zh-CN" altLang="en-US" sz="3200" dirty="0" smtClean="0">
                <a:solidFill>
                  <a:schemeClr val="accent1">
                    <a:lumMod val="75000"/>
                  </a:schemeClr>
                </a:solidFill>
                <a:latin typeface="微软雅黑" panose="020B0503020204020204" pitchFamily="34" charset="-122"/>
                <a:ea typeface="微软雅黑" panose="020B0503020204020204" pitchFamily="34" charset="-122"/>
              </a:rPr>
              <a:t>丙烯腈新技术、新工艺应用</a:t>
            </a:r>
            <a:endParaRPr lang="zh-CN" altLang="en-US" sz="3200" dirty="0">
              <a:solidFill>
                <a:schemeClr val="accent1">
                  <a:lumMod val="75000"/>
                </a:scheme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914324"/>
            <a:chOff x="0" y="0"/>
            <a:chExt cx="12192000" cy="914324"/>
          </a:xfrm>
          <a:effectLst>
            <a:outerShdw blurRad="50800" dist="38100" dir="2700000" algn="tl" rotWithShape="0">
              <a:prstClr val="black">
                <a:alpha val="40000"/>
              </a:prstClr>
            </a:outerShdw>
          </a:effectLst>
        </p:grpSpPr>
        <p:sp>
          <p:nvSpPr>
            <p:cNvPr id="3" name="矩形 2">
              <a:extLst>
                <a:ext uri="{FF2B5EF4-FFF2-40B4-BE49-F238E27FC236}">
                  <a16:creationId xmlns:a16="http://schemas.microsoft.com/office/drawing/2014/main" xmlns="" id="{DBA7EAC7-B3D8-4D41-A150-5DD10AEB6DBA}"/>
                </a:ext>
              </a:extLst>
            </p:cNvPr>
            <p:cNvSpPr/>
            <p:nvPr/>
          </p:nvSpPr>
          <p:spPr>
            <a:xfrm>
              <a:off x="1362545" y="544992"/>
              <a:ext cx="1736016" cy="369332"/>
            </a:xfrm>
            <a:prstGeom prst="rect">
              <a:avLst/>
            </a:prstGeom>
          </p:spPr>
          <p:txBody>
            <a:bodyPr wrap="square">
              <a:spAutoFit/>
            </a:bodyPr>
            <a:lstStyle/>
            <a:p>
              <a:pPr algn="dist"/>
              <a:r>
                <a:rPr lang="zh-CN" altLang="en-US" sz="1800" b="1"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安庆石化公司</a:t>
              </a:r>
              <a:endParaRPr lang="zh-CN" altLang="en-US" sz="1800" b="1" dirty="0">
                <a:solidFill>
                  <a:schemeClr val="tx1">
                    <a:lumMod val="65000"/>
                    <a:lumOff val="35000"/>
                  </a:schemeClr>
                </a:solidFill>
              </a:endParaRPr>
            </a:p>
          </p:txBody>
        </p:sp>
        <p:cxnSp>
          <p:nvCxnSpPr>
            <p:cNvPr id="4" name="直接连接符 3"/>
            <p:cNvCxnSpPr/>
            <p:nvPr/>
          </p:nvCxnSpPr>
          <p:spPr>
            <a:xfrm>
              <a:off x="0" y="900510"/>
              <a:ext cx="3098561" cy="0"/>
            </a:xfrm>
            <a:prstGeom prst="line">
              <a:avLst/>
            </a:prstGeom>
            <a:ln w="22225">
              <a:gradFill>
                <a:gsLst>
                  <a:gs pos="0">
                    <a:srgbClr val="FF0000"/>
                  </a:gs>
                  <a:gs pos="74000">
                    <a:srgbClr val="C00000"/>
                  </a:gs>
                  <a:gs pos="83000">
                    <a:srgbClr val="FFC000"/>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3108562" y="795"/>
              <a:ext cx="285518" cy="90051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3262156" y="729658"/>
              <a:ext cx="8929844" cy="0"/>
            </a:xfrm>
            <a:prstGeom prst="line">
              <a:avLst/>
            </a:prstGeom>
            <a:ln>
              <a:solidFill>
                <a:schemeClr val="accent2">
                  <a:alpha val="88000"/>
                </a:schemeClr>
              </a:solidFill>
            </a:ln>
          </p:spPr>
          <p:style>
            <a:lnRef idx="1">
              <a:schemeClr val="accent1"/>
            </a:lnRef>
            <a:fillRef idx="0">
              <a:schemeClr val="accent1"/>
            </a:fillRef>
            <a:effectRef idx="0">
              <a:schemeClr val="accent1"/>
            </a:effectRef>
            <a:fontRef idx="minor">
              <a:schemeClr val="tx1"/>
            </a:fontRef>
          </p:style>
        </p:cxnSp>
        <p:pic>
          <p:nvPicPr>
            <p:cNvPr id="7" name="图片 6"/>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59481" y="79549"/>
              <a:ext cx="744548" cy="767458"/>
            </a:xfrm>
            <a:prstGeom prst="rect">
              <a:avLst/>
            </a:prstGeom>
          </p:spPr>
        </p:pic>
        <p:sp>
          <p:nvSpPr>
            <p:cNvPr id="8" name="矩形 7">
              <a:extLst>
                <a:ext uri="{FF2B5EF4-FFF2-40B4-BE49-F238E27FC236}">
                  <a16:creationId xmlns:a16="http://schemas.microsoft.com/office/drawing/2014/main" xmlns="" id="{DBA7EAC7-B3D8-4D41-A150-5DD10AEB6DBA}"/>
                </a:ext>
              </a:extLst>
            </p:cNvPr>
            <p:cNvSpPr/>
            <p:nvPr/>
          </p:nvSpPr>
          <p:spPr>
            <a:xfrm>
              <a:off x="1380409" y="11213"/>
              <a:ext cx="1663462" cy="461665"/>
            </a:xfrm>
            <a:prstGeom prst="rect">
              <a:avLst/>
            </a:prstGeom>
          </p:spPr>
          <p:txBody>
            <a:bodyPr wrap="square">
              <a:spAutoFit/>
            </a:bodyPr>
            <a:lstStyle/>
            <a:p>
              <a:pPr algn="dist"/>
              <a:r>
                <a:rPr lang="zh-CN" altLang="en-US" sz="2400" b="1" dirty="0" smtClean="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中国石化</a:t>
              </a:r>
              <a:endParaRPr lang="zh-CN" altLang="en-US" sz="2400" b="1" dirty="0">
                <a:solidFill>
                  <a:schemeClr val="tx1">
                    <a:lumMod val="65000"/>
                    <a:lumOff val="35000"/>
                  </a:schemeClr>
                </a:solidFill>
              </a:endParaRPr>
            </a:p>
          </p:txBody>
        </p:sp>
        <p:sp>
          <p:nvSpPr>
            <p:cNvPr id="9" name="矩形 8">
              <a:extLst>
                <a:ext uri="{FF2B5EF4-FFF2-40B4-BE49-F238E27FC236}">
                  <a16:creationId xmlns:a16="http://schemas.microsoft.com/office/drawing/2014/main" xmlns="" id="{DBA7EAC7-B3D8-4D41-A150-5DD10AEB6DBA}"/>
                </a:ext>
              </a:extLst>
            </p:cNvPr>
            <p:cNvSpPr/>
            <p:nvPr/>
          </p:nvSpPr>
          <p:spPr>
            <a:xfrm>
              <a:off x="1418172" y="348954"/>
              <a:ext cx="1587082" cy="276999"/>
            </a:xfrm>
            <a:prstGeom prst="rect">
              <a:avLst/>
            </a:prstGeom>
          </p:spPr>
          <p:txBody>
            <a:bodyPr wrap="square">
              <a:spAutoFit/>
            </a:bodyPr>
            <a:lstStyle/>
            <a:p>
              <a:pPr algn="dist"/>
              <a:r>
                <a:rPr lang="en-US" altLang="zh-CN" sz="1200" b="1" dirty="0" smtClean="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SINOPEC</a:t>
              </a:r>
              <a:endParaRPr lang="zh-CN" altLang="en-US" sz="1200" b="1" dirty="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10" name="直接连接符 9"/>
            <p:cNvCxnSpPr/>
            <p:nvPr/>
          </p:nvCxnSpPr>
          <p:spPr>
            <a:xfrm flipH="1">
              <a:off x="3212704" y="0"/>
              <a:ext cx="285518" cy="90051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11" name="图片 10" descr="0627_2 (6)"/>
          <p:cNvPicPr>
            <a:picLocks noChangeAspect="1"/>
          </p:cNvPicPr>
          <p:nvPr/>
        </p:nvPicPr>
        <p:blipFill>
          <a:blip r:embed="rId3" cstate="print"/>
          <a:stretch>
            <a:fillRect/>
          </a:stretch>
        </p:blipFill>
        <p:spPr>
          <a:xfrm>
            <a:off x="2074862" y="1613646"/>
            <a:ext cx="8042275" cy="5091953"/>
          </a:xfrm>
          <a:prstGeom prst="rect">
            <a:avLst/>
          </a:prstGeom>
          <a:noFill/>
          <a:ln w="9525">
            <a:noFill/>
          </a:ln>
        </p:spPr>
      </p:pic>
      <p:sp>
        <p:nvSpPr>
          <p:cNvPr id="12" name="矩形 11"/>
          <p:cNvSpPr/>
          <p:nvPr/>
        </p:nvSpPr>
        <p:spPr>
          <a:xfrm>
            <a:off x="3968138" y="210678"/>
            <a:ext cx="1826141" cy="584775"/>
          </a:xfrm>
          <a:prstGeom prst="rect">
            <a:avLst/>
          </a:prstGeom>
        </p:spPr>
        <p:txBody>
          <a:bodyPr wrap="none">
            <a:spAutoFit/>
          </a:bodyPr>
          <a:lstStyle/>
          <a:p>
            <a:r>
              <a:rPr lang="zh-CN" altLang="en-US" sz="3200" dirty="0" smtClean="0"/>
              <a:t>绿援炉子</a:t>
            </a:r>
            <a:endParaRPr lang="zh-CN" altLang="en-US" sz="3200" dirty="0"/>
          </a:p>
        </p:txBody>
      </p:sp>
      <p:sp>
        <p:nvSpPr>
          <p:cNvPr id="13" name="矩形 12"/>
          <p:cNvSpPr/>
          <p:nvPr/>
        </p:nvSpPr>
        <p:spPr>
          <a:xfrm>
            <a:off x="5950761" y="207623"/>
            <a:ext cx="5109091" cy="584775"/>
          </a:xfrm>
          <a:prstGeom prst="rect">
            <a:avLst/>
          </a:prstGeom>
        </p:spPr>
        <p:txBody>
          <a:bodyPr wrap="none">
            <a:spAutoFit/>
          </a:bodyPr>
          <a:lstStyle/>
          <a:p>
            <a:pPr lvl="0"/>
            <a:r>
              <a:rPr lang="zh-CN" altLang="en-US" sz="3200" dirty="0" smtClean="0">
                <a:solidFill>
                  <a:schemeClr val="accent1">
                    <a:lumMod val="75000"/>
                  </a:schemeClr>
                </a:solidFill>
                <a:latin typeface="微软雅黑" panose="020B0503020204020204" pitchFamily="34" charset="-122"/>
                <a:ea typeface="微软雅黑" panose="020B0503020204020204" pitchFamily="34" charset="-122"/>
              </a:rPr>
              <a:t>丙烯腈新技术、新工艺应用</a:t>
            </a:r>
            <a:endParaRPr lang="zh-CN" altLang="en-US" sz="3200" dirty="0">
              <a:solidFill>
                <a:schemeClr val="accent1">
                  <a:lumMod val="75000"/>
                </a:scheme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9" name="文本框 33"/>
          <p:cNvSpPr txBox="1"/>
          <p:nvPr/>
        </p:nvSpPr>
        <p:spPr>
          <a:xfrm>
            <a:off x="4636546" y="1932177"/>
            <a:ext cx="7121561" cy="830997"/>
          </a:xfrm>
          <a:prstGeom prst="rect">
            <a:avLst/>
          </a:prstGeom>
          <a:noFill/>
          <a:ln w="9525">
            <a:noFill/>
          </a:ln>
        </p:spPr>
        <p:txBody>
          <a:bodyPr wrap="square" anchor="t">
            <a:spAutoFit/>
          </a:bodyPr>
          <a:lstStyle/>
          <a:p>
            <a:pPr lvl="0"/>
            <a:r>
              <a:rPr lang="zh-CN" altLang="en-US" sz="4800" dirty="0" smtClean="0">
                <a:solidFill>
                  <a:schemeClr val="accent1">
                    <a:lumMod val="100000"/>
                  </a:schemeClr>
                </a:solidFill>
                <a:latin typeface="Impact" panose="020B0806030902050204" pitchFamily="34" charset="0"/>
              </a:rPr>
              <a:t>我国目前丙烯腈生产现状</a:t>
            </a:r>
            <a:endParaRPr lang="zh-CN" altLang="en-US" sz="4500" b="1" dirty="0">
              <a:solidFill>
                <a:schemeClr val="tx1">
                  <a:lumMod val="95000"/>
                  <a:lumOff val="5000"/>
                </a:schemeClr>
              </a:solidFill>
              <a:latin typeface="微软雅黑" panose="020B0503020204020204" pitchFamily="34" charset="-122"/>
              <a:ea typeface="微软雅黑" panose="020B0503020204020204" pitchFamily="34" charset="-122"/>
            </a:endParaRPr>
          </a:p>
        </p:txBody>
      </p:sp>
      <p:cxnSp>
        <p:nvCxnSpPr>
          <p:cNvPr id="11" name="直接连接符 10"/>
          <p:cNvCxnSpPr/>
          <p:nvPr/>
        </p:nvCxnSpPr>
        <p:spPr>
          <a:xfrm>
            <a:off x="4679570" y="3018172"/>
            <a:ext cx="644252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5268795" y="3488784"/>
            <a:ext cx="2455195" cy="320461"/>
            <a:chOff x="4077325" y="3187723"/>
            <a:chExt cx="2454284" cy="319979"/>
          </a:xfrm>
        </p:grpSpPr>
        <p:sp>
          <p:nvSpPr>
            <p:cNvPr id="13" name="椭圆 12"/>
            <p:cNvSpPr/>
            <p:nvPr/>
          </p:nvSpPr>
          <p:spPr>
            <a:xfrm>
              <a:off x="4077325" y="3267860"/>
              <a:ext cx="239842" cy="239842"/>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noProof="1">
                <a:solidFill>
                  <a:schemeClr val="bg1">
                    <a:lumMod val="50000"/>
                  </a:schemeClr>
                </a:solidFill>
              </a:endParaRPr>
            </a:p>
          </p:txBody>
        </p:sp>
        <p:sp>
          <p:nvSpPr>
            <p:cNvPr id="14" name="文本框 37"/>
            <p:cNvSpPr txBox="1"/>
            <p:nvPr/>
          </p:nvSpPr>
          <p:spPr>
            <a:xfrm>
              <a:off x="4322342" y="3187723"/>
              <a:ext cx="2209267" cy="299759"/>
            </a:xfrm>
            <a:prstGeom prst="rect">
              <a:avLst/>
            </a:prstGeom>
            <a:noFill/>
            <a:ln w="9525">
              <a:noFill/>
            </a:ln>
          </p:spPr>
          <p:txBody>
            <a:bodyPr wrap="square" anchor="t">
              <a:spAutoFit/>
            </a:bodyPr>
            <a:lstStyle/>
            <a:p>
              <a:pPr lvl="0"/>
              <a:r>
                <a:rPr lang="zh-CN" altLang="en-US" sz="1351" dirty="0" smtClean="0">
                  <a:solidFill>
                    <a:schemeClr val="bg1">
                      <a:lumMod val="50000"/>
                    </a:schemeClr>
                  </a:solidFill>
                  <a:latin typeface="微软雅黑" panose="020B0503020204020204" pitchFamily="34" charset="-122"/>
                  <a:ea typeface="微软雅黑" panose="020B0503020204020204" pitchFamily="34" charset="-122"/>
                </a:rPr>
                <a:t>当前我国丙烯腈生产现状</a:t>
              </a:r>
              <a:endParaRPr lang="zh-CN" altLang="en-US" sz="1351" dirty="0">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15" name="组合 14"/>
          <p:cNvGrpSpPr/>
          <p:nvPr/>
        </p:nvGrpSpPr>
        <p:grpSpPr>
          <a:xfrm>
            <a:off x="5268795" y="4275343"/>
            <a:ext cx="2728913" cy="320458"/>
            <a:chOff x="4077325" y="3587832"/>
            <a:chExt cx="2728209" cy="319976"/>
          </a:xfrm>
        </p:grpSpPr>
        <p:sp>
          <p:nvSpPr>
            <p:cNvPr id="16" name="椭圆 15"/>
            <p:cNvSpPr/>
            <p:nvPr/>
          </p:nvSpPr>
          <p:spPr>
            <a:xfrm>
              <a:off x="4077325" y="3667966"/>
              <a:ext cx="239842" cy="239842"/>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noProof="1">
                <a:solidFill>
                  <a:schemeClr val="bg1">
                    <a:lumMod val="50000"/>
                  </a:schemeClr>
                </a:solidFill>
              </a:endParaRPr>
            </a:p>
          </p:txBody>
        </p:sp>
        <p:sp>
          <p:nvSpPr>
            <p:cNvPr id="17" name="文本框 40"/>
            <p:cNvSpPr txBox="1"/>
            <p:nvPr/>
          </p:nvSpPr>
          <p:spPr>
            <a:xfrm>
              <a:off x="4322160" y="3587832"/>
              <a:ext cx="2483374" cy="299758"/>
            </a:xfrm>
            <a:prstGeom prst="rect">
              <a:avLst/>
            </a:prstGeom>
            <a:noFill/>
            <a:ln w="9525">
              <a:noFill/>
            </a:ln>
          </p:spPr>
          <p:txBody>
            <a:bodyPr wrap="square" anchor="t">
              <a:spAutoFit/>
            </a:bodyPr>
            <a:lstStyle/>
            <a:p>
              <a:pPr lvl="0"/>
              <a:r>
                <a:rPr lang="zh-CN" altLang="en-US" sz="1351" dirty="0" smtClean="0">
                  <a:solidFill>
                    <a:schemeClr val="bg1">
                      <a:lumMod val="50000"/>
                    </a:schemeClr>
                  </a:solidFill>
                  <a:latin typeface="微软雅黑" panose="020B0503020204020204" pitchFamily="34" charset="-122"/>
                  <a:ea typeface="微软雅黑" panose="020B0503020204020204" pitchFamily="34" charset="-122"/>
                </a:rPr>
                <a:t>我国目前丙烯腈下游产品分布</a:t>
              </a:r>
              <a:endParaRPr lang="zh-CN" altLang="en-US" sz="1351" dirty="0">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18" name="组合 17"/>
          <p:cNvGrpSpPr/>
          <p:nvPr/>
        </p:nvGrpSpPr>
        <p:grpSpPr>
          <a:xfrm>
            <a:off x="8353775" y="3450683"/>
            <a:ext cx="2844936" cy="508088"/>
            <a:chOff x="6560698" y="3150247"/>
            <a:chExt cx="2473385" cy="507324"/>
          </a:xfrm>
        </p:grpSpPr>
        <p:sp>
          <p:nvSpPr>
            <p:cNvPr id="21" name="椭圆 20"/>
            <p:cNvSpPr/>
            <p:nvPr/>
          </p:nvSpPr>
          <p:spPr>
            <a:xfrm>
              <a:off x="6560698" y="3230381"/>
              <a:ext cx="239842" cy="239842"/>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noProof="1">
                <a:solidFill>
                  <a:schemeClr val="bg1">
                    <a:lumMod val="50000"/>
                  </a:schemeClr>
                </a:solidFill>
              </a:endParaRPr>
            </a:p>
          </p:txBody>
        </p:sp>
        <p:sp>
          <p:nvSpPr>
            <p:cNvPr id="22" name="文本框 46"/>
            <p:cNvSpPr txBox="1"/>
            <p:nvPr/>
          </p:nvSpPr>
          <p:spPr>
            <a:xfrm>
              <a:off x="6805535" y="3150247"/>
              <a:ext cx="2228548" cy="507324"/>
            </a:xfrm>
            <a:prstGeom prst="rect">
              <a:avLst/>
            </a:prstGeom>
            <a:noFill/>
            <a:ln w="9525">
              <a:noFill/>
            </a:ln>
          </p:spPr>
          <p:txBody>
            <a:bodyPr wrap="square" anchor="t">
              <a:spAutoFit/>
            </a:bodyPr>
            <a:lstStyle/>
            <a:p>
              <a:pPr lvl="0"/>
              <a:r>
                <a:rPr lang="zh-CN" altLang="en-US" sz="1351" dirty="0" smtClean="0">
                  <a:solidFill>
                    <a:schemeClr val="bg1">
                      <a:lumMod val="50000"/>
                    </a:schemeClr>
                  </a:solidFill>
                  <a:latin typeface="微软雅黑" panose="020B0503020204020204" pitchFamily="34" charset="-122"/>
                  <a:ea typeface="微软雅黑" panose="020B0503020204020204" pitchFamily="34" charset="-122"/>
                </a:rPr>
                <a:t>未来我国新增丙烯腈产能预测</a:t>
              </a:r>
              <a:endParaRPr lang="zh-CN" altLang="en-US" sz="1351" dirty="0">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23" name="组合 22"/>
          <p:cNvGrpSpPr/>
          <p:nvPr/>
        </p:nvGrpSpPr>
        <p:grpSpPr>
          <a:xfrm>
            <a:off x="8353774" y="4275343"/>
            <a:ext cx="2693671" cy="320458"/>
            <a:chOff x="6560698" y="3587832"/>
            <a:chExt cx="2694279" cy="319976"/>
          </a:xfrm>
        </p:grpSpPr>
        <p:sp>
          <p:nvSpPr>
            <p:cNvPr id="24" name="椭圆 23"/>
            <p:cNvSpPr/>
            <p:nvPr/>
          </p:nvSpPr>
          <p:spPr>
            <a:xfrm>
              <a:off x="6560698" y="3667966"/>
              <a:ext cx="239842" cy="239842"/>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noProof="1">
                <a:solidFill>
                  <a:schemeClr val="bg1">
                    <a:lumMod val="50000"/>
                  </a:schemeClr>
                </a:solidFill>
              </a:endParaRPr>
            </a:p>
          </p:txBody>
        </p:sp>
        <p:sp>
          <p:nvSpPr>
            <p:cNvPr id="25" name="文本框 49"/>
            <p:cNvSpPr txBox="1"/>
            <p:nvPr/>
          </p:nvSpPr>
          <p:spPr>
            <a:xfrm>
              <a:off x="6805228" y="3587832"/>
              <a:ext cx="2449749" cy="299758"/>
            </a:xfrm>
            <a:prstGeom prst="rect">
              <a:avLst/>
            </a:prstGeom>
            <a:noFill/>
            <a:ln w="9525">
              <a:noFill/>
            </a:ln>
          </p:spPr>
          <p:txBody>
            <a:bodyPr wrap="square" anchor="t">
              <a:spAutoFit/>
            </a:bodyPr>
            <a:lstStyle/>
            <a:p>
              <a:pPr lvl="0"/>
              <a:r>
                <a:rPr lang="zh-CN" altLang="en-US" sz="1351" dirty="0" smtClean="0">
                  <a:solidFill>
                    <a:schemeClr val="bg1">
                      <a:lumMod val="50000"/>
                    </a:schemeClr>
                  </a:solidFill>
                  <a:latin typeface="微软雅黑" panose="020B0503020204020204" pitchFamily="34" charset="-122"/>
                  <a:ea typeface="微软雅黑" panose="020B0503020204020204" pitchFamily="34" charset="-122"/>
                </a:rPr>
                <a:t>丙烯腈产品用途</a:t>
              </a:r>
              <a:endParaRPr lang="zh-CN" altLang="en-US" sz="1351" dirty="0">
                <a:solidFill>
                  <a:schemeClr val="bg1">
                    <a:lumMod val="50000"/>
                  </a:schemeClr>
                </a:solidFill>
                <a:latin typeface="微软雅黑" panose="020B0503020204020204" pitchFamily="34" charset="-122"/>
                <a:ea typeface="微软雅黑" panose="020B0503020204020204" pitchFamily="34" charset="-122"/>
              </a:endParaRPr>
            </a:p>
          </p:txBody>
        </p:sp>
      </p:grpSp>
      <p:sp>
        <p:nvSpPr>
          <p:cNvPr id="26" name="矩形 5"/>
          <p:cNvSpPr/>
          <p:nvPr/>
        </p:nvSpPr>
        <p:spPr>
          <a:xfrm>
            <a:off x="0" y="1334779"/>
            <a:ext cx="4117424" cy="3366786"/>
          </a:xfrm>
          <a:custGeom>
            <a:avLst/>
            <a:gdLst>
              <a:gd name="connsiteX0" fmla="*/ 0 w 1413385"/>
              <a:gd name="connsiteY0" fmla="*/ 0 h 1026944"/>
              <a:gd name="connsiteX1" fmla="*/ 1413385 w 1413385"/>
              <a:gd name="connsiteY1" fmla="*/ 0 h 1026944"/>
              <a:gd name="connsiteX2" fmla="*/ 1413385 w 1413385"/>
              <a:gd name="connsiteY2" fmla="*/ 1026944 h 1026944"/>
              <a:gd name="connsiteX3" fmla="*/ 0 w 1413385"/>
              <a:gd name="connsiteY3" fmla="*/ 1026944 h 1026944"/>
              <a:gd name="connsiteX4" fmla="*/ 0 w 1413385"/>
              <a:gd name="connsiteY4" fmla="*/ 0 h 1026944"/>
              <a:gd name="connsiteX0" fmla="*/ 0 w 1413385"/>
              <a:gd name="connsiteY0" fmla="*/ 0 h 1026944"/>
              <a:gd name="connsiteX1" fmla="*/ 1413385 w 1413385"/>
              <a:gd name="connsiteY1" fmla="*/ 0 h 1026944"/>
              <a:gd name="connsiteX2" fmla="*/ 1405087 w 1413385"/>
              <a:gd name="connsiteY2" fmla="*/ 494556 h 1026944"/>
              <a:gd name="connsiteX3" fmla="*/ 1413385 w 1413385"/>
              <a:gd name="connsiteY3" fmla="*/ 1026944 h 1026944"/>
              <a:gd name="connsiteX4" fmla="*/ 0 w 1413385"/>
              <a:gd name="connsiteY4" fmla="*/ 1026944 h 1026944"/>
              <a:gd name="connsiteX5" fmla="*/ 0 w 1413385"/>
              <a:gd name="connsiteY5" fmla="*/ 0 h 1026944"/>
              <a:gd name="connsiteX0" fmla="*/ 0 w 1728937"/>
              <a:gd name="connsiteY0" fmla="*/ 0 h 1026944"/>
              <a:gd name="connsiteX1" fmla="*/ 1413385 w 1728937"/>
              <a:gd name="connsiteY1" fmla="*/ 0 h 1026944"/>
              <a:gd name="connsiteX2" fmla="*/ 1728937 w 1728937"/>
              <a:gd name="connsiteY2" fmla="*/ 513606 h 1026944"/>
              <a:gd name="connsiteX3" fmla="*/ 1413385 w 1728937"/>
              <a:gd name="connsiteY3" fmla="*/ 1026944 h 1026944"/>
              <a:gd name="connsiteX4" fmla="*/ 0 w 1728937"/>
              <a:gd name="connsiteY4" fmla="*/ 1026944 h 1026944"/>
              <a:gd name="connsiteX5" fmla="*/ 0 w 1728937"/>
              <a:gd name="connsiteY5" fmla="*/ 0 h 1026944"/>
              <a:gd name="connsiteX0" fmla="*/ 0 w 1841720"/>
              <a:gd name="connsiteY0" fmla="*/ 0 h 1026944"/>
              <a:gd name="connsiteX1" fmla="*/ 1413385 w 1841720"/>
              <a:gd name="connsiteY1" fmla="*/ 0 h 1026944"/>
              <a:gd name="connsiteX2" fmla="*/ 1841720 w 1841720"/>
              <a:gd name="connsiteY2" fmla="*/ 513606 h 1026944"/>
              <a:gd name="connsiteX3" fmla="*/ 1413385 w 1841720"/>
              <a:gd name="connsiteY3" fmla="*/ 1026944 h 1026944"/>
              <a:gd name="connsiteX4" fmla="*/ 0 w 1841720"/>
              <a:gd name="connsiteY4" fmla="*/ 1026944 h 1026944"/>
              <a:gd name="connsiteX5" fmla="*/ 0 w 1841720"/>
              <a:gd name="connsiteY5" fmla="*/ 0 h 102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1720" h="1026944">
                <a:moveTo>
                  <a:pt x="0" y="0"/>
                </a:moveTo>
                <a:lnTo>
                  <a:pt x="1413385" y="0"/>
                </a:lnTo>
                <a:lnTo>
                  <a:pt x="1841720" y="513606"/>
                </a:lnTo>
                <a:lnTo>
                  <a:pt x="1413385" y="1026944"/>
                </a:lnTo>
                <a:lnTo>
                  <a:pt x="0" y="1026944"/>
                </a:lnTo>
                <a:lnTo>
                  <a:pt x="0" y="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7" name="文本框 20" descr="e7d195523061f1c0c8c9ef2b4c47b9232c7d3c1aa29fc33cC35E69D0959227FEE46513058567BC4DFCDEC239794EE7F7D54C53BFAAED1E91F0142CACD1DBF61753822421AB78C025DC4BB29C14829EC7958081C093AE18BE12860807EF136105AA5915B6E1FC903132893A29C0D20F58B8483A3290107E264C17A103AC8D0961565853DA444ACA86"/>
          <p:cNvSpPr txBox="1"/>
          <p:nvPr/>
        </p:nvSpPr>
        <p:spPr>
          <a:xfrm>
            <a:off x="1227231" y="1932177"/>
            <a:ext cx="1117445" cy="2215991"/>
          </a:xfrm>
          <a:prstGeom prst="rect">
            <a:avLst/>
          </a:prstGeom>
          <a:noFill/>
        </p:spPr>
        <p:txBody>
          <a:bodyPr wrap="square" rtlCol="0">
            <a:spAutoFit/>
          </a:bodyPr>
          <a:lstStyle/>
          <a:p>
            <a:r>
              <a:rPr lang="en-US" altLang="zh-CN" sz="13800" b="1" dirty="0">
                <a:solidFill>
                  <a:schemeClr val="bg1"/>
                </a:solidFill>
                <a:latin typeface="微软雅黑" panose="020B0503020204020204" pitchFamily="34" charset="-122"/>
                <a:ea typeface="微软雅黑" panose="020B0503020204020204" pitchFamily="34" charset="-122"/>
              </a:rPr>
              <a:t>1</a:t>
            </a:r>
            <a:endParaRPr lang="zh-CN" altLang="en-US" sz="138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xmlns="" val="2152262179"/>
      </p:ext>
    </p:extLst>
  </p:cSld>
  <p:clrMapOvr>
    <a:masterClrMapping/>
  </p:clrMapOvr>
  <mc:AlternateContent xmlns:mc="http://schemas.openxmlformats.org/markup-compatibility/2006">
    <mc:Choice xmlns:p14="http://schemas.microsoft.com/office/powerpoint/2010/main" xmlns="" Requires="p14">
      <p:transition p14:dur="10" advTm="0"/>
    </mc:Choice>
    <mc:Fallback>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randombar(horizontal)">
                                      <p:cBhvr>
                                        <p:cTn id="13" dur="500"/>
                                        <p:tgtEl>
                                          <p:spTgt spid="27"/>
                                        </p:tgtEl>
                                      </p:cBhvr>
                                    </p:animEffect>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par>
                          <p:cTn id="25" fill="hold">
                            <p:stCondLst>
                              <p:cond delay="2000"/>
                            </p:stCondLst>
                            <p:childTnLst>
                              <p:par>
                                <p:cTn id="26" presetID="49" presetClass="entr" presetSubtype="0" decel="100000"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 calcmode="lin" valueType="num">
                                      <p:cBhvr>
                                        <p:cTn id="30" dur="500" fill="hold"/>
                                        <p:tgtEl>
                                          <p:spTgt spid="12"/>
                                        </p:tgtEl>
                                        <p:attrNameLst>
                                          <p:attrName>style.rotation</p:attrName>
                                        </p:attrNameLst>
                                      </p:cBhvr>
                                      <p:tavLst>
                                        <p:tav tm="0">
                                          <p:val>
                                            <p:fltVal val="360"/>
                                          </p:val>
                                        </p:tav>
                                        <p:tav tm="100000">
                                          <p:val>
                                            <p:fltVal val="0"/>
                                          </p:val>
                                        </p:tav>
                                      </p:tavLst>
                                    </p:anim>
                                    <p:animEffect transition="in" filter="fade">
                                      <p:cBhvr>
                                        <p:cTn id="31" dur="500"/>
                                        <p:tgtEl>
                                          <p:spTgt spid="12"/>
                                        </p:tgtEl>
                                      </p:cBhvr>
                                    </p:animEffect>
                                  </p:childTnLst>
                                </p:cTn>
                              </p:par>
                              <p:par>
                                <p:cTn id="32" presetID="49" presetClass="entr" presetSubtype="0" decel="10000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p:cTn id="34" dur="500" fill="hold"/>
                                        <p:tgtEl>
                                          <p:spTgt spid="15"/>
                                        </p:tgtEl>
                                        <p:attrNameLst>
                                          <p:attrName>ppt_w</p:attrName>
                                        </p:attrNameLst>
                                      </p:cBhvr>
                                      <p:tavLst>
                                        <p:tav tm="0">
                                          <p:val>
                                            <p:fltVal val="0"/>
                                          </p:val>
                                        </p:tav>
                                        <p:tav tm="100000">
                                          <p:val>
                                            <p:strVal val="#ppt_w"/>
                                          </p:val>
                                        </p:tav>
                                      </p:tavLst>
                                    </p:anim>
                                    <p:anim calcmode="lin" valueType="num">
                                      <p:cBhvr>
                                        <p:cTn id="35" dur="500" fill="hold"/>
                                        <p:tgtEl>
                                          <p:spTgt spid="15"/>
                                        </p:tgtEl>
                                        <p:attrNameLst>
                                          <p:attrName>ppt_h</p:attrName>
                                        </p:attrNameLst>
                                      </p:cBhvr>
                                      <p:tavLst>
                                        <p:tav tm="0">
                                          <p:val>
                                            <p:fltVal val="0"/>
                                          </p:val>
                                        </p:tav>
                                        <p:tav tm="100000">
                                          <p:val>
                                            <p:strVal val="#ppt_h"/>
                                          </p:val>
                                        </p:tav>
                                      </p:tavLst>
                                    </p:anim>
                                    <p:anim calcmode="lin" valueType="num">
                                      <p:cBhvr>
                                        <p:cTn id="36" dur="500" fill="hold"/>
                                        <p:tgtEl>
                                          <p:spTgt spid="15"/>
                                        </p:tgtEl>
                                        <p:attrNameLst>
                                          <p:attrName>style.rotation</p:attrName>
                                        </p:attrNameLst>
                                      </p:cBhvr>
                                      <p:tavLst>
                                        <p:tav tm="0">
                                          <p:val>
                                            <p:fltVal val="360"/>
                                          </p:val>
                                        </p:tav>
                                        <p:tav tm="100000">
                                          <p:val>
                                            <p:fltVal val="0"/>
                                          </p:val>
                                        </p:tav>
                                      </p:tavLst>
                                    </p:anim>
                                    <p:animEffect transition="in" filter="fade">
                                      <p:cBhvr>
                                        <p:cTn id="37" dur="500"/>
                                        <p:tgtEl>
                                          <p:spTgt spid="15"/>
                                        </p:tgtEl>
                                      </p:cBhvr>
                                    </p:animEffect>
                                  </p:childTnLst>
                                </p:cTn>
                              </p:par>
                              <p:par>
                                <p:cTn id="38" presetID="49" presetClass="entr" presetSubtype="0" decel="100000"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p:cTn id="40" dur="500" fill="hold"/>
                                        <p:tgtEl>
                                          <p:spTgt spid="18"/>
                                        </p:tgtEl>
                                        <p:attrNameLst>
                                          <p:attrName>ppt_w</p:attrName>
                                        </p:attrNameLst>
                                      </p:cBhvr>
                                      <p:tavLst>
                                        <p:tav tm="0">
                                          <p:val>
                                            <p:fltVal val="0"/>
                                          </p:val>
                                        </p:tav>
                                        <p:tav tm="100000">
                                          <p:val>
                                            <p:strVal val="#ppt_w"/>
                                          </p:val>
                                        </p:tav>
                                      </p:tavLst>
                                    </p:anim>
                                    <p:anim calcmode="lin" valueType="num">
                                      <p:cBhvr>
                                        <p:cTn id="41" dur="500" fill="hold"/>
                                        <p:tgtEl>
                                          <p:spTgt spid="18"/>
                                        </p:tgtEl>
                                        <p:attrNameLst>
                                          <p:attrName>ppt_h</p:attrName>
                                        </p:attrNameLst>
                                      </p:cBhvr>
                                      <p:tavLst>
                                        <p:tav tm="0">
                                          <p:val>
                                            <p:fltVal val="0"/>
                                          </p:val>
                                        </p:tav>
                                        <p:tav tm="100000">
                                          <p:val>
                                            <p:strVal val="#ppt_h"/>
                                          </p:val>
                                        </p:tav>
                                      </p:tavLst>
                                    </p:anim>
                                    <p:anim calcmode="lin" valueType="num">
                                      <p:cBhvr>
                                        <p:cTn id="42" dur="500" fill="hold"/>
                                        <p:tgtEl>
                                          <p:spTgt spid="18"/>
                                        </p:tgtEl>
                                        <p:attrNameLst>
                                          <p:attrName>style.rotation</p:attrName>
                                        </p:attrNameLst>
                                      </p:cBhvr>
                                      <p:tavLst>
                                        <p:tav tm="0">
                                          <p:val>
                                            <p:fltVal val="360"/>
                                          </p:val>
                                        </p:tav>
                                        <p:tav tm="100000">
                                          <p:val>
                                            <p:fltVal val="0"/>
                                          </p:val>
                                        </p:tav>
                                      </p:tavLst>
                                    </p:anim>
                                    <p:animEffect transition="in" filter="fade">
                                      <p:cBhvr>
                                        <p:cTn id="43" dur="500"/>
                                        <p:tgtEl>
                                          <p:spTgt spid="18"/>
                                        </p:tgtEl>
                                      </p:cBhvr>
                                    </p:animEffect>
                                  </p:childTnLst>
                                </p:cTn>
                              </p:par>
                              <p:par>
                                <p:cTn id="44" presetID="49" presetClass="entr" presetSubtype="0" decel="100000"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p:cTn id="46" dur="500" fill="hold"/>
                                        <p:tgtEl>
                                          <p:spTgt spid="23"/>
                                        </p:tgtEl>
                                        <p:attrNameLst>
                                          <p:attrName>ppt_w</p:attrName>
                                        </p:attrNameLst>
                                      </p:cBhvr>
                                      <p:tavLst>
                                        <p:tav tm="0">
                                          <p:val>
                                            <p:fltVal val="0"/>
                                          </p:val>
                                        </p:tav>
                                        <p:tav tm="100000">
                                          <p:val>
                                            <p:strVal val="#ppt_w"/>
                                          </p:val>
                                        </p:tav>
                                      </p:tavLst>
                                    </p:anim>
                                    <p:anim calcmode="lin" valueType="num">
                                      <p:cBhvr>
                                        <p:cTn id="47" dur="500" fill="hold"/>
                                        <p:tgtEl>
                                          <p:spTgt spid="23"/>
                                        </p:tgtEl>
                                        <p:attrNameLst>
                                          <p:attrName>ppt_h</p:attrName>
                                        </p:attrNameLst>
                                      </p:cBhvr>
                                      <p:tavLst>
                                        <p:tav tm="0">
                                          <p:val>
                                            <p:fltVal val="0"/>
                                          </p:val>
                                        </p:tav>
                                        <p:tav tm="100000">
                                          <p:val>
                                            <p:strVal val="#ppt_h"/>
                                          </p:val>
                                        </p:tav>
                                      </p:tavLst>
                                    </p:anim>
                                    <p:anim calcmode="lin" valueType="num">
                                      <p:cBhvr>
                                        <p:cTn id="48" dur="500" fill="hold"/>
                                        <p:tgtEl>
                                          <p:spTgt spid="23"/>
                                        </p:tgtEl>
                                        <p:attrNameLst>
                                          <p:attrName>style.rotation</p:attrName>
                                        </p:attrNameLst>
                                      </p:cBhvr>
                                      <p:tavLst>
                                        <p:tav tm="0">
                                          <p:val>
                                            <p:fltVal val="360"/>
                                          </p:val>
                                        </p:tav>
                                        <p:tav tm="100000">
                                          <p:val>
                                            <p:fltVal val="0"/>
                                          </p:val>
                                        </p:tav>
                                      </p:tavLst>
                                    </p:anim>
                                    <p:animEffect transition="in" filter="fade">
                                      <p:cBhvr>
                                        <p:cTn id="4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6" grpId="0" animBg="1"/>
      <p:bldP spid="2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914324"/>
            <a:chOff x="0" y="0"/>
            <a:chExt cx="12192000" cy="914324"/>
          </a:xfrm>
          <a:effectLst>
            <a:outerShdw blurRad="50800" dist="38100" dir="2700000" algn="tl" rotWithShape="0">
              <a:prstClr val="black">
                <a:alpha val="40000"/>
              </a:prstClr>
            </a:outerShdw>
          </a:effectLst>
        </p:grpSpPr>
        <p:sp>
          <p:nvSpPr>
            <p:cNvPr id="3" name="矩形 2">
              <a:extLst>
                <a:ext uri="{FF2B5EF4-FFF2-40B4-BE49-F238E27FC236}">
                  <a16:creationId xmlns:a16="http://schemas.microsoft.com/office/drawing/2014/main" xmlns="" id="{DBA7EAC7-B3D8-4D41-A150-5DD10AEB6DBA}"/>
                </a:ext>
              </a:extLst>
            </p:cNvPr>
            <p:cNvSpPr/>
            <p:nvPr/>
          </p:nvSpPr>
          <p:spPr>
            <a:xfrm>
              <a:off x="1362545" y="544992"/>
              <a:ext cx="1736016" cy="369332"/>
            </a:xfrm>
            <a:prstGeom prst="rect">
              <a:avLst/>
            </a:prstGeom>
          </p:spPr>
          <p:txBody>
            <a:bodyPr wrap="square">
              <a:spAutoFit/>
            </a:bodyPr>
            <a:lstStyle/>
            <a:p>
              <a:pPr algn="dist"/>
              <a:r>
                <a:rPr lang="zh-CN" altLang="en-US" sz="1800" b="1"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安庆石化公司</a:t>
              </a:r>
              <a:endParaRPr lang="zh-CN" altLang="en-US" sz="1800" b="1" dirty="0">
                <a:solidFill>
                  <a:schemeClr val="tx1">
                    <a:lumMod val="65000"/>
                    <a:lumOff val="35000"/>
                  </a:schemeClr>
                </a:solidFill>
              </a:endParaRPr>
            </a:p>
          </p:txBody>
        </p:sp>
        <p:cxnSp>
          <p:nvCxnSpPr>
            <p:cNvPr id="4" name="直接连接符 3"/>
            <p:cNvCxnSpPr/>
            <p:nvPr/>
          </p:nvCxnSpPr>
          <p:spPr>
            <a:xfrm>
              <a:off x="0" y="900510"/>
              <a:ext cx="3098561" cy="0"/>
            </a:xfrm>
            <a:prstGeom prst="line">
              <a:avLst/>
            </a:prstGeom>
            <a:ln w="22225">
              <a:gradFill>
                <a:gsLst>
                  <a:gs pos="0">
                    <a:srgbClr val="FF0000"/>
                  </a:gs>
                  <a:gs pos="74000">
                    <a:srgbClr val="C00000"/>
                  </a:gs>
                  <a:gs pos="83000">
                    <a:srgbClr val="FFC000"/>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3108562" y="795"/>
              <a:ext cx="285518" cy="90051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3262156" y="729658"/>
              <a:ext cx="8929844" cy="0"/>
            </a:xfrm>
            <a:prstGeom prst="line">
              <a:avLst/>
            </a:prstGeom>
            <a:ln>
              <a:solidFill>
                <a:schemeClr val="accent2">
                  <a:alpha val="88000"/>
                </a:schemeClr>
              </a:solidFill>
            </a:ln>
          </p:spPr>
          <p:style>
            <a:lnRef idx="1">
              <a:schemeClr val="accent1"/>
            </a:lnRef>
            <a:fillRef idx="0">
              <a:schemeClr val="accent1"/>
            </a:fillRef>
            <a:effectRef idx="0">
              <a:schemeClr val="accent1"/>
            </a:effectRef>
            <a:fontRef idx="minor">
              <a:schemeClr val="tx1"/>
            </a:fontRef>
          </p:style>
        </p:cxnSp>
        <p:pic>
          <p:nvPicPr>
            <p:cNvPr id="7" name="图片 6"/>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59481" y="79549"/>
              <a:ext cx="744548" cy="767458"/>
            </a:xfrm>
            <a:prstGeom prst="rect">
              <a:avLst/>
            </a:prstGeom>
          </p:spPr>
        </p:pic>
        <p:sp>
          <p:nvSpPr>
            <p:cNvPr id="8" name="矩形 7">
              <a:extLst>
                <a:ext uri="{FF2B5EF4-FFF2-40B4-BE49-F238E27FC236}">
                  <a16:creationId xmlns:a16="http://schemas.microsoft.com/office/drawing/2014/main" xmlns="" id="{DBA7EAC7-B3D8-4D41-A150-5DD10AEB6DBA}"/>
                </a:ext>
              </a:extLst>
            </p:cNvPr>
            <p:cNvSpPr/>
            <p:nvPr/>
          </p:nvSpPr>
          <p:spPr>
            <a:xfrm>
              <a:off x="1380409" y="11213"/>
              <a:ext cx="1663462" cy="461665"/>
            </a:xfrm>
            <a:prstGeom prst="rect">
              <a:avLst/>
            </a:prstGeom>
          </p:spPr>
          <p:txBody>
            <a:bodyPr wrap="square">
              <a:spAutoFit/>
            </a:bodyPr>
            <a:lstStyle/>
            <a:p>
              <a:pPr algn="dist"/>
              <a:r>
                <a:rPr lang="zh-CN" altLang="en-US" sz="2400" b="1" dirty="0" smtClean="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中国石化</a:t>
              </a:r>
              <a:endParaRPr lang="zh-CN" altLang="en-US" sz="2400" b="1" dirty="0">
                <a:solidFill>
                  <a:schemeClr val="tx1">
                    <a:lumMod val="65000"/>
                    <a:lumOff val="35000"/>
                  </a:schemeClr>
                </a:solidFill>
              </a:endParaRPr>
            </a:p>
          </p:txBody>
        </p:sp>
        <p:sp>
          <p:nvSpPr>
            <p:cNvPr id="9" name="矩形 8">
              <a:extLst>
                <a:ext uri="{FF2B5EF4-FFF2-40B4-BE49-F238E27FC236}">
                  <a16:creationId xmlns:a16="http://schemas.microsoft.com/office/drawing/2014/main" xmlns="" id="{DBA7EAC7-B3D8-4D41-A150-5DD10AEB6DBA}"/>
                </a:ext>
              </a:extLst>
            </p:cNvPr>
            <p:cNvSpPr/>
            <p:nvPr/>
          </p:nvSpPr>
          <p:spPr>
            <a:xfrm>
              <a:off x="1418172" y="348954"/>
              <a:ext cx="1587082" cy="276999"/>
            </a:xfrm>
            <a:prstGeom prst="rect">
              <a:avLst/>
            </a:prstGeom>
          </p:spPr>
          <p:txBody>
            <a:bodyPr wrap="square">
              <a:spAutoFit/>
            </a:bodyPr>
            <a:lstStyle/>
            <a:p>
              <a:pPr algn="dist"/>
              <a:r>
                <a:rPr lang="en-US" altLang="zh-CN" sz="1200" b="1" dirty="0" smtClean="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SINOPEC</a:t>
              </a:r>
              <a:endParaRPr lang="zh-CN" altLang="en-US" sz="1200" b="1" dirty="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10" name="直接连接符 9"/>
            <p:cNvCxnSpPr/>
            <p:nvPr/>
          </p:nvCxnSpPr>
          <p:spPr>
            <a:xfrm flipH="1">
              <a:off x="3212704" y="0"/>
              <a:ext cx="285518" cy="90051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11" name="图片 10" descr="0627_4 (1)"/>
          <p:cNvPicPr>
            <a:picLocks noChangeAspect="1"/>
          </p:cNvPicPr>
          <p:nvPr/>
        </p:nvPicPr>
        <p:blipFill>
          <a:blip r:embed="rId3" cstate="print"/>
          <a:stretch>
            <a:fillRect/>
          </a:stretch>
        </p:blipFill>
        <p:spPr>
          <a:xfrm>
            <a:off x="1762125" y="1039813"/>
            <a:ext cx="8667750" cy="4778375"/>
          </a:xfrm>
          <a:prstGeom prst="rect">
            <a:avLst/>
          </a:prstGeom>
          <a:noFill/>
          <a:ln w="9525">
            <a:noFill/>
          </a:ln>
        </p:spPr>
      </p:pic>
      <p:sp>
        <p:nvSpPr>
          <p:cNvPr id="12" name="矩形 11"/>
          <p:cNvSpPr/>
          <p:nvPr/>
        </p:nvSpPr>
        <p:spPr>
          <a:xfrm>
            <a:off x="3885927" y="188631"/>
            <a:ext cx="2336642" cy="584775"/>
          </a:xfrm>
          <a:prstGeom prst="rect">
            <a:avLst/>
          </a:prstGeom>
        </p:spPr>
        <p:txBody>
          <a:bodyPr wrap="square">
            <a:spAutoFit/>
          </a:bodyPr>
          <a:lstStyle/>
          <a:p>
            <a:r>
              <a:rPr lang="en-US" altLang="zh-CN" sz="3200" dirty="0" smtClean="0"/>
              <a:t>AOGC</a:t>
            </a:r>
            <a:r>
              <a:rPr lang="zh-CN" altLang="en-US" sz="3200" dirty="0" smtClean="0"/>
              <a:t>炉子</a:t>
            </a:r>
            <a:endParaRPr lang="zh-CN" altLang="en-US" sz="3200" dirty="0"/>
          </a:p>
        </p:txBody>
      </p:sp>
      <p:sp>
        <p:nvSpPr>
          <p:cNvPr id="13" name="矩形 12"/>
          <p:cNvSpPr/>
          <p:nvPr/>
        </p:nvSpPr>
        <p:spPr>
          <a:xfrm>
            <a:off x="6199116" y="162466"/>
            <a:ext cx="5109091" cy="584775"/>
          </a:xfrm>
          <a:prstGeom prst="rect">
            <a:avLst/>
          </a:prstGeom>
        </p:spPr>
        <p:txBody>
          <a:bodyPr wrap="none">
            <a:spAutoFit/>
          </a:bodyPr>
          <a:lstStyle/>
          <a:p>
            <a:pPr lvl="0"/>
            <a:r>
              <a:rPr lang="zh-CN" altLang="en-US" sz="3200" dirty="0" smtClean="0">
                <a:solidFill>
                  <a:schemeClr val="accent1">
                    <a:lumMod val="75000"/>
                  </a:schemeClr>
                </a:solidFill>
                <a:latin typeface="微软雅黑" panose="020B0503020204020204" pitchFamily="34" charset="-122"/>
                <a:ea typeface="微软雅黑" panose="020B0503020204020204" pitchFamily="34" charset="-122"/>
              </a:rPr>
              <a:t>丙烯腈新技术、新工艺应用</a:t>
            </a:r>
            <a:endParaRPr lang="zh-CN" altLang="en-US" sz="3200" dirty="0">
              <a:solidFill>
                <a:schemeClr val="accent1">
                  <a:lumMod val="75000"/>
                </a:scheme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914324"/>
            <a:chOff x="0" y="0"/>
            <a:chExt cx="12192000" cy="914324"/>
          </a:xfrm>
          <a:effectLst>
            <a:outerShdw blurRad="50800" dist="38100" dir="2700000" algn="tl" rotWithShape="0">
              <a:prstClr val="black">
                <a:alpha val="40000"/>
              </a:prstClr>
            </a:outerShdw>
          </a:effectLst>
        </p:grpSpPr>
        <p:sp>
          <p:nvSpPr>
            <p:cNvPr id="3" name="矩形 2">
              <a:extLst>
                <a:ext uri="{FF2B5EF4-FFF2-40B4-BE49-F238E27FC236}">
                  <a16:creationId xmlns:a16="http://schemas.microsoft.com/office/drawing/2014/main" xmlns="" id="{DBA7EAC7-B3D8-4D41-A150-5DD10AEB6DBA}"/>
                </a:ext>
              </a:extLst>
            </p:cNvPr>
            <p:cNvSpPr/>
            <p:nvPr/>
          </p:nvSpPr>
          <p:spPr>
            <a:xfrm>
              <a:off x="1362545" y="544992"/>
              <a:ext cx="1736016" cy="369332"/>
            </a:xfrm>
            <a:prstGeom prst="rect">
              <a:avLst/>
            </a:prstGeom>
          </p:spPr>
          <p:txBody>
            <a:bodyPr wrap="square">
              <a:spAutoFit/>
            </a:bodyPr>
            <a:lstStyle/>
            <a:p>
              <a:pPr algn="dist"/>
              <a:r>
                <a:rPr lang="zh-CN" altLang="en-US" sz="1800" b="1"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安庆石化公司</a:t>
              </a:r>
              <a:endParaRPr lang="zh-CN" altLang="en-US" sz="1800" b="1" dirty="0">
                <a:solidFill>
                  <a:schemeClr val="tx1">
                    <a:lumMod val="65000"/>
                    <a:lumOff val="35000"/>
                  </a:schemeClr>
                </a:solidFill>
              </a:endParaRPr>
            </a:p>
          </p:txBody>
        </p:sp>
        <p:cxnSp>
          <p:nvCxnSpPr>
            <p:cNvPr id="4" name="直接连接符 3"/>
            <p:cNvCxnSpPr/>
            <p:nvPr/>
          </p:nvCxnSpPr>
          <p:spPr>
            <a:xfrm>
              <a:off x="0" y="900510"/>
              <a:ext cx="3098561" cy="0"/>
            </a:xfrm>
            <a:prstGeom prst="line">
              <a:avLst/>
            </a:prstGeom>
            <a:ln w="22225">
              <a:gradFill>
                <a:gsLst>
                  <a:gs pos="0">
                    <a:srgbClr val="FF0000"/>
                  </a:gs>
                  <a:gs pos="74000">
                    <a:srgbClr val="C00000"/>
                  </a:gs>
                  <a:gs pos="83000">
                    <a:srgbClr val="FFC000"/>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3108562" y="795"/>
              <a:ext cx="285518" cy="90051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3262156" y="729658"/>
              <a:ext cx="8929844" cy="0"/>
            </a:xfrm>
            <a:prstGeom prst="line">
              <a:avLst/>
            </a:prstGeom>
            <a:ln>
              <a:solidFill>
                <a:schemeClr val="accent2">
                  <a:alpha val="88000"/>
                </a:schemeClr>
              </a:solidFill>
            </a:ln>
          </p:spPr>
          <p:style>
            <a:lnRef idx="1">
              <a:schemeClr val="accent1"/>
            </a:lnRef>
            <a:fillRef idx="0">
              <a:schemeClr val="accent1"/>
            </a:fillRef>
            <a:effectRef idx="0">
              <a:schemeClr val="accent1"/>
            </a:effectRef>
            <a:fontRef idx="minor">
              <a:schemeClr val="tx1"/>
            </a:fontRef>
          </p:style>
        </p:cxnSp>
        <p:pic>
          <p:nvPicPr>
            <p:cNvPr id="7" name="图片 6"/>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59481" y="79549"/>
              <a:ext cx="744548" cy="767458"/>
            </a:xfrm>
            <a:prstGeom prst="rect">
              <a:avLst/>
            </a:prstGeom>
          </p:spPr>
        </p:pic>
        <p:sp>
          <p:nvSpPr>
            <p:cNvPr id="8" name="矩形 7">
              <a:extLst>
                <a:ext uri="{FF2B5EF4-FFF2-40B4-BE49-F238E27FC236}">
                  <a16:creationId xmlns:a16="http://schemas.microsoft.com/office/drawing/2014/main" xmlns="" id="{DBA7EAC7-B3D8-4D41-A150-5DD10AEB6DBA}"/>
                </a:ext>
              </a:extLst>
            </p:cNvPr>
            <p:cNvSpPr/>
            <p:nvPr/>
          </p:nvSpPr>
          <p:spPr>
            <a:xfrm>
              <a:off x="1380409" y="11213"/>
              <a:ext cx="1663462" cy="461665"/>
            </a:xfrm>
            <a:prstGeom prst="rect">
              <a:avLst/>
            </a:prstGeom>
          </p:spPr>
          <p:txBody>
            <a:bodyPr wrap="square">
              <a:spAutoFit/>
            </a:bodyPr>
            <a:lstStyle/>
            <a:p>
              <a:pPr algn="dist"/>
              <a:r>
                <a:rPr lang="zh-CN" altLang="en-US" sz="2400" b="1" dirty="0" smtClean="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中国石化</a:t>
              </a:r>
              <a:endParaRPr lang="zh-CN" altLang="en-US" sz="2400" b="1" dirty="0">
                <a:solidFill>
                  <a:schemeClr val="tx1">
                    <a:lumMod val="65000"/>
                    <a:lumOff val="35000"/>
                  </a:schemeClr>
                </a:solidFill>
              </a:endParaRPr>
            </a:p>
          </p:txBody>
        </p:sp>
        <p:sp>
          <p:nvSpPr>
            <p:cNvPr id="9" name="矩形 8">
              <a:extLst>
                <a:ext uri="{FF2B5EF4-FFF2-40B4-BE49-F238E27FC236}">
                  <a16:creationId xmlns:a16="http://schemas.microsoft.com/office/drawing/2014/main" xmlns="" id="{DBA7EAC7-B3D8-4D41-A150-5DD10AEB6DBA}"/>
                </a:ext>
              </a:extLst>
            </p:cNvPr>
            <p:cNvSpPr/>
            <p:nvPr/>
          </p:nvSpPr>
          <p:spPr>
            <a:xfrm>
              <a:off x="1418172" y="348954"/>
              <a:ext cx="1587082" cy="276999"/>
            </a:xfrm>
            <a:prstGeom prst="rect">
              <a:avLst/>
            </a:prstGeom>
          </p:spPr>
          <p:txBody>
            <a:bodyPr wrap="square">
              <a:spAutoFit/>
            </a:bodyPr>
            <a:lstStyle/>
            <a:p>
              <a:pPr algn="dist"/>
              <a:r>
                <a:rPr lang="en-US" altLang="zh-CN" sz="1200" b="1" dirty="0" smtClean="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SINOPEC</a:t>
              </a:r>
              <a:endParaRPr lang="zh-CN" altLang="en-US" sz="1200" b="1" dirty="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10" name="直接连接符 9"/>
            <p:cNvCxnSpPr/>
            <p:nvPr/>
          </p:nvCxnSpPr>
          <p:spPr>
            <a:xfrm flipH="1">
              <a:off x="3212704" y="0"/>
              <a:ext cx="285518" cy="90051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11" name="图片 10" descr="0627_4"/>
          <p:cNvPicPr>
            <a:picLocks noChangeAspect="1"/>
          </p:cNvPicPr>
          <p:nvPr/>
        </p:nvPicPr>
        <p:blipFill>
          <a:blip r:embed="rId3" cstate="print"/>
          <a:stretch>
            <a:fillRect/>
          </a:stretch>
        </p:blipFill>
        <p:spPr>
          <a:xfrm>
            <a:off x="1825625" y="1097756"/>
            <a:ext cx="8540750" cy="4662488"/>
          </a:xfrm>
          <a:prstGeom prst="rect">
            <a:avLst/>
          </a:prstGeom>
          <a:noFill/>
          <a:ln w="9525">
            <a:noFill/>
          </a:ln>
        </p:spPr>
      </p:pic>
      <p:sp>
        <p:nvSpPr>
          <p:cNvPr id="12" name="TextBox 11"/>
          <p:cNvSpPr txBox="1"/>
          <p:nvPr/>
        </p:nvSpPr>
        <p:spPr>
          <a:xfrm>
            <a:off x="3833972" y="0"/>
            <a:ext cx="4195482" cy="646331"/>
          </a:xfrm>
          <a:prstGeom prst="rect">
            <a:avLst/>
          </a:prstGeom>
          <a:noFill/>
        </p:spPr>
        <p:txBody>
          <a:bodyPr wrap="square" rtlCol="0">
            <a:spAutoFit/>
          </a:bodyPr>
          <a:lstStyle/>
          <a:p>
            <a:r>
              <a:rPr lang="en-US" altLang="zh-CN" sz="3600" dirty="0" smtClean="0"/>
              <a:t>AOGC</a:t>
            </a:r>
            <a:r>
              <a:rPr lang="zh-CN" altLang="en-US" sz="3600" dirty="0" smtClean="0"/>
              <a:t>炉子</a:t>
            </a:r>
            <a:endParaRPr lang="zh-CN" altLang="en-US" sz="3600" dirty="0"/>
          </a:p>
        </p:txBody>
      </p:sp>
      <p:sp>
        <p:nvSpPr>
          <p:cNvPr id="13" name="矩形 12"/>
          <p:cNvSpPr/>
          <p:nvPr/>
        </p:nvSpPr>
        <p:spPr>
          <a:xfrm>
            <a:off x="6673250" y="241490"/>
            <a:ext cx="5109091" cy="584775"/>
          </a:xfrm>
          <a:prstGeom prst="rect">
            <a:avLst/>
          </a:prstGeom>
        </p:spPr>
        <p:txBody>
          <a:bodyPr wrap="none">
            <a:spAutoFit/>
          </a:bodyPr>
          <a:lstStyle/>
          <a:p>
            <a:pPr lvl="0"/>
            <a:r>
              <a:rPr lang="zh-CN" altLang="en-US" sz="3200" dirty="0" smtClean="0">
                <a:solidFill>
                  <a:schemeClr val="accent1">
                    <a:lumMod val="75000"/>
                  </a:schemeClr>
                </a:solidFill>
                <a:latin typeface="微软雅黑" panose="020B0503020204020204" pitchFamily="34" charset="-122"/>
                <a:ea typeface="微软雅黑" panose="020B0503020204020204" pitchFamily="34" charset="-122"/>
              </a:rPr>
              <a:t>丙烯腈新技术、新工艺应用</a:t>
            </a:r>
            <a:endParaRPr lang="zh-CN" altLang="en-US" sz="3200" dirty="0">
              <a:solidFill>
                <a:schemeClr val="accent1">
                  <a:lumMod val="75000"/>
                </a:scheme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914324"/>
            <a:chOff x="0" y="0"/>
            <a:chExt cx="12192000" cy="914324"/>
          </a:xfrm>
          <a:effectLst>
            <a:outerShdw blurRad="50800" dist="38100" dir="2700000" algn="tl" rotWithShape="0">
              <a:prstClr val="black">
                <a:alpha val="40000"/>
              </a:prstClr>
            </a:outerShdw>
          </a:effectLst>
        </p:grpSpPr>
        <p:sp>
          <p:nvSpPr>
            <p:cNvPr id="3" name="矩形 2">
              <a:extLst>
                <a:ext uri="{FF2B5EF4-FFF2-40B4-BE49-F238E27FC236}">
                  <a16:creationId xmlns:a16="http://schemas.microsoft.com/office/drawing/2014/main" xmlns="" id="{DBA7EAC7-B3D8-4D41-A150-5DD10AEB6DBA}"/>
                </a:ext>
              </a:extLst>
            </p:cNvPr>
            <p:cNvSpPr/>
            <p:nvPr/>
          </p:nvSpPr>
          <p:spPr>
            <a:xfrm>
              <a:off x="1362545" y="544992"/>
              <a:ext cx="1736016" cy="369332"/>
            </a:xfrm>
            <a:prstGeom prst="rect">
              <a:avLst/>
            </a:prstGeom>
          </p:spPr>
          <p:txBody>
            <a:bodyPr wrap="square">
              <a:spAutoFit/>
            </a:bodyPr>
            <a:lstStyle/>
            <a:p>
              <a:pPr algn="dist"/>
              <a:r>
                <a:rPr lang="zh-CN" altLang="en-US" sz="1800" b="1"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安庆石化公司</a:t>
              </a:r>
              <a:endParaRPr lang="zh-CN" altLang="en-US" sz="1800" b="1" dirty="0">
                <a:solidFill>
                  <a:schemeClr val="tx1">
                    <a:lumMod val="65000"/>
                    <a:lumOff val="35000"/>
                  </a:schemeClr>
                </a:solidFill>
              </a:endParaRPr>
            </a:p>
          </p:txBody>
        </p:sp>
        <p:cxnSp>
          <p:nvCxnSpPr>
            <p:cNvPr id="4" name="直接连接符 3"/>
            <p:cNvCxnSpPr/>
            <p:nvPr/>
          </p:nvCxnSpPr>
          <p:spPr>
            <a:xfrm>
              <a:off x="0" y="900510"/>
              <a:ext cx="3098561" cy="0"/>
            </a:xfrm>
            <a:prstGeom prst="line">
              <a:avLst/>
            </a:prstGeom>
            <a:ln w="22225">
              <a:gradFill>
                <a:gsLst>
                  <a:gs pos="0">
                    <a:srgbClr val="FF0000"/>
                  </a:gs>
                  <a:gs pos="74000">
                    <a:srgbClr val="C00000"/>
                  </a:gs>
                  <a:gs pos="83000">
                    <a:srgbClr val="FFC000"/>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3108562" y="795"/>
              <a:ext cx="285518" cy="90051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3262156" y="729658"/>
              <a:ext cx="8929844" cy="0"/>
            </a:xfrm>
            <a:prstGeom prst="line">
              <a:avLst/>
            </a:prstGeom>
            <a:ln>
              <a:solidFill>
                <a:schemeClr val="accent2">
                  <a:alpha val="88000"/>
                </a:schemeClr>
              </a:solidFill>
            </a:ln>
          </p:spPr>
          <p:style>
            <a:lnRef idx="1">
              <a:schemeClr val="accent1"/>
            </a:lnRef>
            <a:fillRef idx="0">
              <a:schemeClr val="accent1"/>
            </a:fillRef>
            <a:effectRef idx="0">
              <a:schemeClr val="accent1"/>
            </a:effectRef>
            <a:fontRef idx="minor">
              <a:schemeClr val="tx1"/>
            </a:fontRef>
          </p:style>
        </p:cxnSp>
        <p:pic>
          <p:nvPicPr>
            <p:cNvPr id="7" name="图片 6"/>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59481" y="79549"/>
              <a:ext cx="744548" cy="767458"/>
            </a:xfrm>
            <a:prstGeom prst="rect">
              <a:avLst/>
            </a:prstGeom>
          </p:spPr>
        </p:pic>
        <p:sp>
          <p:nvSpPr>
            <p:cNvPr id="8" name="矩形 7">
              <a:extLst>
                <a:ext uri="{FF2B5EF4-FFF2-40B4-BE49-F238E27FC236}">
                  <a16:creationId xmlns:a16="http://schemas.microsoft.com/office/drawing/2014/main" xmlns="" id="{DBA7EAC7-B3D8-4D41-A150-5DD10AEB6DBA}"/>
                </a:ext>
              </a:extLst>
            </p:cNvPr>
            <p:cNvSpPr/>
            <p:nvPr/>
          </p:nvSpPr>
          <p:spPr>
            <a:xfrm>
              <a:off x="1380409" y="11213"/>
              <a:ext cx="1663462" cy="461665"/>
            </a:xfrm>
            <a:prstGeom prst="rect">
              <a:avLst/>
            </a:prstGeom>
          </p:spPr>
          <p:txBody>
            <a:bodyPr wrap="square">
              <a:spAutoFit/>
            </a:bodyPr>
            <a:lstStyle/>
            <a:p>
              <a:pPr algn="dist"/>
              <a:r>
                <a:rPr lang="zh-CN" altLang="en-US" sz="2400" b="1" dirty="0" smtClean="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中国石化</a:t>
              </a:r>
              <a:endParaRPr lang="zh-CN" altLang="en-US" sz="2400" b="1" dirty="0">
                <a:solidFill>
                  <a:schemeClr val="tx1">
                    <a:lumMod val="65000"/>
                    <a:lumOff val="35000"/>
                  </a:schemeClr>
                </a:solidFill>
              </a:endParaRPr>
            </a:p>
          </p:txBody>
        </p:sp>
        <p:sp>
          <p:nvSpPr>
            <p:cNvPr id="9" name="矩形 8">
              <a:extLst>
                <a:ext uri="{FF2B5EF4-FFF2-40B4-BE49-F238E27FC236}">
                  <a16:creationId xmlns:a16="http://schemas.microsoft.com/office/drawing/2014/main" xmlns="" id="{DBA7EAC7-B3D8-4D41-A150-5DD10AEB6DBA}"/>
                </a:ext>
              </a:extLst>
            </p:cNvPr>
            <p:cNvSpPr/>
            <p:nvPr/>
          </p:nvSpPr>
          <p:spPr>
            <a:xfrm>
              <a:off x="1418172" y="348954"/>
              <a:ext cx="1587082" cy="276999"/>
            </a:xfrm>
            <a:prstGeom prst="rect">
              <a:avLst/>
            </a:prstGeom>
          </p:spPr>
          <p:txBody>
            <a:bodyPr wrap="square">
              <a:spAutoFit/>
            </a:bodyPr>
            <a:lstStyle/>
            <a:p>
              <a:pPr algn="dist"/>
              <a:r>
                <a:rPr lang="en-US" altLang="zh-CN" sz="1200" b="1" dirty="0" smtClean="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SINOPEC</a:t>
              </a:r>
              <a:endParaRPr lang="zh-CN" altLang="en-US" sz="1200" b="1" dirty="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10" name="直接连接符 9"/>
            <p:cNvCxnSpPr/>
            <p:nvPr/>
          </p:nvCxnSpPr>
          <p:spPr>
            <a:xfrm flipH="1">
              <a:off x="3212704" y="0"/>
              <a:ext cx="285518" cy="90051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11" name="图片 10" descr="0627_2 (1)"/>
          <p:cNvPicPr>
            <a:picLocks noChangeAspect="1"/>
          </p:cNvPicPr>
          <p:nvPr/>
        </p:nvPicPr>
        <p:blipFill>
          <a:blip r:embed="rId3" cstate="print"/>
          <a:stretch>
            <a:fillRect/>
          </a:stretch>
        </p:blipFill>
        <p:spPr>
          <a:xfrm>
            <a:off x="2114550" y="1150938"/>
            <a:ext cx="7962900" cy="4556125"/>
          </a:xfrm>
          <a:prstGeom prst="rect">
            <a:avLst/>
          </a:prstGeom>
          <a:noFill/>
          <a:ln w="9525">
            <a:noFill/>
          </a:ln>
        </p:spPr>
      </p:pic>
      <p:sp>
        <p:nvSpPr>
          <p:cNvPr id="12" name="TextBox 11"/>
          <p:cNvSpPr txBox="1"/>
          <p:nvPr/>
        </p:nvSpPr>
        <p:spPr>
          <a:xfrm>
            <a:off x="3601553" y="218872"/>
            <a:ext cx="3313356" cy="646331"/>
          </a:xfrm>
          <a:prstGeom prst="rect">
            <a:avLst/>
          </a:prstGeom>
          <a:noFill/>
        </p:spPr>
        <p:txBody>
          <a:bodyPr wrap="square" rtlCol="0">
            <a:spAutoFit/>
          </a:bodyPr>
          <a:lstStyle/>
          <a:p>
            <a:r>
              <a:rPr lang="zh-CN" altLang="en-US" sz="3600" dirty="0" smtClean="0"/>
              <a:t>废水焚烧炉子</a:t>
            </a:r>
            <a:endParaRPr lang="zh-CN" altLang="en-US" sz="3600" dirty="0"/>
          </a:p>
        </p:txBody>
      </p:sp>
      <p:sp>
        <p:nvSpPr>
          <p:cNvPr id="13" name="矩形 12"/>
          <p:cNvSpPr/>
          <p:nvPr/>
        </p:nvSpPr>
        <p:spPr>
          <a:xfrm>
            <a:off x="6887739" y="196334"/>
            <a:ext cx="5109091" cy="584775"/>
          </a:xfrm>
          <a:prstGeom prst="rect">
            <a:avLst/>
          </a:prstGeom>
        </p:spPr>
        <p:txBody>
          <a:bodyPr wrap="none">
            <a:spAutoFit/>
          </a:bodyPr>
          <a:lstStyle/>
          <a:p>
            <a:pPr lvl="0"/>
            <a:r>
              <a:rPr lang="zh-CN" altLang="en-US" sz="3200" dirty="0" smtClean="0">
                <a:solidFill>
                  <a:schemeClr val="accent1">
                    <a:lumMod val="75000"/>
                  </a:schemeClr>
                </a:solidFill>
                <a:latin typeface="微软雅黑" panose="020B0503020204020204" pitchFamily="34" charset="-122"/>
                <a:ea typeface="微软雅黑" panose="020B0503020204020204" pitchFamily="34" charset="-122"/>
              </a:rPr>
              <a:t>丙烯腈新技术、新工艺应用</a:t>
            </a:r>
            <a:endParaRPr lang="zh-CN" altLang="en-US" sz="3200" dirty="0">
              <a:solidFill>
                <a:schemeClr val="accent1">
                  <a:lumMod val="75000"/>
                </a:scheme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914324"/>
            <a:chOff x="0" y="0"/>
            <a:chExt cx="12192000" cy="914324"/>
          </a:xfrm>
          <a:effectLst>
            <a:outerShdw blurRad="50800" dist="38100" dir="2700000" algn="tl" rotWithShape="0">
              <a:prstClr val="black">
                <a:alpha val="40000"/>
              </a:prstClr>
            </a:outerShdw>
          </a:effectLst>
        </p:grpSpPr>
        <p:sp>
          <p:nvSpPr>
            <p:cNvPr id="3" name="矩形 2">
              <a:extLst>
                <a:ext uri="{FF2B5EF4-FFF2-40B4-BE49-F238E27FC236}">
                  <a16:creationId xmlns:a16="http://schemas.microsoft.com/office/drawing/2014/main" xmlns="" id="{DBA7EAC7-B3D8-4D41-A150-5DD10AEB6DBA}"/>
                </a:ext>
              </a:extLst>
            </p:cNvPr>
            <p:cNvSpPr/>
            <p:nvPr/>
          </p:nvSpPr>
          <p:spPr>
            <a:xfrm>
              <a:off x="1362545" y="544992"/>
              <a:ext cx="1736016" cy="369332"/>
            </a:xfrm>
            <a:prstGeom prst="rect">
              <a:avLst/>
            </a:prstGeom>
          </p:spPr>
          <p:txBody>
            <a:bodyPr wrap="square">
              <a:spAutoFit/>
            </a:bodyPr>
            <a:lstStyle/>
            <a:p>
              <a:pPr algn="dist"/>
              <a:r>
                <a:rPr lang="zh-CN" altLang="en-US" sz="1800" b="1"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安庆石化公司</a:t>
              </a:r>
              <a:endParaRPr lang="zh-CN" altLang="en-US" sz="1800" b="1" dirty="0">
                <a:solidFill>
                  <a:schemeClr val="tx1">
                    <a:lumMod val="65000"/>
                    <a:lumOff val="35000"/>
                  </a:schemeClr>
                </a:solidFill>
              </a:endParaRPr>
            </a:p>
          </p:txBody>
        </p:sp>
        <p:cxnSp>
          <p:nvCxnSpPr>
            <p:cNvPr id="4" name="直接连接符 3"/>
            <p:cNvCxnSpPr/>
            <p:nvPr/>
          </p:nvCxnSpPr>
          <p:spPr>
            <a:xfrm>
              <a:off x="0" y="900510"/>
              <a:ext cx="3098561" cy="0"/>
            </a:xfrm>
            <a:prstGeom prst="line">
              <a:avLst/>
            </a:prstGeom>
            <a:ln w="22225">
              <a:gradFill>
                <a:gsLst>
                  <a:gs pos="0">
                    <a:srgbClr val="FF0000"/>
                  </a:gs>
                  <a:gs pos="74000">
                    <a:srgbClr val="C00000"/>
                  </a:gs>
                  <a:gs pos="83000">
                    <a:srgbClr val="FFC000"/>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3108562" y="795"/>
              <a:ext cx="285518" cy="90051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3262156" y="729658"/>
              <a:ext cx="8929844" cy="0"/>
            </a:xfrm>
            <a:prstGeom prst="line">
              <a:avLst/>
            </a:prstGeom>
            <a:ln>
              <a:solidFill>
                <a:schemeClr val="accent2">
                  <a:alpha val="88000"/>
                </a:schemeClr>
              </a:solidFill>
            </a:ln>
          </p:spPr>
          <p:style>
            <a:lnRef idx="1">
              <a:schemeClr val="accent1"/>
            </a:lnRef>
            <a:fillRef idx="0">
              <a:schemeClr val="accent1"/>
            </a:fillRef>
            <a:effectRef idx="0">
              <a:schemeClr val="accent1"/>
            </a:effectRef>
            <a:fontRef idx="minor">
              <a:schemeClr val="tx1"/>
            </a:fontRef>
          </p:style>
        </p:cxnSp>
        <p:pic>
          <p:nvPicPr>
            <p:cNvPr id="7" name="图片 6"/>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59481" y="79549"/>
              <a:ext cx="744548" cy="767458"/>
            </a:xfrm>
            <a:prstGeom prst="rect">
              <a:avLst/>
            </a:prstGeom>
          </p:spPr>
        </p:pic>
        <p:sp>
          <p:nvSpPr>
            <p:cNvPr id="8" name="矩形 7">
              <a:extLst>
                <a:ext uri="{FF2B5EF4-FFF2-40B4-BE49-F238E27FC236}">
                  <a16:creationId xmlns:a16="http://schemas.microsoft.com/office/drawing/2014/main" xmlns="" id="{DBA7EAC7-B3D8-4D41-A150-5DD10AEB6DBA}"/>
                </a:ext>
              </a:extLst>
            </p:cNvPr>
            <p:cNvSpPr/>
            <p:nvPr/>
          </p:nvSpPr>
          <p:spPr>
            <a:xfrm>
              <a:off x="1380409" y="11213"/>
              <a:ext cx="1663462" cy="461665"/>
            </a:xfrm>
            <a:prstGeom prst="rect">
              <a:avLst/>
            </a:prstGeom>
          </p:spPr>
          <p:txBody>
            <a:bodyPr wrap="square">
              <a:spAutoFit/>
            </a:bodyPr>
            <a:lstStyle/>
            <a:p>
              <a:pPr algn="dist"/>
              <a:r>
                <a:rPr lang="zh-CN" altLang="en-US" sz="2400" b="1" dirty="0" smtClean="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中国石化</a:t>
              </a:r>
              <a:endParaRPr lang="zh-CN" altLang="en-US" sz="2400" b="1" dirty="0">
                <a:solidFill>
                  <a:schemeClr val="tx1">
                    <a:lumMod val="65000"/>
                    <a:lumOff val="35000"/>
                  </a:schemeClr>
                </a:solidFill>
              </a:endParaRPr>
            </a:p>
          </p:txBody>
        </p:sp>
        <p:sp>
          <p:nvSpPr>
            <p:cNvPr id="9" name="矩形 8">
              <a:extLst>
                <a:ext uri="{FF2B5EF4-FFF2-40B4-BE49-F238E27FC236}">
                  <a16:creationId xmlns:a16="http://schemas.microsoft.com/office/drawing/2014/main" xmlns="" id="{DBA7EAC7-B3D8-4D41-A150-5DD10AEB6DBA}"/>
                </a:ext>
              </a:extLst>
            </p:cNvPr>
            <p:cNvSpPr/>
            <p:nvPr/>
          </p:nvSpPr>
          <p:spPr>
            <a:xfrm>
              <a:off x="1418172" y="348954"/>
              <a:ext cx="1587082" cy="276999"/>
            </a:xfrm>
            <a:prstGeom prst="rect">
              <a:avLst/>
            </a:prstGeom>
          </p:spPr>
          <p:txBody>
            <a:bodyPr wrap="square">
              <a:spAutoFit/>
            </a:bodyPr>
            <a:lstStyle/>
            <a:p>
              <a:pPr algn="dist"/>
              <a:r>
                <a:rPr lang="en-US" altLang="zh-CN" sz="1200" b="1" dirty="0" smtClean="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SINOPEC</a:t>
              </a:r>
              <a:endParaRPr lang="zh-CN" altLang="en-US" sz="1200" b="1" dirty="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10" name="直接连接符 9"/>
            <p:cNvCxnSpPr/>
            <p:nvPr/>
          </p:nvCxnSpPr>
          <p:spPr>
            <a:xfrm flipH="1">
              <a:off x="3212704" y="0"/>
              <a:ext cx="285518" cy="90051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1" name="TextBox 10"/>
          <p:cNvSpPr txBox="1"/>
          <p:nvPr/>
        </p:nvSpPr>
        <p:spPr>
          <a:xfrm>
            <a:off x="3517616" y="230160"/>
            <a:ext cx="3356387" cy="584775"/>
          </a:xfrm>
          <a:prstGeom prst="rect">
            <a:avLst/>
          </a:prstGeom>
          <a:noFill/>
        </p:spPr>
        <p:txBody>
          <a:bodyPr wrap="square" rtlCol="0">
            <a:spAutoFit/>
          </a:bodyPr>
          <a:lstStyle/>
          <a:p>
            <a:r>
              <a:rPr lang="zh-CN" altLang="en-US" sz="3200" dirty="0" smtClean="0"/>
              <a:t>废水焚烧炉子</a:t>
            </a:r>
            <a:endParaRPr lang="zh-CN" altLang="en-US" sz="3200" dirty="0"/>
          </a:p>
        </p:txBody>
      </p:sp>
      <p:pic>
        <p:nvPicPr>
          <p:cNvPr id="12" name="图片 11" descr="0627_2 (3)"/>
          <p:cNvPicPr>
            <a:picLocks noChangeAspect="1"/>
          </p:cNvPicPr>
          <p:nvPr/>
        </p:nvPicPr>
        <p:blipFill>
          <a:blip r:embed="rId3" cstate="print"/>
          <a:stretch>
            <a:fillRect/>
          </a:stretch>
        </p:blipFill>
        <p:spPr>
          <a:xfrm>
            <a:off x="2132331" y="1151508"/>
            <a:ext cx="8293100" cy="5049838"/>
          </a:xfrm>
          <a:prstGeom prst="rect">
            <a:avLst/>
          </a:prstGeom>
          <a:noFill/>
          <a:ln w="9525">
            <a:noFill/>
          </a:ln>
        </p:spPr>
      </p:pic>
      <p:sp>
        <p:nvSpPr>
          <p:cNvPr id="13" name="矩形 12"/>
          <p:cNvSpPr/>
          <p:nvPr/>
        </p:nvSpPr>
        <p:spPr>
          <a:xfrm>
            <a:off x="6334582" y="151178"/>
            <a:ext cx="5109091" cy="584775"/>
          </a:xfrm>
          <a:prstGeom prst="rect">
            <a:avLst/>
          </a:prstGeom>
        </p:spPr>
        <p:txBody>
          <a:bodyPr wrap="none">
            <a:spAutoFit/>
          </a:bodyPr>
          <a:lstStyle/>
          <a:p>
            <a:pPr lvl="0"/>
            <a:r>
              <a:rPr lang="zh-CN" altLang="en-US" sz="3200" dirty="0" smtClean="0">
                <a:solidFill>
                  <a:schemeClr val="accent1">
                    <a:lumMod val="75000"/>
                  </a:schemeClr>
                </a:solidFill>
                <a:latin typeface="微软雅黑" panose="020B0503020204020204" pitchFamily="34" charset="-122"/>
                <a:ea typeface="微软雅黑" panose="020B0503020204020204" pitchFamily="34" charset="-122"/>
              </a:rPr>
              <a:t>丙烯腈新技术、新工艺应用</a:t>
            </a:r>
            <a:endParaRPr lang="zh-CN" altLang="en-US" sz="3200" dirty="0">
              <a:solidFill>
                <a:schemeClr val="accent1">
                  <a:lumMod val="75000"/>
                </a:scheme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914324"/>
            <a:chOff x="0" y="0"/>
            <a:chExt cx="12192000" cy="914324"/>
          </a:xfrm>
          <a:effectLst>
            <a:outerShdw blurRad="50800" dist="38100" dir="2700000" algn="tl" rotWithShape="0">
              <a:prstClr val="black">
                <a:alpha val="40000"/>
              </a:prstClr>
            </a:outerShdw>
          </a:effectLst>
        </p:grpSpPr>
        <p:sp>
          <p:nvSpPr>
            <p:cNvPr id="3" name="矩形 2">
              <a:extLst>
                <a:ext uri="{FF2B5EF4-FFF2-40B4-BE49-F238E27FC236}">
                  <a16:creationId xmlns:a16="http://schemas.microsoft.com/office/drawing/2014/main" xmlns="" id="{DBA7EAC7-B3D8-4D41-A150-5DD10AEB6DBA}"/>
                </a:ext>
              </a:extLst>
            </p:cNvPr>
            <p:cNvSpPr/>
            <p:nvPr/>
          </p:nvSpPr>
          <p:spPr>
            <a:xfrm>
              <a:off x="1362545" y="544992"/>
              <a:ext cx="1736016" cy="369332"/>
            </a:xfrm>
            <a:prstGeom prst="rect">
              <a:avLst/>
            </a:prstGeom>
          </p:spPr>
          <p:txBody>
            <a:bodyPr wrap="square">
              <a:spAutoFit/>
            </a:bodyPr>
            <a:lstStyle/>
            <a:p>
              <a:pPr algn="dist"/>
              <a:r>
                <a:rPr lang="zh-CN" altLang="en-US" sz="1800" b="1"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安庆石化公司</a:t>
              </a:r>
              <a:endParaRPr lang="zh-CN" altLang="en-US" sz="1800" b="1" dirty="0">
                <a:solidFill>
                  <a:schemeClr val="tx1">
                    <a:lumMod val="65000"/>
                    <a:lumOff val="35000"/>
                  </a:schemeClr>
                </a:solidFill>
              </a:endParaRPr>
            </a:p>
          </p:txBody>
        </p:sp>
        <p:cxnSp>
          <p:nvCxnSpPr>
            <p:cNvPr id="4" name="直接连接符 3"/>
            <p:cNvCxnSpPr/>
            <p:nvPr/>
          </p:nvCxnSpPr>
          <p:spPr>
            <a:xfrm>
              <a:off x="0" y="900510"/>
              <a:ext cx="3098561" cy="0"/>
            </a:xfrm>
            <a:prstGeom prst="line">
              <a:avLst/>
            </a:prstGeom>
            <a:ln w="22225">
              <a:gradFill>
                <a:gsLst>
                  <a:gs pos="0">
                    <a:srgbClr val="FF0000"/>
                  </a:gs>
                  <a:gs pos="74000">
                    <a:srgbClr val="C00000"/>
                  </a:gs>
                  <a:gs pos="83000">
                    <a:srgbClr val="FFC000"/>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3108562" y="795"/>
              <a:ext cx="285518" cy="90051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3262156" y="729658"/>
              <a:ext cx="8929844" cy="0"/>
            </a:xfrm>
            <a:prstGeom prst="line">
              <a:avLst/>
            </a:prstGeom>
            <a:ln>
              <a:solidFill>
                <a:schemeClr val="accent2">
                  <a:alpha val="88000"/>
                </a:schemeClr>
              </a:solidFill>
            </a:ln>
          </p:spPr>
          <p:style>
            <a:lnRef idx="1">
              <a:schemeClr val="accent1"/>
            </a:lnRef>
            <a:fillRef idx="0">
              <a:schemeClr val="accent1"/>
            </a:fillRef>
            <a:effectRef idx="0">
              <a:schemeClr val="accent1"/>
            </a:effectRef>
            <a:fontRef idx="minor">
              <a:schemeClr val="tx1"/>
            </a:fontRef>
          </p:style>
        </p:cxnSp>
        <p:pic>
          <p:nvPicPr>
            <p:cNvPr id="7" name="图片 6"/>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59481" y="79549"/>
              <a:ext cx="744548" cy="767458"/>
            </a:xfrm>
            <a:prstGeom prst="rect">
              <a:avLst/>
            </a:prstGeom>
          </p:spPr>
        </p:pic>
        <p:sp>
          <p:nvSpPr>
            <p:cNvPr id="8" name="矩形 7">
              <a:extLst>
                <a:ext uri="{FF2B5EF4-FFF2-40B4-BE49-F238E27FC236}">
                  <a16:creationId xmlns:a16="http://schemas.microsoft.com/office/drawing/2014/main" xmlns="" id="{DBA7EAC7-B3D8-4D41-A150-5DD10AEB6DBA}"/>
                </a:ext>
              </a:extLst>
            </p:cNvPr>
            <p:cNvSpPr/>
            <p:nvPr/>
          </p:nvSpPr>
          <p:spPr>
            <a:xfrm>
              <a:off x="1380409" y="11213"/>
              <a:ext cx="1663462" cy="461665"/>
            </a:xfrm>
            <a:prstGeom prst="rect">
              <a:avLst/>
            </a:prstGeom>
          </p:spPr>
          <p:txBody>
            <a:bodyPr wrap="square">
              <a:spAutoFit/>
            </a:bodyPr>
            <a:lstStyle/>
            <a:p>
              <a:pPr algn="dist"/>
              <a:r>
                <a:rPr lang="zh-CN" altLang="en-US" sz="2400" b="1" dirty="0" smtClean="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中国石化</a:t>
              </a:r>
              <a:endParaRPr lang="zh-CN" altLang="en-US" sz="2400" b="1" dirty="0">
                <a:solidFill>
                  <a:schemeClr val="tx1">
                    <a:lumMod val="65000"/>
                    <a:lumOff val="35000"/>
                  </a:schemeClr>
                </a:solidFill>
              </a:endParaRPr>
            </a:p>
          </p:txBody>
        </p:sp>
        <p:sp>
          <p:nvSpPr>
            <p:cNvPr id="9" name="矩形 8">
              <a:extLst>
                <a:ext uri="{FF2B5EF4-FFF2-40B4-BE49-F238E27FC236}">
                  <a16:creationId xmlns:a16="http://schemas.microsoft.com/office/drawing/2014/main" xmlns="" id="{DBA7EAC7-B3D8-4D41-A150-5DD10AEB6DBA}"/>
                </a:ext>
              </a:extLst>
            </p:cNvPr>
            <p:cNvSpPr/>
            <p:nvPr/>
          </p:nvSpPr>
          <p:spPr>
            <a:xfrm>
              <a:off x="1418172" y="348954"/>
              <a:ext cx="1587082" cy="276999"/>
            </a:xfrm>
            <a:prstGeom prst="rect">
              <a:avLst/>
            </a:prstGeom>
          </p:spPr>
          <p:txBody>
            <a:bodyPr wrap="square">
              <a:spAutoFit/>
            </a:bodyPr>
            <a:lstStyle/>
            <a:p>
              <a:pPr algn="dist"/>
              <a:r>
                <a:rPr lang="en-US" altLang="zh-CN" sz="1200" b="1" dirty="0" smtClean="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SINOPEC</a:t>
              </a:r>
              <a:endParaRPr lang="zh-CN" altLang="en-US" sz="1200" b="1" dirty="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10" name="直接连接符 9"/>
            <p:cNvCxnSpPr/>
            <p:nvPr/>
          </p:nvCxnSpPr>
          <p:spPr>
            <a:xfrm flipH="1">
              <a:off x="3212704" y="0"/>
              <a:ext cx="285518" cy="90051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11" name="图片 10" descr="0627_3 (3)"/>
          <p:cNvPicPr>
            <a:picLocks noChangeAspect="1"/>
          </p:cNvPicPr>
          <p:nvPr/>
        </p:nvPicPr>
        <p:blipFill>
          <a:blip r:embed="rId3" cstate="print"/>
          <a:stretch>
            <a:fillRect/>
          </a:stretch>
        </p:blipFill>
        <p:spPr>
          <a:xfrm>
            <a:off x="1870075" y="1203325"/>
            <a:ext cx="8451850" cy="4451350"/>
          </a:xfrm>
          <a:prstGeom prst="rect">
            <a:avLst/>
          </a:prstGeom>
          <a:noFill/>
          <a:ln w="9525">
            <a:noFill/>
          </a:ln>
        </p:spPr>
      </p:pic>
      <p:sp>
        <p:nvSpPr>
          <p:cNvPr id="12" name="TextBox 11"/>
          <p:cNvSpPr txBox="1"/>
          <p:nvPr/>
        </p:nvSpPr>
        <p:spPr>
          <a:xfrm>
            <a:off x="3697443" y="159771"/>
            <a:ext cx="3463963" cy="646331"/>
          </a:xfrm>
          <a:prstGeom prst="rect">
            <a:avLst/>
          </a:prstGeom>
          <a:noFill/>
        </p:spPr>
        <p:txBody>
          <a:bodyPr wrap="square" rtlCol="0">
            <a:spAutoFit/>
          </a:bodyPr>
          <a:lstStyle/>
          <a:p>
            <a:r>
              <a:rPr lang="zh-CN" altLang="en-US" sz="3600" dirty="0" smtClean="0"/>
              <a:t>废水焚烧炉子</a:t>
            </a:r>
            <a:endParaRPr lang="zh-CN" altLang="en-US" sz="3600" dirty="0"/>
          </a:p>
        </p:txBody>
      </p:sp>
      <p:sp>
        <p:nvSpPr>
          <p:cNvPr id="13" name="矩形 12"/>
          <p:cNvSpPr/>
          <p:nvPr/>
        </p:nvSpPr>
        <p:spPr>
          <a:xfrm>
            <a:off x="6537783" y="196334"/>
            <a:ext cx="5109091" cy="584775"/>
          </a:xfrm>
          <a:prstGeom prst="rect">
            <a:avLst/>
          </a:prstGeom>
        </p:spPr>
        <p:txBody>
          <a:bodyPr wrap="none">
            <a:spAutoFit/>
          </a:bodyPr>
          <a:lstStyle/>
          <a:p>
            <a:pPr lvl="0"/>
            <a:r>
              <a:rPr lang="zh-CN" altLang="en-US" sz="3200" dirty="0" smtClean="0">
                <a:solidFill>
                  <a:schemeClr val="accent1">
                    <a:lumMod val="75000"/>
                  </a:schemeClr>
                </a:solidFill>
                <a:latin typeface="微软雅黑" panose="020B0503020204020204" pitchFamily="34" charset="-122"/>
                <a:ea typeface="微软雅黑" panose="020B0503020204020204" pitchFamily="34" charset="-122"/>
              </a:rPr>
              <a:t>丙烯腈新技术、新工艺应用</a:t>
            </a:r>
            <a:endParaRPr lang="zh-CN" altLang="en-US" sz="3200" dirty="0">
              <a:solidFill>
                <a:schemeClr val="accent1">
                  <a:lumMod val="75000"/>
                </a:scheme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914324"/>
            <a:chOff x="0" y="0"/>
            <a:chExt cx="12192000" cy="914324"/>
          </a:xfrm>
          <a:effectLst>
            <a:outerShdw blurRad="50800" dist="38100" dir="2700000" algn="tl" rotWithShape="0">
              <a:prstClr val="black">
                <a:alpha val="40000"/>
              </a:prstClr>
            </a:outerShdw>
          </a:effectLst>
        </p:grpSpPr>
        <p:sp>
          <p:nvSpPr>
            <p:cNvPr id="3" name="矩形 2">
              <a:extLst>
                <a:ext uri="{FF2B5EF4-FFF2-40B4-BE49-F238E27FC236}">
                  <a16:creationId xmlns:a16="http://schemas.microsoft.com/office/drawing/2014/main" xmlns="" id="{DBA7EAC7-B3D8-4D41-A150-5DD10AEB6DBA}"/>
                </a:ext>
              </a:extLst>
            </p:cNvPr>
            <p:cNvSpPr/>
            <p:nvPr/>
          </p:nvSpPr>
          <p:spPr>
            <a:xfrm>
              <a:off x="1362545" y="544992"/>
              <a:ext cx="1736016" cy="369332"/>
            </a:xfrm>
            <a:prstGeom prst="rect">
              <a:avLst/>
            </a:prstGeom>
          </p:spPr>
          <p:txBody>
            <a:bodyPr wrap="square">
              <a:spAutoFit/>
            </a:bodyPr>
            <a:lstStyle/>
            <a:p>
              <a:pPr algn="dist"/>
              <a:r>
                <a:rPr lang="zh-CN" altLang="en-US" sz="1800" b="1"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安庆石化公司</a:t>
              </a:r>
              <a:endParaRPr lang="zh-CN" altLang="en-US" sz="1800" b="1" dirty="0">
                <a:solidFill>
                  <a:schemeClr val="tx1">
                    <a:lumMod val="65000"/>
                    <a:lumOff val="35000"/>
                  </a:schemeClr>
                </a:solidFill>
              </a:endParaRPr>
            </a:p>
          </p:txBody>
        </p:sp>
        <p:cxnSp>
          <p:nvCxnSpPr>
            <p:cNvPr id="4" name="直接连接符 3"/>
            <p:cNvCxnSpPr/>
            <p:nvPr/>
          </p:nvCxnSpPr>
          <p:spPr>
            <a:xfrm>
              <a:off x="0" y="900510"/>
              <a:ext cx="3098561" cy="0"/>
            </a:xfrm>
            <a:prstGeom prst="line">
              <a:avLst/>
            </a:prstGeom>
            <a:ln w="22225">
              <a:gradFill>
                <a:gsLst>
                  <a:gs pos="0">
                    <a:srgbClr val="FF0000"/>
                  </a:gs>
                  <a:gs pos="74000">
                    <a:srgbClr val="C00000"/>
                  </a:gs>
                  <a:gs pos="83000">
                    <a:srgbClr val="FFC000"/>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3108562" y="795"/>
              <a:ext cx="285518" cy="90051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3262156" y="729658"/>
              <a:ext cx="8929844" cy="0"/>
            </a:xfrm>
            <a:prstGeom prst="line">
              <a:avLst/>
            </a:prstGeom>
            <a:ln>
              <a:solidFill>
                <a:schemeClr val="accent2">
                  <a:alpha val="88000"/>
                </a:schemeClr>
              </a:solidFill>
            </a:ln>
          </p:spPr>
          <p:style>
            <a:lnRef idx="1">
              <a:schemeClr val="accent1"/>
            </a:lnRef>
            <a:fillRef idx="0">
              <a:schemeClr val="accent1"/>
            </a:fillRef>
            <a:effectRef idx="0">
              <a:schemeClr val="accent1"/>
            </a:effectRef>
            <a:fontRef idx="minor">
              <a:schemeClr val="tx1"/>
            </a:fontRef>
          </p:style>
        </p:cxnSp>
        <p:pic>
          <p:nvPicPr>
            <p:cNvPr id="7" name="图片 6"/>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59481" y="79549"/>
              <a:ext cx="744548" cy="767458"/>
            </a:xfrm>
            <a:prstGeom prst="rect">
              <a:avLst/>
            </a:prstGeom>
          </p:spPr>
        </p:pic>
        <p:sp>
          <p:nvSpPr>
            <p:cNvPr id="8" name="矩形 7">
              <a:extLst>
                <a:ext uri="{FF2B5EF4-FFF2-40B4-BE49-F238E27FC236}">
                  <a16:creationId xmlns:a16="http://schemas.microsoft.com/office/drawing/2014/main" xmlns="" id="{DBA7EAC7-B3D8-4D41-A150-5DD10AEB6DBA}"/>
                </a:ext>
              </a:extLst>
            </p:cNvPr>
            <p:cNvSpPr/>
            <p:nvPr/>
          </p:nvSpPr>
          <p:spPr>
            <a:xfrm>
              <a:off x="1380409" y="11213"/>
              <a:ext cx="1663462" cy="461665"/>
            </a:xfrm>
            <a:prstGeom prst="rect">
              <a:avLst/>
            </a:prstGeom>
          </p:spPr>
          <p:txBody>
            <a:bodyPr wrap="square">
              <a:spAutoFit/>
            </a:bodyPr>
            <a:lstStyle/>
            <a:p>
              <a:pPr algn="dist"/>
              <a:r>
                <a:rPr lang="zh-CN" altLang="en-US" sz="2400" b="1" dirty="0" smtClean="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中国石化</a:t>
              </a:r>
              <a:endParaRPr lang="zh-CN" altLang="en-US" sz="2400" b="1" dirty="0">
                <a:solidFill>
                  <a:schemeClr val="tx1">
                    <a:lumMod val="65000"/>
                    <a:lumOff val="35000"/>
                  </a:schemeClr>
                </a:solidFill>
              </a:endParaRPr>
            </a:p>
          </p:txBody>
        </p:sp>
        <p:sp>
          <p:nvSpPr>
            <p:cNvPr id="9" name="矩形 8">
              <a:extLst>
                <a:ext uri="{FF2B5EF4-FFF2-40B4-BE49-F238E27FC236}">
                  <a16:creationId xmlns:a16="http://schemas.microsoft.com/office/drawing/2014/main" xmlns="" id="{DBA7EAC7-B3D8-4D41-A150-5DD10AEB6DBA}"/>
                </a:ext>
              </a:extLst>
            </p:cNvPr>
            <p:cNvSpPr/>
            <p:nvPr/>
          </p:nvSpPr>
          <p:spPr>
            <a:xfrm>
              <a:off x="1418172" y="348954"/>
              <a:ext cx="1587082" cy="276999"/>
            </a:xfrm>
            <a:prstGeom prst="rect">
              <a:avLst/>
            </a:prstGeom>
          </p:spPr>
          <p:txBody>
            <a:bodyPr wrap="square">
              <a:spAutoFit/>
            </a:bodyPr>
            <a:lstStyle/>
            <a:p>
              <a:pPr algn="dist"/>
              <a:r>
                <a:rPr lang="en-US" altLang="zh-CN" sz="1200" b="1" dirty="0" smtClean="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SINOPEC</a:t>
              </a:r>
              <a:endParaRPr lang="zh-CN" altLang="en-US" sz="1200" b="1" dirty="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10" name="直接连接符 9"/>
            <p:cNvCxnSpPr/>
            <p:nvPr/>
          </p:nvCxnSpPr>
          <p:spPr>
            <a:xfrm flipH="1">
              <a:off x="3212704" y="0"/>
              <a:ext cx="285518" cy="90051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1" name="矩形 10"/>
          <p:cNvSpPr/>
          <p:nvPr/>
        </p:nvSpPr>
        <p:spPr>
          <a:xfrm>
            <a:off x="5247537" y="253708"/>
            <a:ext cx="4455861" cy="523220"/>
          </a:xfrm>
          <a:prstGeom prst="rect">
            <a:avLst/>
          </a:prstGeom>
        </p:spPr>
        <p:txBody>
          <a:bodyPr wrap="square">
            <a:spAutoFit/>
          </a:bodyPr>
          <a:lstStyle/>
          <a:p>
            <a:r>
              <a:rPr lang="zh-CN" altLang="en-US" sz="2800" dirty="0" smtClean="0"/>
              <a:t>炉子排放各项指标</a:t>
            </a:r>
            <a:endParaRPr lang="zh-CN" altLang="en-US" sz="2800" dirty="0"/>
          </a:p>
        </p:txBody>
      </p:sp>
      <p:graphicFrame>
        <p:nvGraphicFramePr>
          <p:cNvPr id="12" name="表格 11"/>
          <p:cNvGraphicFramePr>
            <a:graphicFrameLocks noGrp="1"/>
          </p:cNvGraphicFramePr>
          <p:nvPr/>
        </p:nvGraphicFramePr>
        <p:xfrm>
          <a:off x="2010484" y="1375654"/>
          <a:ext cx="8521251" cy="4644572"/>
        </p:xfrm>
        <a:graphic>
          <a:graphicData uri="http://schemas.openxmlformats.org/drawingml/2006/table">
            <a:tbl>
              <a:tblPr/>
              <a:tblGrid>
                <a:gridCol w="2294183"/>
                <a:gridCol w="3113534"/>
                <a:gridCol w="3113534"/>
              </a:tblGrid>
              <a:tr h="348343">
                <a:tc>
                  <a:txBody>
                    <a:bodyPr/>
                    <a:lstStyle/>
                    <a:p>
                      <a:pPr algn="l">
                        <a:spcAft>
                          <a:spcPts val="0"/>
                        </a:spcAft>
                      </a:pPr>
                      <a:r>
                        <a:rPr lang="zh-CN" sz="1700" b="1" kern="0" dirty="0">
                          <a:solidFill>
                            <a:srgbClr val="FFFFFF"/>
                          </a:solidFill>
                          <a:latin typeface="Calibri"/>
                          <a:ea typeface="宋体"/>
                          <a:cs typeface="宋体"/>
                        </a:rPr>
                        <a:t>名称</a:t>
                      </a:r>
                      <a:endParaRPr lang="zh-CN" sz="1000" kern="100" dirty="0">
                        <a:latin typeface="Calibri"/>
                        <a:ea typeface="宋体"/>
                        <a:cs typeface="Times New Roman"/>
                      </a:endParaRPr>
                    </a:p>
                  </a:txBody>
                  <a:tcPr marL="87086" marR="87086" marT="43543" marB="4354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366FF"/>
                    </a:solidFill>
                  </a:tcPr>
                </a:tc>
                <a:tc>
                  <a:txBody>
                    <a:bodyPr/>
                    <a:lstStyle/>
                    <a:p>
                      <a:pPr algn="l">
                        <a:spcAft>
                          <a:spcPts val="0"/>
                        </a:spcAft>
                      </a:pPr>
                      <a:r>
                        <a:rPr lang="zh-CN" sz="1700" b="1" kern="0">
                          <a:solidFill>
                            <a:srgbClr val="FFFFFF"/>
                          </a:solidFill>
                          <a:latin typeface="Calibri"/>
                          <a:ea typeface="宋体"/>
                          <a:cs typeface="宋体"/>
                        </a:rPr>
                        <a:t>污染物项目</a:t>
                      </a:r>
                      <a:endParaRPr lang="zh-CN" sz="1000" kern="100">
                        <a:latin typeface="Calibri"/>
                        <a:ea typeface="宋体"/>
                        <a:cs typeface="Times New Roman"/>
                      </a:endParaRPr>
                    </a:p>
                  </a:txBody>
                  <a:tcPr marL="87086" marR="87086" marT="43543" marB="4354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366FF"/>
                    </a:solidFill>
                  </a:tcPr>
                </a:tc>
                <a:tc>
                  <a:txBody>
                    <a:bodyPr/>
                    <a:lstStyle/>
                    <a:p>
                      <a:pPr algn="l">
                        <a:spcAft>
                          <a:spcPts val="0"/>
                        </a:spcAft>
                      </a:pPr>
                      <a:r>
                        <a:rPr lang="zh-CN" sz="1700" b="1" kern="0">
                          <a:solidFill>
                            <a:srgbClr val="FFFFFF"/>
                          </a:solidFill>
                          <a:latin typeface="Calibri"/>
                          <a:ea typeface="宋体"/>
                          <a:cs typeface="宋体"/>
                        </a:rPr>
                        <a:t>排放浓度限制</a:t>
                      </a:r>
                      <a:endParaRPr lang="zh-CN" sz="1000" kern="100">
                        <a:latin typeface="Calibri"/>
                        <a:ea typeface="宋体"/>
                        <a:cs typeface="Times New Roman"/>
                      </a:endParaRPr>
                    </a:p>
                  </a:txBody>
                  <a:tcPr marL="87086" marR="87086" marT="43543" marB="4354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366FF"/>
                    </a:solidFill>
                  </a:tcPr>
                </a:tc>
              </a:tr>
              <a:tr h="348343">
                <a:tc rowSpan="6">
                  <a:txBody>
                    <a:bodyPr/>
                    <a:lstStyle/>
                    <a:p>
                      <a:pPr algn="l">
                        <a:spcAft>
                          <a:spcPts val="0"/>
                        </a:spcAft>
                      </a:pPr>
                      <a:endParaRPr lang="en-US" sz="1100" kern="0" dirty="0">
                        <a:latin typeface="宋体"/>
                        <a:ea typeface="宋体"/>
                        <a:cs typeface="宋体"/>
                      </a:endParaRPr>
                    </a:p>
                    <a:p>
                      <a:pPr algn="l">
                        <a:spcAft>
                          <a:spcPts val="0"/>
                        </a:spcAft>
                      </a:pPr>
                      <a:r>
                        <a:rPr lang="en-US" sz="1700" kern="0" dirty="0">
                          <a:solidFill>
                            <a:srgbClr val="007A77"/>
                          </a:solidFill>
                          <a:latin typeface="Arial"/>
                          <a:ea typeface="宋体"/>
                          <a:cs typeface="Times New Roman"/>
                        </a:rPr>
                        <a:t>3#</a:t>
                      </a:r>
                      <a:r>
                        <a:rPr lang="zh-CN" sz="1700" kern="0" dirty="0">
                          <a:solidFill>
                            <a:srgbClr val="007A77"/>
                          </a:solidFill>
                          <a:latin typeface="Arial"/>
                          <a:ea typeface="宋体"/>
                          <a:cs typeface="Arial"/>
                        </a:rPr>
                        <a:t>热氧化器烟囱</a:t>
                      </a:r>
                      <a:endParaRPr lang="zh-CN" sz="1000" kern="100" dirty="0">
                        <a:latin typeface="Calibri"/>
                        <a:ea typeface="宋体"/>
                        <a:cs typeface="Times New Roman"/>
                      </a:endParaRPr>
                    </a:p>
                  </a:txBody>
                  <a:tcPr marL="87086" marR="87086" marT="43543" marB="4354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D3FF"/>
                    </a:solidFill>
                  </a:tcPr>
                </a:tc>
                <a:tc>
                  <a:txBody>
                    <a:bodyPr/>
                    <a:lstStyle/>
                    <a:p>
                      <a:pPr algn="l">
                        <a:spcAft>
                          <a:spcPts val="0"/>
                        </a:spcAft>
                      </a:pPr>
                      <a:r>
                        <a:rPr lang="zh-CN" sz="1700" kern="0">
                          <a:solidFill>
                            <a:srgbClr val="007A77"/>
                          </a:solidFill>
                          <a:latin typeface="Calibri"/>
                          <a:ea typeface="宋体"/>
                          <a:cs typeface="宋体"/>
                        </a:rPr>
                        <a:t>烟气黑度</a:t>
                      </a:r>
                      <a:endParaRPr lang="zh-CN" sz="1000" kern="100">
                        <a:latin typeface="Calibri"/>
                        <a:ea typeface="宋体"/>
                        <a:cs typeface="Times New Roman"/>
                      </a:endParaRPr>
                    </a:p>
                  </a:txBody>
                  <a:tcPr marL="87086" marR="87086" marT="43543" marB="4354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D3FF"/>
                    </a:solidFill>
                  </a:tcPr>
                </a:tc>
                <a:tc>
                  <a:txBody>
                    <a:bodyPr/>
                    <a:lstStyle/>
                    <a:p>
                      <a:pPr algn="l">
                        <a:spcAft>
                          <a:spcPts val="0"/>
                        </a:spcAft>
                      </a:pPr>
                      <a:r>
                        <a:rPr lang="en-US" sz="1700" kern="0">
                          <a:solidFill>
                            <a:srgbClr val="007A77"/>
                          </a:solidFill>
                          <a:latin typeface="宋体"/>
                          <a:ea typeface="宋体"/>
                          <a:cs typeface="宋体"/>
                        </a:rPr>
                        <a:t>1</a:t>
                      </a:r>
                      <a:endParaRPr lang="zh-CN" sz="1000" kern="100">
                        <a:latin typeface="Calibri"/>
                        <a:ea typeface="宋体"/>
                        <a:cs typeface="Times New Roman"/>
                      </a:endParaRPr>
                    </a:p>
                  </a:txBody>
                  <a:tcPr marL="87086" marR="87086" marT="43543" marB="4354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D3FF"/>
                    </a:solidFill>
                  </a:tcPr>
                </a:tc>
              </a:tr>
              <a:tr h="348343">
                <a:tc vMerge="1">
                  <a:txBody>
                    <a:bodyPr/>
                    <a:lstStyle/>
                    <a:p>
                      <a:endParaRPr lang="zh-CN" altLang="en-US"/>
                    </a:p>
                  </a:txBody>
                  <a:tcPr/>
                </a:tc>
                <a:tc>
                  <a:txBody>
                    <a:bodyPr/>
                    <a:lstStyle/>
                    <a:p>
                      <a:pPr algn="l">
                        <a:spcAft>
                          <a:spcPts val="0"/>
                        </a:spcAft>
                      </a:pPr>
                      <a:r>
                        <a:rPr lang="zh-CN" sz="1700" kern="0">
                          <a:solidFill>
                            <a:srgbClr val="007A77"/>
                          </a:solidFill>
                          <a:latin typeface="Calibri"/>
                          <a:ea typeface="宋体"/>
                          <a:cs typeface="宋体"/>
                        </a:rPr>
                        <a:t>烟尘</a:t>
                      </a:r>
                      <a:endParaRPr lang="zh-CN" sz="1000" kern="100">
                        <a:latin typeface="Calibri"/>
                        <a:ea typeface="宋体"/>
                        <a:cs typeface="Times New Roman"/>
                      </a:endParaRPr>
                    </a:p>
                  </a:txBody>
                  <a:tcPr marL="87086" marR="87086" marT="43543" marB="4354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AFF"/>
                    </a:solidFill>
                  </a:tcPr>
                </a:tc>
                <a:tc>
                  <a:txBody>
                    <a:bodyPr/>
                    <a:lstStyle/>
                    <a:p>
                      <a:pPr algn="l">
                        <a:spcAft>
                          <a:spcPts val="0"/>
                        </a:spcAft>
                      </a:pPr>
                      <a:r>
                        <a:rPr lang="en-US" sz="1700" kern="0">
                          <a:solidFill>
                            <a:srgbClr val="007A77"/>
                          </a:solidFill>
                          <a:latin typeface="宋体"/>
                          <a:ea typeface="宋体"/>
                          <a:cs typeface="宋体"/>
                        </a:rPr>
                        <a:t>65</a:t>
                      </a:r>
                      <a:endParaRPr lang="zh-CN" sz="1000" kern="100">
                        <a:latin typeface="Calibri"/>
                        <a:ea typeface="宋体"/>
                        <a:cs typeface="Times New Roman"/>
                      </a:endParaRPr>
                    </a:p>
                  </a:txBody>
                  <a:tcPr marL="87086" marR="87086" marT="43543" marB="4354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AFF"/>
                    </a:solidFill>
                  </a:tcPr>
                </a:tc>
              </a:tr>
              <a:tr h="348343">
                <a:tc vMerge="1">
                  <a:txBody>
                    <a:bodyPr/>
                    <a:lstStyle/>
                    <a:p>
                      <a:endParaRPr lang="zh-CN" altLang="en-US"/>
                    </a:p>
                  </a:txBody>
                  <a:tcPr/>
                </a:tc>
                <a:tc>
                  <a:txBody>
                    <a:bodyPr/>
                    <a:lstStyle/>
                    <a:p>
                      <a:pPr algn="l">
                        <a:spcAft>
                          <a:spcPts val="0"/>
                        </a:spcAft>
                      </a:pPr>
                      <a:r>
                        <a:rPr lang="zh-CN" sz="1700" kern="0">
                          <a:solidFill>
                            <a:srgbClr val="007A77"/>
                          </a:solidFill>
                          <a:latin typeface="Calibri"/>
                          <a:ea typeface="宋体"/>
                          <a:cs typeface="宋体"/>
                        </a:rPr>
                        <a:t>二氧化硫</a:t>
                      </a:r>
                      <a:endParaRPr lang="zh-CN" sz="1000" kern="100">
                        <a:latin typeface="Calibri"/>
                        <a:ea typeface="宋体"/>
                        <a:cs typeface="Times New Roman"/>
                      </a:endParaRPr>
                    </a:p>
                  </a:txBody>
                  <a:tcPr marL="87086" marR="87086" marT="43543" marB="4354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D3FF"/>
                    </a:solidFill>
                  </a:tcPr>
                </a:tc>
                <a:tc>
                  <a:txBody>
                    <a:bodyPr/>
                    <a:lstStyle/>
                    <a:p>
                      <a:pPr algn="l">
                        <a:spcAft>
                          <a:spcPts val="0"/>
                        </a:spcAft>
                      </a:pPr>
                      <a:r>
                        <a:rPr lang="en-US" sz="1700" kern="0">
                          <a:solidFill>
                            <a:srgbClr val="007A77"/>
                          </a:solidFill>
                          <a:latin typeface="宋体"/>
                          <a:ea typeface="宋体"/>
                          <a:cs typeface="宋体"/>
                        </a:rPr>
                        <a:t>200</a:t>
                      </a:r>
                      <a:endParaRPr lang="zh-CN" sz="1000" kern="100">
                        <a:latin typeface="Calibri"/>
                        <a:ea typeface="宋体"/>
                        <a:cs typeface="Times New Roman"/>
                      </a:endParaRPr>
                    </a:p>
                  </a:txBody>
                  <a:tcPr marL="87086" marR="87086" marT="43543" marB="4354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D3FF"/>
                    </a:solidFill>
                  </a:tcPr>
                </a:tc>
              </a:tr>
              <a:tr h="348343">
                <a:tc vMerge="1">
                  <a:txBody>
                    <a:bodyPr/>
                    <a:lstStyle/>
                    <a:p>
                      <a:endParaRPr lang="zh-CN" altLang="en-US"/>
                    </a:p>
                  </a:txBody>
                  <a:tcPr/>
                </a:tc>
                <a:tc>
                  <a:txBody>
                    <a:bodyPr/>
                    <a:lstStyle/>
                    <a:p>
                      <a:pPr algn="l">
                        <a:spcAft>
                          <a:spcPts val="0"/>
                        </a:spcAft>
                      </a:pPr>
                      <a:r>
                        <a:rPr lang="zh-CN" sz="1700" kern="0" dirty="0">
                          <a:solidFill>
                            <a:srgbClr val="007A77"/>
                          </a:solidFill>
                          <a:latin typeface="Calibri"/>
                          <a:ea typeface="宋体"/>
                          <a:cs typeface="宋体"/>
                        </a:rPr>
                        <a:t>氮氧化物</a:t>
                      </a:r>
                      <a:endParaRPr lang="zh-CN" sz="1000" kern="100" dirty="0">
                        <a:latin typeface="Calibri"/>
                        <a:ea typeface="宋体"/>
                        <a:cs typeface="Times New Roman"/>
                      </a:endParaRPr>
                    </a:p>
                  </a:txBody>
                  <a:tcPr marL="87086" marR="87086" marT="43543" marB="4354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AFF"/>
                    </a:solidFill>
                  </a:tcPr>
                </a:tc>
                <a:tc>
                  <a:txBody>
                    <a:bodyPr/>
                    <a:lstStyle/>
                    <a:p>
                      <a:pPr algn="l">
                        <a:spcAft>
                          <a:spcPts val="0"/>
                        </a:spcAft>
                      </a:pPr>
                      <a:r>
                        <a:rPr lang="en-US" sz="1700" kern="0">
                          <a:solidFill>
                            <a:srgbClr val="007A77"/>
                          </a:solidFill>
                          <a:latin typeface="宋体"/>
                          <a:ea typeface="宋体"/>
                          <a:cs typeface="宋体"/>
                        </a:rPr>
                        <a:t>500</a:t>
                      </a:r>
                      <a:endParaRPr lang="zh-CN" sz="1000" kern="100">
                        <a:latin typeface="Calibri"/>
                        <a:ea typeface="宋体"/>
                        <a:cs typeface="Times New Roman"/>
                      </a:endParaRPr>
                    </a:p>
                  </a:txBody>
                  <a:tcPr marL="87086" marR="87086" marT="43543" marB="4354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AFF"/>
                    </a:solidFill>
                  </a:tcPr>
                </a:tc>
              </a:tr>
              <a:tr h="423333">
                <a:tc vMerge="1">
                  <a:txBody>
                    <a:bodyPr/>
                    <a:lstStyle/>
                    <a:p>
                      <a:endParaRPr lang="zh-CN" altLang="en-US"/>
                    </a:p>
                  </a:txBody>
                  <a:tcPr/>
                </a:tc>
                <a:tc>
                  <a:txBody>
                    <a:bodyPr/>
                    <a:lstStyle/>
                    <a:p>
                      <a:pPr algn="l">
                        <a:spcAft>
                          <a:spcPts val="0"/>
                        </a:spcAft>
                      </a:pPr>
                      <a:r>
                        <a:rPr lang="zh-CN" sz="1700" kern="0">
                          <a:solidFill>
                            <a:srgbClr val="007A77"/>
                          </a:solidFill>
                          <a:latin typeface="Calibri"/>
                          <a:ea typeface="宋体"/>
                          <a:cs typeface="宋体"/>
                        </a:rPr>
                        <a:t>丙烯腈</a:t>
                      </a:r>
                      <a:endParaRPr lang="zh-CN" sz="1000" kern="100">
                        <a:latin typeface="Calibri"/>
                        <a:ea typeface="宋体"/>
                        <a:cs typeface="Times New Roman"/>
                      </a:endParaRPr>
                    </a:p>
                  </a:txBody>
                  <a:tcPr marL="87086" marR="87086" marT="43543" marB="4354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D3FF"/>
                    </a:solidFill>
                  </a:tcPr>
                </a:tc>
                <a:tc>
                  <a:txBody>
                    <a:bodyPr/>
                    <a:lstStyle/>
                    <a:p>
                      <a:pPr algn="l">
                        <a:spcAft>
                          <a:spcPts val="0"/>
                        </a:spcAft>
                      </a:pPr>
                      <a:r>
                        <a:rPr lang="en-US" sz="1700" kern="0">
                          <a:solidFill>
                            <a:srgbClr val="007A77"/>
                          </a:solidFill>
                          <a:latin typeface="宋体"/>
                          <a:ea typeface="宋体"/>
                          <a:cs typeface="宋体"/>
                        </a:rPr>
                        <a:t>0.5</a:t>
                      </a:r>
                      <a:endParaRPr lang="zh-CN" sz="1000" kern="100">
                        <a:latin typeface="Calibri"/>
                        <a:ea typeface="宋体"/>
                        <a:cs typeface="Times New Roman"/>
                      </a:endParaRPr>
                    </a:p>
                  </a:txBody>
                  <a:tcPr marL="87086" marR="87086" marT="43543" marB="4354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D3FF"/>
                    </a:solidFill>
                  </a:tcPr>
                </a:tc>
              </a:tr>
              <a:tr h="362857">
                <a:tc vMerge="1">
                  <a:txBody>
                    <a:bodyPr/>
                    <a:lstStyle/>
                    <a:p>
                      <a:endParaRPr lang="zh-CN" altLang="en-US"/>
                    </a:p>
                  </a:txBody>
                  <a:tcPr/>
                </a:tc>
                <a:tc>
                  <a:txBody>
                    <a:bodyPr/>
                    <a:lstStyle/>
                    <a:p>
                      <a:pPr algn="l">
                        <a:spcAft>
                          <a:spcPts val="0"/>
                        </a:spcAft>
                      </a:pPr>
                      <a:r>
                        <a:rPr lang="zh-CN" sz="1700" kern="0">
                          <a:solidFill>
                            <a:srgbClr val="007A77"/>
                          </a:solidFill>
                          <a:latin typeface="Calibri"/>
                          <a:ea typeface="宋体"/>
                          <a:cs typeface="宋体"/>
                        </a:rPr>
                        <a:t>氰化氢</a:t>
                      </a:r>
                      <a:endParaRPr lang="zh-CN" sz="1000" kern="100">
                        <a:latin typeface="Calibri"/>
                        <a:ea typeface="宋体"/>
                        <a:cs typeface="Times New Roman"/>
                      </a:endParaRPr>
                    </a:p>
                  </a:txBody>
                  <a:tcPr marL="87086" marR="87086" marT="43543" marB="4354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AFF"/>
                    </a:solidFill>
                  </a:tcPr>
                </a:tc>
                <a:tc>
                  <a:txBody>
                    <a:bodyPr/>
                    <a:lstStyle/>
                    <a:p>
                      <a:pPr algn="l">
                        <a:spcAft>
                          <a:spcPts val="0"/>
                        </a:spcAft>
                      </a:pPr>
                      <a:r>
                        <a:rPr lang="en-US" sz="1700" kern="0">
                          <a:solidFill>
                            <a:srgbClr val="007A77"/>
                          </a:solidFill>
                          <a:latin typeface="宋体"/>
                          <a:ea typeface="宋体"/>
                          <a:cs typeface="宋体"/>
                        </a:rPr>
                        <a:t>1.9</a:t>
                      </a:r>
                      <a:endParaRPr lang="zh-CN" sz="1000" kern="100">
                        <a:latin typeface="Calibri"/>
                        <a:ea typeface="宋体"/>
                        <a:cs typeface="Times New Roman"/>
                      </a:endParaRPr>
                    </a:p>
                  </a:txBody>
                  <a:tcPr marL="87086" marR="87086" marT="43543" marB="4354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AFF"/>
                    </a:solidFill>
                  </a:tcPr>
                </a:tc>
              </a:tr>
              <a:tr h="348343">
                <a:tc rowSpan="6">
                  <a:txBody>
                    <a:bodyPr/>
                    <a:lstStyle/>
                    <a:p>
                      <a:pPr algn="l">
                        <a:spcAft>
                          <a:spcPts val="0"/>
                        </a:spcAft>
                      </a:pPr>
                      <a:endParaRPr lang="en-US" sz="1100" kern="0">
                        <a:latin typeface="宋体"/>
                        <a:ea typeface="宋体"/>
                        <a:cs typeface="宋体"/>
                      </a:endParaRPr>
                    </a:p>
                    <a:p>
                      <a:pPr algn="l">
                        <a:spcAft>
                          <a:spcPts val="0"/>
                        </a:spcAft>
                      </a:pPr>
                      <a:r>
                        <a:rPr lang="en-US" sz="1700" kern="0">
                          <a:solidFill>
                            <a:srgbClr val="007A77"/>
                          </a:solidFill>
                          <a:latin typeface="宋体"/>
                          <a:ea typeface="宋体"/>
                          <a:cs typeface="宋体"/>
                        </a:rPr>
                        <a:t>2#</a:t>
                      </a:r>
                      <a:r>
                        <a:rPr lang="zh-CN" sz="1700" kern="0">
                          <a:solidFill>
                            <a:srgbClr val="007A77"/>
                          </a:solidFill>
                          <a:latin typeface="Arial"/>
                          <a:ea typeface="宋体"/>
                          <a:cs typeface="Arial"/>
                        </a:rPr>
                        <a:t>热氧化器烟囱</a:t>
                      </a:r>
                      <a:endParaRPr lang="zh-CN" sz="1000" kern="100">
                        <a:latin typeface="Calibri"/>
                        <a:ea typeface="宋体"/>
                        <a:cs typeface="Times New Roman"/>
                      </a:endParaRPr>
                    </a:p>
                    <a:p>
                      <a:pPr algn="l">
                        <a:spcAft>
                          <a:spcPts val="0"/>
                        </a:spcAft>
                      </a:pPr>
                      <a:r>
                        <a:rPr lang="en-US" sz="1700" kern="0">
                          <a:solidFill>
                            <a:srgbClr val="007A77"/>
                          </a:solidFill>
                          <a:latin typeface="宋体"/>
                          <a:ea typeface="宋体"/>
                          <a:cs typeface="宋体"/>
                        </a:rPr>
                        <a:t>AOGC</a:t>
                      </a:r>
                      <a:r>
                        <a:rPr lang="zh-CN" sz="1700" kern="0">
                          <a:solidFill>
                            <a:srgbClr val="007A77"/>
                          </a:solidFill>
                          <a:latin typeface="Calibri"/>
                          <a:ea typeface="宋体"/>
                          <a:cs typeface="宋体"/>
                        </a:rPr>
                        <a:t>烟囱</a:t>
                      </a:r>
                      <a:endParaRPr lang="zh-CN" sz="1000" kern="100">
                        <a:latin typeface="Calibri"/>
                        <a:ea typeface="宋体"/>
                        <a:cs typeface="Times New Roman"/>
                      </a:endParaRPr>
                    </a:p>
                  </a:txBody>
                  <a:tcPr marL="87086" marR="87086" marT="43543" marB="4354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DD3FF"/>
                    </a:solidFill>
                  </a:tcPr>
                </a:tc>
                <a:tc>
                  <a:txBody>
                    <a:bodyPr/>
                    <a:lstStyle/>
                    <a:p>
                      <a:pPr algn="l">
                        <a:spcAft>
                          <a:spcPts val="0"/>
                        </a:spcAft>
                      </a:pPr>
                      <a:r>
                        <a:rPr lang="zh-CN" sz="1700" kern="0">
                          <a:solidFill>
                            <a:srgbClr val="007A77"/>
                          </a:solidFill>
                          <a:latin typeface="Calibri"/>
                          <a:ea typeface="宋体"/>
                          <a:cs typeface="宋体"/>
                        </a:rPr>
                        <a:t>颗粒物</a:t>
                      </a:r>
                      <a:endParaRPr lang="zh-CN" sz="1000" kern="100">
                        <a:latin typeface="Calibri"/>
                        <a:ea typeface="宋体"/>
                        <a:cs typeface="Times New Roman"/>
                      </a:endParaRPr>
                    </a:p>
                  </a:txBody>
                  <a:tcPr marL="87086" marR="87086" marT="43543" marB="4354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D3FF"/>
                    </a:solidFill>
                  </a:tcPr>
                </a:tc>
                <a:tc>
                  <a:txBody>
                    <a:bodyPr/>
                    <a:lstStyle/>
                    <a:p>
                      <a:pPr algn="l">
                        <a:spcAft>
                          <a:spcPts val="0"/>
                        </a:spcAft>
                      </a:pPr>
                      <a:r>
                        <a:rPr lang="en-US" sz="1700" kern="0">
                          <a:solidFill>
                            <a:srgbClr val="007A77"/>
                          </a:solidFill>
                          <a:latin typeface="宋体"/>
                          <a:ea typeface="宋体"/>
                          <a:cs typeface="宋体"/>
                        </a:rPr>
                        <a:t>20</a:t>
                      </a:r>
                      <a:endParaRPr lang="zh-CN" sz="1000" kern="100">
                        <a:latin typeface="Calibri"/>
                        <a:ea typeface="宋体"/>
                        <a:cs typeface="Times New Roman"/>
                      </a:endParaRPr>
                    </a:p>
                  </a:txBody>
                  <a:tcPr marL="87086" marR="87086" marT="43543" marB="4354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D3FF"/>
                    </a:solidFill>
                  </a:tcPr>
                </a:tc>
              </a:tr>
              <a:tr h="348343">
                <a:tc vMerge="1">
                  <a:txBody>
                    <a:bodyPr/>
                    <a:lstStyle/>
                    <a:p>
                      <a:endParaRPr lang="zh-CN" altLang="en-US"/>
                    </a:p>
                  </a:txBody>
                  <a:tcPr/>
                </a:tc>
                <a:tc>
                  <a:txBody>
                    <a:bodyPr/>
                    <a:lstStyle/>
                    <a:p>
                      <a:pPr algn="l">
                        <a:spcAft>
                          <a:spcPts val="0"/>
                        </a:spcAft>
                      </a:pPr>
                      <a:r>
                        <a:rPr lang="zh-CN" sz="1700" kern="0">
                          <a:solidFill>
                            <a:srgbClr val="007A77"/>
                          </a:solidFill>
                          <a:latin typeface="Calibri"/>
                          <a:ea typeface="宋体"/>
                          <a:cs typeface="宋体"/>
                        </a:rPr>
                        <a:t>二氧化硫</a:t>
                      </a:r>
                      <a:endParaRPr lang="zh-CN" sz="1000" kern="100">
                        <a:latin typeface="Calibri"/>
                        <a:ea typeface="宋体"/>
                        <a:cs typeface="Times New Roman"/>
                      </a:endParaRPr>
                    </a:p>
                  </a:txBody>
                  <a:tcPr marL="87086" marR="87086" marT="43543" marB="4354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AFF"/>
                    </a:solidFill>
                  </a:tcPr>
                </a:tc>
                <a:tc>
                  <a:txBody>
                    <a:bodyPr/>
                    <a:lstStyle/>
                    <a:p>
                      <a:pPr algn="l">
                        <a:spcAft>
                          <a:spcPts val="0"/>
                        </a:spcAft>
                      </a:pPr>
                      <a:r>
                        <a:rPr lang="en-US" sz="1700" kern="0">
                          <a:solidFill>
                            <a:srgbClr val="007A77"/>
                          </a:solidFill>
                          <a:latin typeface="宋体"/>
                          <a:ea typeface="宋体"/>
                          <a:cs typeface="宋体"/>
                        </a:rPr>
                        <a:t>100</a:t>
                      </a:r>
                      <a:endParaRPr lang="zh-CN" sz="1000" kern="100">
                        <a:latin typeface="Calibri"/>
                        <a:ea typeface="宋体"/>
                        <a:cs typeface="Times New Roman"/>
                      </a:endParaRPr>
                    </a:p>
                  </a:txBody>
                  <a:tcPr marL="87086" marR="87086" marT="43543" marB="4354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AFF"/>
                    </a:solidFill>
                  </a:tcPr>
                </a:tc>
              </a:tr>
              <a:tr h="348343">
                <a:tc vMerge="1">
                  <a:txBody>
                    <a:bodyPr/>
                    <a:lstStyle/>
                    <a:p>
                      <a:endParaRPr lang="zh-CN" altLang="en-US"/>
                    </a:p>
                  </a:txBody>
                  <a:tcPr/>
                </a:tc>
                <a:tc>
                  <a:txBody>
                    <a:bodyPr/>
                    <a:lstStyle/>
                    <a:p>
                      <a:pPr algn="l">
                        <a:spcAft>
                          <a:spcPts val="0"/>
                        </a:spcAft>
                      </a:pPr>
                      <a:r>
                        <a:rPr lang="zh-CN" sz="1700" kern="0">
                          <a:solidFill>
                            <a:srgbClr val="007A77"/>
                          </a:solidFill>
                          <a:latin typeface="Calibri"/>
                          <a:ea typeface="宋体"/>
                          <a:cs typeface="宋体"/>
                        </a:rPr>
                        <a:t>氮氧化物</a:t>
                      </a:r>
                      <a:endParaRPr lang="zh-CN" sz="1000" kern="100">
                        <a:latin typeface="Calibri"/>
                        <a:ea typeface="宋体"/>
                        <a:cs typeface="Times New Roman"/>
                      </a:endParaRPr>
                    </a:p>
                  </a:txBody>
                  <a:tcPr marL="87086" marR="87086" marT="43543" marB="4354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D3FF"/>
                    </a:solidFill>
                  </a:tcPr>
                </a:tc>
                <a:tc>
                  <a:txBody>
                    <a:bodyPr/>
                    <a:lstStyle/>
                    <a:p>
                      <a:pPr algn="l">
                        <a:spcAft>
                          <a:spcPts val="0"/>
                        </a:spcAft>
                      </a:pPr>
                      <a:r>
                        <a:rPr lang="en-US" sz="1700" kern="0">
                          <a:solidFill>
                            <a:srgbClr val="007A77"/>
                          </a:solidFill>
                          <a:latin typeface="宋体"/>
                          <a:ea typeface="宋体"/>
                          <a:cs typeface="宋体"/>
                        </a:rPr>
                        <a:t>150</a:t>
                      </a:r>
                      <a:endParaRPr lang="zh-CN" sz="1000" kern="100">
                        <a:latin typeface="Calibri"/>
                        <a:ea typeface="宋体"/>
                        <a:cs typeface="Times New Roman"/>
                      </a:endParaRPr>
                    </a:p>
                  </a:txBody>
                  <a:tcPr marL="87086" marR="87086" marT="43543" marB="4354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D3FF"/>
                    </a:solidFill>
                  </a:tcPr>
                </a:tc>
              </a:tr>
              <a:tr h="348343">
                <a:tc vMerge="1">
                  <a:txBody>
                    <a:bodyPr/>
                    <a:lstStyle/>
                    <a:p>
                      <a:endParaRPr lang="zh-CN" altLang="en-US"/>
                    </a:p>
                  </a:txBody>
                  <a:tcPr/>
                </a:tc>
                <a:tc>
                  <a:txBody>
                    <a:bodyPr/>
                    <a:lstStyle/>
                    <a:p>
                      <a:pPr algn="l">
                        <a:spcAft>
                          <a:spcPts val="0"/>
                        </a:spcAft>
                      </a:pPr>
                      <a:r>
                        <a:rPr lang="zh-CN" sz="1700" kern="0">
                          <a:solidFill>
                            <a:srgbClr val="007A77"/>
                          </a:solidFill>
                          <a:latin typeface="Calibri"/>
                          <a:ea typeface="宋体"/>
                          <a:cs typeface="宋体"/>
                        </a:rPr>
                        <a:t>非甲烷总烃</a:t>
                      </a:r>
                      <a:endParaRPr lang="zh-CN" sz="1000" kern="100">
                        <a:latin typeface="Calibri"/>
                        <a:ea typeface="宋体"/>
                        <a:cs typeface="Times New Roman"/>
                      </a:endParaRPr>
                    </a:p>
                  </a:txBody>
                  <a:tcPr marL="87086" marR="87086" marT="43543" marB="4354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AFF"/>
                    </a:solidFill>
                  </a:tcPr>
                </a:tc>
                <a:tc>
                  <a:txBody>
                    <a:bodyPr/>
                    <a:lstStyle/>
                    <a:p>
                      <a:pPr algn="l">
                        <a:spcAft>
                          <a:spcPts val="0"/>
                        </a:spcAft>
                      </a:pPr>
                      <a:r>
                        <a:rPr lang="zh-CN" sz="1700" kern="0">
                          <a:solidFill>
                            <a:srgbClr val="007A77"/>
                          </a:solidFill>
                          <a:latin typeface="Calibri"/>
                          <a:ea typeface="宋体"/>
                          <a:cs typeface="宋体"/>
                        </a:rPr>
                        <a:t>去除效率</a:t>
                      </a:r>
                      <a:r>
                        <a:rPr lang="en-US" sz="1700" kern="0">
                          <a:solidFill>
                            <a:srgbClr val="007A77"/>
                          </a:solidFill>
                          <a:latin typeface="Arial"/>
                          <a:ea typeface="宋体"/>
                          <a:cs typeface="Times New Roman"/>
                        </a:rPr>
                        <a:t>≥95%</a:t>
                      </a:r>
                      <a:endParaRPr lang="zh-CN" sz="1000" kern="100">
                        <a:latin typeface="Calibri"/>
                        <a:ea typeface="宋体"/>
                        <a:cs typeface="Times New Roman"/>
                      </a:endParaRPr>
                    </a:p>
                  </a:txBody>
                  <a:tcPr marL="87086" marR="87086" marT="43543" marB="4354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AFF"/>
                    </a:solidFill>
                  </a:tcPr>
                </a:tc>
              </a:tr>
              <a:tr h="348343">
                <a:tc vMerge="1">
                  <a:txBody>
                    <a:bodyPr/>
                    <a:lstStyle/>
                    <a:p>
                      <a:endParaRPr lang="zh-CN" altLang="en-US"/>
                    </a:p>
                  </a:txBody>
                  <a:tcPr/>
                </a:tc>
                <a:tc>
                  <a:txBody>
                    <a:bodyPr/>
                    <a:lstStyle/>
                    <a:p>
                      <a:pPr algn="l">
                        <a:spcAft>
                          <a:spcPts val="0"/>
                        </a:spcAft>
                      </a:pPr>
                      <a:r>
                        <a:rPr lang="zh-CN" sz="1700" kern="0">
                          <a:solidFill>
                            <a:srgbClr val="007A77"/>
                          </a:solidFill>
                          <a:latin typeface="Calibri"/>
                          <a:ea typeface="宋体"/>
                          <a:cs typeface="宋体"/>
                        </a:rPr>
                        <a:t>丙烯腈</a:t>
                      </a:r>
                      <a:endParaRPr lang="zh-CN" sz="1000" kern="100">
                        <a:latin typeface="Calibri"/>
                        <a:ea typeface="宋体"/>
                        <a:cs typeface="Times New Roman"/>
                      </a:endParaRPr>
                    </a:p>
                  </a:txBody>
                  <a:tcPr marL="87086" marR="87086" marT="43543" marB="4354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D3FF"/>
                    </a:solidFill>
                  </a:tcPr>
                </a:tc>
                <a:tc>
                  <a:txBody>
                    <a:bodyPr/>
                    <a:lstStyle/>
                    <a:p>
                      <a:pPr algn="l">
                        <a:spcAft>
                          <a:spcPts val="0"/>
                        </a:spcAft>
                      </a:pPr>
                      <a:r>
                        <a:rPr lang="en-US" sz="1700" kern="0">
                          <a:solidFill>
                            <a:srgbClr val="007A77"/>
                          </a:solidFill>
                          <a:latin typeface="宋体"/>
                          <a:ea typeface="宋体"/>
                          <a:cs typeface="宋体"/>
                        </a:rPr>
                        <a:t>0.5</a:t>
                      </a:r>
                      <a:endParaRPr lang="zh-CN" sz="1000" kern="100">
                        <a:latin typeface="Calibri"/>
                        <a:ea typeface="宋体"/>
                        <a:cs typeface="Times New Roman"/>
                      </a:endParaRPr>
                    </a:p>
                  </a:txBody>
                  <a:tcPr marL="87086" marR="87086" marT="43543" marB="4354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D3FF"/>
                    </a:solidFill>
                  </a:tcPr>
                </a:tc>
              </a:tr>
              <a:tr h="374952">
                <a:tc vMerge="1">
                  <a:txBody>
                    <a:bodyPr/>
                    <a:lstStyle/>
                    <a:p>
                      <a:endParaRPr lang="zh-CN" altLang="en-US"/>
                    </a:p>
                  </a:txBody>
                  <a:tcPr/>
                </a:tc>
                <a:tc>
                  <a:txBody>
                    <a:bodyPr/>
                    <a:lstStyle/>
                    <a:p>
                      <a:pPr algn="l">
                        <a:spcAft>
                          <a:spcPts val="0"/>
                        </a:spcAft>
                      </a:pPr>
                      <a:r>
                        <a:rPr lang="zh-CN" sz="1700" kern="0">
                          <a:solidFill>
                            <a:srgbClr val="007A77"/>
                          </a:solidFill>
                          <a:latin typeface="Calibri"/>
                          <a:ea typeface="宋体"/>
                          <a:cs typeface="宋体"/>
                        </a:rPr>
                        <a:t>氰化氢</a:t>
                      </a:r>
                      <a:endParaRPr lang="zh-CN" sz="1000" kern="100">
                        <a:latin typeface="Calibri"/>
                        <a:ea typeface="宋体"/>
                        <a:cs typeface="Times New Roman"/>
                      </a:endParaRPr>
                    </a:p>
                  </a:txBody>
                  <a:tcPr marL="87086" marR="87086" marT="43543" marB="4354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E8EAFF"/>
                    </a:solidFill>
                  </a:tcPr>
                </a:tc>
                <a:tc>
                  <a:txBody>
                    <a:bodyPr/>
                    <a:lstStyle/>
                    <a:p>
                      <a:pPr algn="l">
                        <a:spcAft>
                          <a:spcPts val="0"/>
                        </a:spcAft>
                      </a:pPr>
                      <a:r>
                        <a:rPr lang="en-US" sz="1700" kern="0" dirty="0">
                          <a:solidFill>
                            <a:srgbClr val="007A77"/>
                          </a:solidFill>
                          <a:latin typeface="宋体"/>
                          <a:ea typeface="宋体"/>
                          <a:cs typeface="宋体"/>
                        </a:rPr>
                        <a:t>1.9</a:t>
                      </a:r>
                      <a:endParaRPr lang="zh-CN" sz="1000" kern="100" dirty="0">
                        <a:latin typeface="Calibri"/>
                        <a:ea typeface="宋体"/>
                        <a:cs typeface="Times New Roman"/>
                      </a:endParaRPr>
                    </a:p>
                  </a:txBody>
                  <a:tcPr marL="87086" marR="87086" marT="43543" marB="4354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E8EAFF"/>
                    </a:solidFill>
                  </a:tcPr>
                </a:tc>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914324"/>
            <a:chOff x="0" y="0"/>
            <a:chExt cx="12192000" cy="914324"/>
          </a:xfrm>
          <a:effectLst>
            <a:outerShdw blurRad="50800" dist="38100" dir="2700000" algn="tl" rotWithShape="0">
              <a:prstClr val="black">
                <a:alpha val="40000"/>
              </a:prstClr>
            </a:outerShdw>
          </a:effectLst>
        </p:grpSpPr>
        <p:sp>
          <p:nvSpPr>
            <p:cNvPr id="3" name="矩形 2">
              <a:extLst>
                <a:ext uri="{FF2B5EF4-FFF2-40B4-BE49-F238E27FC236}">
                  <a16:creationId xmlns:a16="http://schemas.microsoft.com/office/drawing/2014/main" xmlns="" id="{DBA7EAC7-B3D8-4D41-A150-5DD10AEB6DBA}"/>
                </a:ext>
              </a:extLst>
            </p:cNvPr>
            <p:cNvSpPr/>
            <p:nvPr/>
          </p:nvSpPr>
          <p:spPr>
            <a:xfrm>
              <a:off x="1362545" y="544992"/>
              <a:ext cx="1736016" cy="369332"/>
            </a:xfrm>
            <a:prstGeom prst="rect">
              <a:avLst/>
            </a:prstGeom>
          </p:spPr>
          <p:txBody>
            <a:bodyPr wrap="square">
              <a:spAutoFit/>
            </a:bodyPr>
            <a:lstStyle/>
            <a:p>
              <a:pPr algn="dist"/>
              <a:r>
                <a:rPr lang="zh-CN" altLang="en-US" sz="1800" b="1"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安庆石化公司</a:t>
              </a:r>
              <a:endParaRPr lang="zh-CN" altLang="en-US" sz="1800" b="1" dirty="0">
                <a:solidFill>
                  <a:schemeClr val="tx1">
                    <a:lumMod val="65000"/>
                    <a:lumOff val="35000"/>
                  </a:schemeClr>
                </a:solidFill>
              </a:endParaRPr>
            </a:p>
          </p:txBody>
        </p:sp>
        <p:cxnSp>
          <p:nvCxnSpPr>
            <p:cNvPr id="4" name="直接连接符 3"/>
            <p:cNvCxnSpPr/>
            <p:nvPr/>
          </p:nvCxnSpPr>
          <p:spPr>
            <a:xfrm>
              <a:off x="0" y="900510"/>
              <a:ext cx="3098561" cy="0"/>
            </a:xfrm>
            <a:prstGeom prst="line">
              <a:avLst/>
            </a:prstGeom>
            <a:ln w="22225">
              <a:gradFill>
                <a:gsLst>
                  <a:gs pos="0">
                    <a:srgbClr val="FF0000"/>
                  </a:gs>
                  <a:gs pos="74000">
                    <a:srgbClr val="C00000"/>
                  </a:gs>
                  <a:gs pos="83000">
                    <a:srgbClr val="FFC000"/>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3108562" y="795"/>
              <a:ext cx="285518" cy="90051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3262156" y="729658"/>
              <a:ext cx="8929844" cy="0"/>
            </a:xfrm>
            <a:prstGeom prst="line">
              <a:avLst/>
            </a:prstGeom>
            <a:ln>
              <a:solidFill>
                <a:schemeClr val="accent2">
                  <a:alpha val="88000"/>
                </a:schemeClr>
              </a:solidFill>
            </a:ln>
          </p:spPr>
          <p:style>
            <a:lnRef idx="1">
              <a:schemeClr val="accent1"/>
            </a:lnRef>
            <a:fillRef idx="0">
              <a:schemeClr val="accent1"/>
            </a:fillRef>
            <a:effectRef idx="0">
              <a:schemeClr val="accent1"/>
            </a:effectRef>
            <a:fontRef idx="minor">
              <a:schemeClr val="tx1"/>
            </a:fontRef>
          </p:style>
        </p:cxnSp>
        <p:pic>
          <p:nvPicPr>
            <p:cNvPr id="7" name="图片 6"/>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59481" y="79549"/>
              <a:ext cx="744548" cy="767458"/>
            </a:xfrm>
            <a:prstGeom prst="rect">
              <a:avLst/>
            </a:prstGeom>
          </p:spPr>
        </p:pic>
        <p:sp>
          <p:nvSpPr>
            <p:cNvPr id="8" name="矩形 7">
              <a:extLst>
                <a:ext uri="{FF2B5EF4-FFF2-40B4-BE49-F238E27FC236}">
                  <a16:creationId xmlns:a16="http://schemas.microsoft.com/office/drawing/2014/main" xmlns="" id="{DBA7EAC7-B3D8-4D41-A150-5DD10AEB6DBA}"/>
                </a:ext>
              </a:extLst>
            </p:cNvPr>
            <p:cNvSpPr/>
            <p:nvPr/>
          </p:nvSpPr>
          <p:spPr>
            <a:xfrm>
              <a:off x="1380409" y="11213"/>
              <a:ext cx="1663462" cy="461665"/>
            </a:xfrm>
            <a:prstGeom prst="rect">
              <a:avLst/>
            </a:prstGeom>
          </p:spPr>
          <p:txBody>
            <a:bodyPr wrap="square">
              <a:spAutoFit/>
            </a:bodyPr>
            <a:lstStyle/>
            <a:p>
              <a:pPr algn="dist"/>
              <a:r>
                <a:rPr lang="zh-CN" altLang="en-US" sz="2400" b="1" dirty="0" smtClean="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中国石化</a:t>
              </a:r>
              <a:endParaRPr lang="zh-CN" altLang="en-US" sz="2400" b="1" dirty="0">
                <a:solidFill>
                  <a:schemeClr val="tx1">
                    <a:lumMod val="65000"/>
                    <a:lumOff val="35000"/>
                  </a:schemeClr>
                </a:solidFill>
              </a:endParaRPr>
            </a:p>
          </p:txBody>
        </p:sp>
        <p:sp>
          <p:nvSpPr>
            <p:cNvPr id="9" name="矩形 8">
              <a:extLst>
                <a:ext uri="{FF2B5EF4-FFF2-40B4-BE49-F238E27FC236}">
                  <a16:creationId xmlns:a16="http://schemas.microsoft.com/office/drawing/2014/main" xmlns="" id="{DBA7EAC7-B3D8-4D41-A150-5DD10AEB6DBA}"/>
                </a:ext>
              </a:extLst>
            </p:cNvPr>
            <p:cNvSpPr/>
            <p:nvPr/>
          </p:nvSpPr>
          <p:spPr>
            <a:xfrm>
              <a:off x="1418172" y="348954"/>
              <a:ext cx="1587082" cy="276999"/>
            </a:xfrm>
            <a:prstGeom prst="rect">
              <a:avLst/>
            </a:prstGeom>
          </p:spPr>
          <p:txBody>
            <a:bodyPr wrap="square">
              <a:spAutoFit/>
            </a:bodyPr>
            <a:lstStyle/>
            <a:p>
              <a:pPr algn="dist"/>
              <a:r>
                <a:rPr lang="en-US" altLang="zh-CN" sz="1200" b="1" dirty="0" smtClean="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SINOPEC</a:t>
              </a:r>
              <a:endParaRPr lang="zh-CN" altLang="en-US" sz="1200" b="1" dirty="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10" name="直接连接符 9"/>
            <p:cNvCxnSpPr/>
            <p:nvPr/>
          </p:nvCxnSpPr>
          <p:spPr>
            <a:xfrm flipH="1">
              <a:off x="3212704" y="0"/>
              <a:ext cx="285518" cy="90051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88065" name="Rectangle 1"/>
          <p:cNvSpPr>
            <a:spLocks noChangeArrowheads="1"/>
          </p:cNvSpPr>
          <p:nvPr/>
        </p:nvSpPr>
        <p:spPr bwMode="auto">
          <a:xfrm>
            <a:off x="4948517" y="957430"/>
            <a:ext cx="3388659"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sz="28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分散剂的</a:t>
            </a:r>
            <a:r>
              <a:rPr kumimoji="0" lang="zh-CN" altLang="en-US" sz="28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使</a:t>
            </a:r>
            <a:r>
              <a:rPr kumimoji="0" lang="zh-CN" sz="28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用</a:t>
            </a:r>
            <a:endParaRPr kumimoji="0" lang="zh-CN" sz="28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88066" name="Rectangle 2"/>
          <p:cNvSpPr>
            <a:spLocks noChangeArrowheads="1"/>
          </p:cNvSpPr>
          <p:nvPr/>
        </p:nvSpPr>
        <p:spPr bwMode="auto">
          <a:xfrm>
            <a:off x="876363" y="1773604"/>
            <a:ext cx="5508171" cy="28931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          </a:t>
            </a:r>
            <a:r>
              <a:rPr kumimoji="0" lang="zh-CN" sz="14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丙烯腈装置在正常生产中常常伴随着一些聚合反应的发生，其中丙烯腈自聚或其它如氢氰酸、丙烯醛、丙烯酸、丙烯酰胺等反应副产物产生的聚合会使得系统内出现结垢问题。结垢程度和情况因生产装置而异，装置在不同的部位因聚合机理不同而发生的结垢问题不同。另外，系统中产生的腐蚀副产物、消泡剂的使用不当及</a:t>
            </a:r>
            <a:r>
              <a:rPr kumimoji="0" lang="en-US" altLang="zh-CN" sz="14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PH</a:t>
            </a:r>
            <a:r>
              <a:rPr kumimoji="0" lang="zh-CN" altLang="en-US" sz="14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控制不稳等，均会加速系统聚合物的产生及垢物的沉积。“黑色咖啡渣状”的垢物一般会在回收</a:t>
            </a:r>
            <a:r>
              <a:rPr kumimoji="0" lang="en-US" altLang="zh-CN" sz="14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a:t>
            </a:r>
            <a:r>
              <a:rPr kumimoji="0" lang="zh-CN" altLang="en-US" sz="14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汽提塔和急冷</a:t>
            </a:r>
            <a:r>
              <a:rPr kumimoji="0" lang="en-US" altLang="zh-CN" sz="14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a:t>
            </a:r>
            <a:r>
              <a:rPr kumimoji="0" lang="zh-CN" altLang="en-US" sz="14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吸收塔内生成并沉积；但在精馏单元发生聚合是由氢氰酸及聚丙烯腈聚合产生的，这些垢物大多以薄片状或晶状聚合物的形式出现。垢物的生成会缩短塔再沸器和换热器的运行周期和降低生产效率。一般来说，四效系统，回收塔，汽提塔、吸收塔和脱氰塔结垢最严重，偶尔急冷塔、蒸发系统也会出现结垢。清理这些垢物的费用较高，有时需要装置停车，给生产造成很大的经济损失。</a:t>
            </a:r>
            <a:endParaRPr kumimoji="0" lang="zh-CN" altLang="en-US" sz="18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88067" name="Rectangle 3"/>
          <p:cNvSpPr>
            <a:spLocks noChangeArrowheads="1"/>
          </p:cNvSpPr>
          <p:nvPr/>
        </p:nvSpPr>
        <p:spPr bwMode="auto">
          <a:xfrm>
            <a:off x="7087496" y="3976615"/>
            <a:ext cx="4887686" cy="22467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         2008</a:t>
            </a:r>
            <a:r>
              <a:rPr kumimoji="0" lang="zh-CN" altLang="en-US" sz="14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年</a:t>
            </a:r>
            <a:r>
              <a:rPr kumimoji="0" lang="en-US" altLang="zh-CN" sz="14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5</a:t>
            </a:r>
            <a:r>
              <a:rPr kumimoji="0" lang="zh-CN" altLang="en-US" sz="14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月，纳尔科技术专家与上海石化丙烯腈装置相关人员进行技术交流，纳尔科介绍了公司对丙烯腈相关系统的结垢机理的认识，在会上针对目前装置操作现状、存在的问题及生产“瓶颈”进行探讨。通过此次技术交流，得知目前贫水循环系统包括四效蒸发器结垢的趋势的增加是客户十分关心的问题，根据贵厂</a:t>
            </a:r>
            <a:r>
              <a:rPr kumimoji="0" lang="en-US" altLang="zh-CN" sz="14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AN</a:t>
            </a:r>
            <a:r>
              <a:rPr kumimoji="0" lang="zh-CN" altLang="en-US" sz="14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装置技术人员要求，经双方共同确认并达成如下共识：纳尔科首先尽快制定关于回收塔及一效蒸发器系统的阻聚方案；在该方案实施后再根据系统的实际运行情况，确定是否采取更进一步的阻聚方案来解决相关塔器的结垢问题。</a:t>
            </a:r>
            <a:endParaRPr kumimoji="0" lang="zh-CN" altLang="en-US" sz="18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14" name="矩形 13"/>
          <p:cNvSpPr/>
          <p:nvPr/>
        </p:nvSpPr>
        <p:spPr>
          <a:xfrm>
            <a:off x="4424120" y="146131"/>
            <a:ext cx="5109091" cy="584775"/>
          </a:xfrm>
          <a:prstGeom prst="rect">
            <a:avLst/>
          </a:prstGeom>
        </p:spPr>
        <p:txBody>
          <a:bodyPr wrap="none">
            <a:spAutoFit/>
          </a:bodyPr>
          <a:lstStyle/>
          <a:p>
            <a:pPr lvl="0"/>
            <a:r>
              <a:rPr lang="zh-CN" altLang="en-US" sz="3200" dirty="0" smtClean="0">
                <a:solidFill>
                  <a:schemeClr val="accent1">
                    <a:lumMod val="75000"/>
                  </a:schemeClr>
                </a:solidFill>
                <a:latin typeface="微软雅黑" panose="020B0503020204020204" pitchFamily="34" charset="-122"/>
                <a:ea typeface="微软雅黑" panose="020B0503020204020204" pitchFamily="34" charset="-122"/>
              </a:rPr>
              <a:t>丙烯腈</a:t>
            </a:r>
            <a:r>
              <a:rPr lang="zh-CN" altLang="en-US" sz="3200" dirty="0" smtClean="0">
                <a:solidFill>
                  <a:schemeClr val="accent1">
                    <a:lumMod val="75000"/>
                  </a:schemeClr>
                </a:solidFill>
                <a:latin typeface="微软雅黑" panose="020B0503020204020204" pitchFamily="34" charset="-122"/>
                <a:ea typeface="微软雅黑" panose="020B0503020204020204" pitchFamily="34" charset="-122"/>
              </a:rPr>
              <a:t>新技术、新材料应用</a:t>
            </a:r>
            <a:endParaRPr lang="zh-CN" altLang="en-US" sz="3200" dirty="0">
              <a:solidFill>
                <a:schemeClr val="accent1">
                  <a:lumMod val="75000"/>
                </a:scheme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914324"/>
            <a:chOff x="0" y="0"/>
            <a:chExt cx="12192000" cy="914324"/>
          </a:xfrm>
          <a:effectLst>
            <a:outerShdw blurRad="50800" dist="38100" dir="2700000" algn="tl" rotWithShape="0">
              <a:prstClr val="black">
                <a:alpha val="40000"/>
              </a:prstClr>
            </a:outerShdw>
          </a:effectLst>
        </p:grpSpPr>
        <p:sp>
          <p:nvSpPr>
            <p:cNvPr id="3" name="矩形 2">
              <a:extLst>
                <a:ext uri="{FF2B5EF4-FFF2-40B4-BE49-F238E27FC236}">
                  <a16:creationId xmlns:a16="http://schemas.microsoft.com/office/drawing/2014/main" xmlns="" id="{DBA7EAC7-B3D8-4D41-A150-5DD10AEB6DBA}"/>
                </a:ext>
              </a:extLst>
            </p:cNvPr>
            <p:cNvSpPr/>
            <p:nvPr/>
          </p:nvSpPr>
          <p:spPr>
            <a:xfrm>
              <a:off x="1362545" y="544992"/>
              <a:ext cx="1736016" cy="369332"/>
            </a:xfrm>
            <a:prstGeom prst="rect">
              <a:avLst/>
            </a:prstGeom>
          </p:spPr>
          <p:txBody>
            <a:bodyPr wrap="square">
              <a:spAutoFit/>
            </a:bodyPr>
            <a:lstStyle/>
            <a:p>
              <a:pPr algn="dist"/>
              <a:r>
                <a:rPr lang="zh-CN" altLang="en-US" sz="1800" b="1"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安庆石化公司</a:t>
              </a:r>
              <a:endParaRPr lang="zh-CN" altLang="en-US" sz="1800" b="1" dirty="0">
                <a:solidFill>
                  <a:schemeClr val="tx1">
                    <a:lumMod val="65000"/>
                    <a:lumOff val="35000"/>
                  </a:schemeClr>
                </a:solidFill>
              </a:endParaRPr>
            </a:p>
          </p:txBody>
        </p:sp>
        <p:cxnSp>
          <p:nvCxnSpPr>
            <p:cNvPr id="4" name="直接连接符 3"/>
            <p:cNvCxnSpPr/>
            <p:nvPr/>
          </p:nvCxnSpPr>
          <p:spPr>
            <a:xfrm>
              <a:off x="0" y="900510"/>
              <a:ext cx="3098561" cy="0"/>
            </a:xfrm>
            <a:prstGeom prst="line">
              <a:avLst/>
            </a:prstGeom>
            <a:ln w="22225">
              <a:gradFill>
                <a:gsLst>
                  <a:gs pos="0">
                    <a:srgbClr val="FF0000"/>
                  </a:gs>
                  <a:gs pos="74000">
                    <a:srgbClr val="C00000"/>
                  </a:gs>
                  <a:gs pos="83000">
                    <a:srgbClr val="FFC000"/>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3108562" y="795"/>
              <a:ext cx="285518" cy="90051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3262156" y="729658"/>
              <a:ext cx="8929844" cy="0"/>
            </a:xfrm>
            <a:prstGeom prst="line">
              <a:avLst/>
            </a:prstGeom>
            <a:ln>
              <a:solidFill>
                <a:schemeClr val="accent2">
                  <a:alpha val="88000"/>
                </a:schemeClr>
              </a:solidFill>
            </a:ln>
          </p:spPr>
          <p:style>
            <a:lnRef idx="1">
              <a:schemeClr val="accent1"/>
            </a:lnRef>
            <a:fillRef idx="0">
              <a:schemeClr val="accent1"/>
            </a:fillRef>
            <a:effectRef idx="0">
              <a:schemeClr val="accent1"/>
            </a:effectRef>
            <a:fontRef idx="minor">
              <a:schemeClr val="tx1"/>
            </a:fontRef>
          </p:style>
        </p:cxnSp>
        <p:pic>
          <p:nvPicPr>
            <p:cNvPr id="7" name="图片 6"/>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59481" y="79549"/>
              <a:ext cx="744548" cy="767458"/>
            </a:xfrm>
            <a:prstGeom prst="rect">
              <a:avLst/>
            </a:prstGeom>
          </p:spPr>
        </p:pic>
        <p:sp>
          <p:nvSpPr>
            <p:cNvPr id="8" name="矩形 7">
              <a:extLst>
                <a:ext uri="{FF2B5EF4-FFF2-40B4-BE49-F238E27FC236}">
                  <a16:creationId xmlns:a16="http://schemas.microsoft.com/office/drawing/2014/main" xmlns="" id="{DBA7EAC7-B3D8-4D41-A150-5DD10AEB6DBA}"/>
                </a:ext>
              </a:extLst>
            </p:cNvPr>
            <p:cNvSpPr/>
            <p:nvPr/>
          </p:nvSpPr>
          <p:spPr>
            <a:xfrm>
              <a:off x="1380409" y="11213"/>
              <a:ext cx="1663462" cy="461665"/>
            </a:xfrm>
            <a:prstGeom prst="rect">
              <a:avLst/>
            </a:prstGeom>
          </p:spPr>
          <p:txBody>
            <a:bodyPr wrap="square">
              <a:spAutoFit/>
            </a:bodyPr>
            <a:lstStyle/>
            <a:p>
              <a:pPr algn="dist"/>
              <a:r>
                <a:rPr lang="zh-CN" altLang="en-US" sz="2400" b="1" dirty="0" smtClean="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中国石化</a:t>
              </a:r>
              <a:endParaRPr lang="zh-CN" altLang="en-US" sz="2400" b="1" dirty="0">
                <a:solidFill>
                  <a:schemeClr val="tx1">
                    <a:lumMod val="65000"/>
                    <a:lumOff val="35000"/>
                  </a:schemeClr>
                </a:solidFill>
              </a:endParaRPr>
            </a:p>
          </p:txBody>
        </p:sp>
        <p:sp>
          <p:nvSpPr>
            <p:cNvPr id="9" name="矩形 8">
              <a:extLst>
                <a:ext uri="{FF2B5EF4-FFF2-40B4-BE49-F238E27FC236}">
                  <a16:creationId xmlns:a16="http://schemas.microsoft.com/office/drawing/2014/main" xmlns="" id="{DBA7EAC7-B3D8-4D41-A150-5DD10AEB6DBA}"/>
                </a:ext>
              </a:extLst>
            </p:cNvPr>
            <p:cNvSpPr/>
            <p:nvPr/>
          </p:nvSpPr>
          <p:spPr>
            <a:xfrm>
              <a:off x="1418172" y="348954"/>
              <a:ext cx="1587082" cy="276999"/>
            </a:xfrm>
            <a:prstGeom prst="rect">
              <a:avLst/>
            </a:prstGeom>
          </p:spPr>
          <p:txBody>
            <a:bodyPr wrap="square">
              <a:spAutoFit/>
            </a:bodyPr>
            <a:lstStyle/>
            <a:p>
              <a:pPr algn="dist"/>
              <a:r>
                <a:rPr lang="en-US" altLang="zh-CN" sz="1200" b="1" dirty="0" smtClean="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SINOPEC</a:t>
              </a:r>
              <a:endParaRPr lang="zh-CN" altLang="en-US" sz="1200" b="1" dirty="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10" name="直接连接符 9"/>
            <p:cNvCxnSpPr/>
            <p:nvPr/>
          </p:nvCxnSpPr>
          <p:spPr>
            <a:xfrm flipH="1">
              <a:off x="3212704" y="0"/>
              <a:ext cx="285518" cy="90051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1" name="Rectangle 1"/>
          <p:cNvSpPr>
            <a:spLocks noChangeArrowheads="1"/>
          </p:cNvSpPr>
          <p:nvPr/>
        </p:nvSpPr>
        <p:spPr bwMode="auto">
          <a:xfrm>
            <a:off x="4948517" y="957430"/>
            <a:ext cx="3388659"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sz="28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分散剂的</a:t>
            </a:r>
            <a:r>
              <a:rPr kumimoji="0" lang="zh-CN" altLang="en-US" sz="28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使</a:t>
            </a:r>
            <a:r>
              <a:rPr kumimoji="0" lang="zh-CN" sz="28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用</a:t>
            </a:r>
            <a:endParaRPr kumimoji="0" lang="zh-CN" sz="28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89089" name="Rectangle 1"/>
          <p:cNvSpPr>
            <a:spLocks noChangeArrowheads="1"/>
          </p:cNvSpPr>
          <p:nvPr/>
        </p:nvSpPr>
        <p:spPr bwMode="auto">
          <a:xfrm rot="10800000" flipV="1">
            <a:off x="172122" y="1664848"/>
            <a:ext cx="6712772" cy="26776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4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结垢的产生：</a:t>
            </a:r>
            <a:r>
              <a:rPr kumimoji="0" lang="zh-CN" altLang="en-US" sz="2400" b="0" i="0" u="none" strike="noStrike" cap="none" normalizeH="0" baseline="0" dirty="0" smtClean="0">
                <a:ln>
                  <a:noFill/>
                </a:ln>
                <a:solidFill>
                  <a:schemeClr val="tx1"/>
                </a:solidFill>
                <a:effectLst/>
                <a:latin typeface="Arial" pitchFamily="34" charset="0"/>
                <a:ea typeface="宋体" pitchFamily="2" charset="-122"/>
                <a:cs typeface="宋体" pitchFamily="2" charset="-122"/>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4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         丙烯腈生产装置的急冷及回收部分容易发生结垢问题。一般在一个均匀分散体系中，形成的聚合物处于悬浮流动状态，能随工艺物料在塔底以液态排出。垢物通常在如温度、压力和聚合物浓度等工艺条件出现变化时产生沉积，使得再沸器、塔盘等设备内发生堵塞。见图</a:t>
            </a:r>
            <a:r>
              <a:rPr kumimoji="0" lang="en-US" altLang="zh-CN" sz="24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1</a:t>
            </a:r>
            <a:r>
              <a:rPr kumimoji="0" lang="en-US" altLang="zh-CN" sz="2400" b="0" i="0" u="none" strike="noStrike" cap="none" normalizeH="0" baseline="0" dirty="0" smtClean="0">
                <a:ln>
                  <a:noFill/>
                </a:ln>
                <a:solidFill>
                  <a:schemeClr val="tx1"/>
                </a:solidFill>
                <a:effectLst/>
                <a:latin typeface="Arial" pitchFamily="34" charset="0"/>
                <a:ea typeface="宋体" pitchFamily="2" charset="-122"/>
                <a:cs typeface="宋体" pitchFamily="2" charset="-122"/>
              </a:rPr>
              <a:t> </a:t>
            </a:r>
          </a:p>
        </p:txBody>
      </p:sp>
      <p:pic>
        <p:nvPicPr>
          <p:cNvPr id="89090" name="Picture 2"/>
          <p:cNvPicPr>
            <a:picLocks noChangeAspect="1" noChangeArrowheads="1"/>
          </p:cNvPicPr>
          <p:nvPr/>
        </p:nvPicPr>
        <p:blipFill>
          <a:blip r:embed="rId3"/>
          <a:srcRect/>
          <a:stretch>
            <a:fillRect/>
          </a:stretch>
        </p:blipFill>
        <p:spPr bwMode="auto">
          <a:xfrm>
            <a:off x="843392" y="4772025"/>
            <a:ext cx="4219575" cy="2085975"/>
          </a:xfrm>
          <a:prstGeom prst="rect">
            <a:avLst/>
          </a:prstGeom>
          <a:noFill/>
          <a:ln w="9525">
            <a:noFill/>
            <a:miter lim="800000"/>
            <a:headEnd/>
            <a:tailEnd/>
          </a:ln>
          <a:effectLst/>
        </p:spPr>
      </p:pic>
      <p:sp>
        <p:nvSpPr>
          <p:cNvPr id="89091" name="Rectangle 3"/>
          <p:cNvSpPr>
            <a:spLocks noChangeArrowheads="1"/>
          </p:cNvSpPr>
          <p:nvPr/>
        </p:nvSpPr>
        <p:spPr bwMode="auto">
          <a:xfrm>
            <a:off x="7704268" y="4303455"/>
            <a:ext cx="3875314" cy="25545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         </a:t>
            </a:r>
            <a:r>
              <a:rPr kumimoji="0" lang="zh-CN" sz="20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在急冷、吸收、回收和汽提系统中的聚合现象大部分是由阴离子和部分自由基作用引发的。纳尔科的</a:t>
            </a:r>
            <a:r>
              <a:rPr kumimoji="0" lang="en-US" altLang="zh-CN" sz="2000" b="0" i="0" u="none" strike="noStrike" cap="none" normalizeH="0" baseline="0" dirty="0" err="1" smtClean="0">
                <a:ln>
                  <a:noFill/>
                </a:ln>
                <a:solidFill>
                  <a:schemeClr val="tx1"/>
                </a:solidFill>
                <a:effectLst/>
                <a:latin typeface="Calibri" pitchFamily="34" charset="0"/>
                <a:ea typeface="宋体" pitchFamily="2" charset="-122"/>
                <a:cs typeface="Times New Roman" pitchFamily="18" charset="0"/>
              </a:rPr>
              <a:t>Acrylex</a:t>
            </a:r>
            <a:r>
              <a:rPr kumimoji="0" lang="zh-CN" altLang="en-US" sz="20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分散剂能够将已形成的聚合物分散，并通过正常排污路径排出。其中一种稳定分散剂可以是单体，也可以是高分子聚合体。</a:t>
            </a:r>
            <a:endParaRPr kumimoji="0" lang="zh-CN" altLang="en-US" sz="20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15" name="矩形 14"/>
          <p:cNvSpPr/>
          <p:nvPr/>
        </p:nvSpPr>
        <p:spPr>
          <a:xfrm>
            <a:off x="4424120" y="146131"/>
            <a:ext cx="5109091" cy="584775"/>
          </a:xfrm>
          <a:prstGeom prst="rect">
            <a:avLst/>
          </a:prstGeom>
        </p:spPr>
        <p:txBody>
          <a:bodyPr wrap="none">
            <a:spAutoFit/>
          </a:bodyPr>
          <a:lstStyle/>
          <a:p>
            <a:pPr lvl="0"/>
            <a:r>
              <a:rPr lang="zh-CN" altLang="en-US" sz="3200" dirty="0" smtClean="0">
                <a:solidFill>
                  <a:schemeClr val="accent1">
                    <a:lumMod val="75000"/>
                  </a:schemeClr>
                </a:solidFill>
                <a:latin typeface="微软雅黑" panose="020B0503020204020204" pitchFamily="34" charset="-122"/>
                <a:ea typeface="微软雅黑" panose="020B0503020204020204" pitchFamily="34" charset="-122"/>
              </a:rPr>
              <a:t>丙烯腈新技术、新材料应用</a:t>
            </a:r>
            <a:endParaRPr lang="zh-CN" altLang="en-US" sz="3200" dirty="0">
              <a:solidFill>
                <a:schemeClr val="accent1">
                  <a:lumMod val="75000"/>
                </a:scheme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914324"/>
            <a:chOff x="0" y="0"/>
            <a:chExt cx="12192000" cy="914324"/>
          </a:xfrm>
          <a:effectLst>
            <a:outerShdw blurRad="50800" dist="38100" dir="2700000" algn="tl" rotWithShape="0">
              <a:prstClr val="black">
                <a:alpha val="40000"/>
              </a:prstClr>
            </a:outerShdw>
          </a:effectLst>
        </p:grpSpPr>
        <p:sp>
          <p:nvSpPr>
            <p:cNvPr id="3" name="矩形 2">
              <a:extLst>
                <a:ext uri="{FF2B5EF4-FFF2-40B4-BE49-F238E27FC236}">
                  <a16:creationId xmlns:a16="http://schemas.microsoft.com/office/drawing/2014/main" xmlns="" id="{DBA7EAC7-B3D8-4D41-A150-5DD10AEB6DBA}"/>
                </a:ext>
              </a:extLst>
            </p:cNvPr>
            <p:cNvSpPr/>
            <p:nvPr/>
          </p:nvSpPr>
          <p:spPr>
            <a:xfrm>
              <a:off x="1362545" y="544992"/>
              <a:ext cx="1736016" cy="369332"/>
            </a:xfrm>
            <a:prstGeom prst="rect">
              <a:avLst/>
            </a:prstGeom>
          </p:spPr>
          <p:txBody>
            <a:bodyPr wrap="square">
              <a:spAutoFit/>
            </a:bodyPr>
            <a:lstStyle/>
            <a:p>
              <a:pPr algn="dist"/>
              <a:r>
                <a:rPr lang="zh-CN" altLang="en-US" sz="1800" b="1"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安庆石化公司</a:t>
              </a:r>
              <a:endParaRPr lang="zh-CN" altLang="en-US" sz="1800" b="1" dirty="0">
                <a:solidFill>
                  <a:schemeClr val="tx1">
                    <a:lumMod val="65000"/>
                    <a:lumOff val="35000"/>
                  </a:schemeClr>
                </a:solidFill>
              </a:endParaRPr>
            </a:p>
          </p:txBody>
        </p:sp>
        <p:cxnSp>
          <p:nvCxnSpPr>
            <p:cNvPr id="4" name="直接连接符 3"/>
            <p:cNvCxnSpPr/>
            <p:nvPr/>
          </p:nvCxnSpPr>
          <p:spPr>
            <a:xfrm>
              <a:off x="0" y="900510"/>
              <a:ext cx="3098561" cy="0"/>
            </a:xfrm>
            <a:prstGeom prst="line">
              <a:avLst/>
            </a:prstGeom>
            <a:ln w="22225">
              <a:gradFill>
                <a:gsLst>
                  <a:gs pos="0">
                    <a:srgbClr val="FF0000"/>
                  </a:gs>
                  <a:gs pos="74000">
                    <a:srgbClr val="C00000"/>
                  </a:gs>
                  <a:gs pos="83000">
                    <a:srgbClr val="FFC000"/>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3108562" y="795"/>
              <a:ext cx="285518" cy="90051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3262156" y="729658"/>
              <a:ext cx="8929844" cy="0"/>
            </a:xfrm>
            <a:prstGeom prst="line">
              <a:avLst/>
            </a:prstGeom>
            <a:ln>
              <a:solidFill>
                <a:schemeClr val="accent2">
                  <a:alpha val="88000"/>
                </a:schemeClr>
              </a:solidFill>
            </a:ln>
          </p:spPr>
          <p:style>
            <a:lnRef idx="1">
              <a:schemeClr val="accent1"/>
            </a:lnRef>
            <a:fillRef idx="0">
              <a:schemeClr val="accent1"/>
            </a:fillRef>
            <a:effectRef idx="0">
              <a:schemeClr val="accent1"/>
            </a:effectRef>
            <a:fontRef idx="minor">
              <a:schemeClr val="tx1"/>
            </a:fontRef>
          </p:style>
        </p:cxnSp>
        <p:pic>
          <p:nvPicPr>
            <p:cNvPr id="7" name="图片 6"/>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59481" y="79549"/>
              <a:ext cx="744548" cy="767458"/>
            </a:xfrm>
            <a:prstGeom prst="rect">
              <a:avLst/>
            </a:prstGeom>
          </p:spPr>
        </p:pic>
        <p:sp>
          <p:nvSpPr>
            <p:cNvPr id="8" name="矩形 7">
              <a:extLst>
                <a:ext uri="{FF2B5EF4-FFF2-40B4-BE49-F238E27FC236}">
                  <a16:creationId xmlns:a16="http://schemas.microsoft.com/office/drawing/2014/main" xmlns="" id="{DBA7EAC7-B3D8-4D41-A150-5DD10AEB6DBA}"/>
                </a:ext>
              </a:extLst>
            </p:cNvPr>
            <p:cNvSpPr/>
            <p:nvPr/>
          </p:nvSpPr>
          <p:spPr>
            <a:xfrm>
              <a:off x="1380409" y="11213"/>
              <a:ext cx="1663462" cy="461665"/>
            </a:xfrm>
            <a:prstGeom prst="rect">
              <a:avLst/>
            </a:prstGeom>
          </p:spPr>
          <p:txBody>
            <a:bodyPr wrap="square">
              <a:spAutoFit/>
            </a:bodyPr>
            <a:lstStyle/>
            <a:p>
              <a:pPr algn="dist"/>
              <a:r>
                <a:rPr lang="zh-CN" altLang="en-US" sz="2400" b="1" dirty="0" smtClean="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中国石化</a:t>
              </a:r>
              <a:endParaRPr lang="zh-CN" altLang="en-US" sz="2400" b="1" dirty="0">
                <a:solidFill>
                  <a:schemeClr val="tx1">
                    <a:lumMod val="65000"/>
                    <a:lumOff val="35000"/>
                  </a:schemeClr>
                </a:solidFill>
              </a:endParaRPr>
            </a:p>
          </p:txBody>
        </p:sp>
        <p:sp>
          <p:nvSpPr>
            <p:cNvPr id="9" name="矩形 8">
              <a:extLst>
                <a:ext uri="{FF2B5EF4-FFF2-40B4-BE49-F238E27FC236}">
                  <a16:creationId xmlns:a16="http://schemas.microsoft.com/office/drawing/2014/main" xmlns="" id="{DBA7EAC7-B3D8-4D41-A150-5DD10AEB6DBA}"/>
                </a:ext>
              </a:extLst>
            </p:cNvPr>
            <p:cNvSpPr/>
            <p:nvPr/>
          </p:nvSpPr>
          <p:spPr>
            <a:xfrm>
              <a:off x="1418172" y="348954"/>
              <a:ext cx="1587082" cy="276999"/>
            </a:xfrm>
            <a:prstGeom prst="rect">
              <a:avLst/>
            </a:prstGeom>
          </p:spPr>
          <p:txBody>
            <a:bodyPr wrap="square">
              <a:spAutoFit/>
            </a:bodyPr>
            <a:lstStyle/>
            <a:p>
              <a:pPr algn="dist"/>
              <a:r>
                <a:rPr lang="en-US" altLang="zh-CN" sz="1200" b="1" dirty="0" smtClean="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SINOPEC</a:t>
              </a:r>
              <a:endParaRPr lang="zh-CN" altLang="en-US" sz="1200" b="1" dirty="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10" name="直接连接符 9"/>
            <p:cNvCxnSpPr/>
            <p:nvPr/>
          </p:nvCxnSpPr>
          <p:spPr>
            <a:xfrm flipH="1">
              <a:off x="3212704" y="0"/>
              <a:ext cx="285518" cy="90051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1" name="矩形 10"/>
          <p:cNvSpPr/>
          <p:nvPr/>
        </p:nvSpPr>
        <p:spPr>
          <a:xfrm>
            <a:off x="440409" y="1286442"/>
            <a:ext cx="3199915" cy="369332"/>
          </a:xfrm>
          <a:prstGeom prst="rect">
            <a:avLst/>
          </a:prstGeom>
        </p:spPr>
        <p:txBody>
          <a:bodyPr wrap="none">
            <a:spAutoFit/>
          </a:bodyPr>
          <a:lstStyle/>
          <a:p>
            <a:r>
              <a:rPr lang="en-US" dirty="0" smtClean="0"/>
              <a:t>a) </a:t>
            </a:r>
            <a:r>
              <a:rPr lang="zh-CN" altLang="en-US" dirty="0" smtClean="0"/>
              <a:t>单体分散剂的空间稳定性：</a:t>
            </a:r>
            <a:endParaRPr lang="zh-CN" altLang="en-US" dirty="0"/>
          </a:p>
        </p:txBody>
      </p:sp>
      <p:sp>
        <p:nvSpPr>
          <p:cNvPr id="12" name="矩形 11"/>
          <p:cNvSpPr/>
          <p:nvPr/>
        </p:nvSpPr>
        <p:spPr>
          <a:xfrm>
            <a:off x="4859348" y="791591"/>
            <a:ext cx="2649490" cy="461665"/>
          </a:xfrm>
          <a:prstGeom prst="rect">
            <a:avLst/>
          </a:prstGeom>
        </p:spPr>
        <p:txBody>
          <a:bodyPr wrap="square">
            <a:spAutoFit/>
          </a:bodyPr>
          <a:lstStyle/>
          <a:p>
            <a:pPr lvl="0" fontAlgn="base">
              <a:spcBef>
                <a:spcPct val="0"/>
              </a:spcBef>
              <a:spcAft>
                <a:spcPct val="0"/>
              </a:spcAft>
            </a:pPr>
            <a:r>
              <a:rPr lang="zh-CN" altLang="en-US" sz="2400" dirty="0" smtClean="0">
                <a:latin typeface="Calibri" pitchFamily="34" charset="0"/>
                <a:ea typeface="宋体" pitchFamily="2" charset="-122"/>
                <a:cs typeface="Times New Roman" pitchFamily="18" charset="0"/>
              </a:rPr>
              <a:t>分散剂的使用</a:t>
            </a:r>
            <a:endParaRPr lang="zh-CN" altLang="en-US" sz="2400" dirty="0" smtClean="0">
              <a:latin typeface="Arial" pitchFamily="34" charset="0"/>
              <a:ea typeface="宋体" pitchFamily="2" charset="-122"/>
              <a:cs typeface="宋体" pitchFamily="2" charset="-122"/>
            </a:endParaRPr>
          </a:p>
        </p:txBody>
      </p:sp>
      <p:pic>
        <p:nvPicPr>
          <p:cNvPr id="90114" name="Picture 2"/>
          <p:cNvPicPr>
            <a:picLocks noChangeAspect="1" noChangeArrowheads="1"/>
          </p:cNvPicPr>
          <p:nvPr/>
        </p:nvPicPr>
        <p:blipFill>
          <a:blip r:embed="rId3"/>
          <a:srcRect/>
          <a:stretch>
            <a:fillRect/>
          </a:stretch>
        </p:blipFill>
        <p:spPr bwMode="auto">
          <a:xfrm>
            <a:off x="911245" y="1788533"/>
            <a:ext cx="2857500" cy="1971675"/>
          </a:xfrm>
          <a:prstGeom prst="rect">
            <a:avLst/>
          </a:prstGeom>
          <a:noFill/>
          <a:ln w="9525">
            <a:noFill/>
            <a:miter lim="800000"/>
            <a:headEnd/>
            <a:tailEnd/>
          </a:ln>
          <a:effectLst/>
        </p:spPr>
      </p:pic>
      <p:sp>
        <p:nvSpPr>
          <p:cNvPr id="90115" name="Rectangle 3"/>
          <p:cNvSpPr>
            <a:spLocks noChangeArrowheads="1"/>
          </p:cNvSpPr>
          <p:nvPr/>
        </p:nvSpPr>
        <p:spPr bwMode="auto">
          <a:xfrm>
            <a:off x="193638" y="3883511"/>
            <a:ext cx="3410174"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sz="1400" dirty="0" smtClean="0"/>
              <a:t>b</a:t>
            </a:r>
            <a:r>
              <a:rPr lang="en-US" sz="1400" dirty="0" smtClean="0"/>
              <a:t>)</a:t>
            </a:r>
            <a:r>
              <a:rPr kumimoji="0" lang="zh-CN" sz="14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聚合物分散剂的空间稳定性：</a:t>
            </a:r>
            <a:endParaRPr kumimoji="0" lang="zh-CN" sz="18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pic>
        <p:nvPicPr>
          <p:cNvPr id="90116" name="Picture 4"/>
          <p:cNvPicPr>
            <a:picLocks noChangeAspect="1" noChangeArrowheads="1"/>
          </p:cNvPicPr>
          <p:nvPr/>
        </p:nvPicPr>
        <p:blipFill>
          <a:blip r:embed="rId4"/>
          <a:srcRect/>
          <a:stretch>
            <a:fillRect/>
          </a:stretch>
        </p:blipFill>
        <p:spPr bwMode="auto">
          <a:xfrm>
            <a:off x="803051" y="4653598"/>
            <a:ext cx="3762375" cy="1943100"/>
          </a:xfrm>
          <a:prstGeom prst="rect">
            <a:avLst/>
          </a:prstGeom>
          <a:noFill/>
          <a:ln w="9525">
            <a:noFill/>
            <a:miter lim="800000"/>
            <a:headEnd/>
            <a:tailEnd/>
          </a:ln>
          <a:effectLst/>
        </p:spPr>
      </p:pic>
      <p:sp>
        <p:nvSpPr>
          <p:cNvPr id="16" name="矩形 15"/>
          <p:cNvSpPr/>
          <p:nvPr/>
        </p:nvSpPr>
        <p:spPr>
          <a:xfrm>
            <a:off x="4980791" y="2140347"/>
            <a:ext cx="5475642" cy="1477328"/>
          </a:xfrm>
          <a:prstGeom prst="rect">
            <a:avLst/>
          </a:prstGeom>
        </p:spPr>
        <p:txBody>
          <a:bodyPr wrap="square">
            <a:spAutoFit/>
          </a:bodyPr>
          <a:lstStyle/>
          <a:p>
            <a:r>
              <a:rPr lang="zh-CN" altLang="en-US" dirty="0" smtClean="0"/>
              <a:t>       单体型</a:t>
            </a:r>
            <a:r>
              <a:rPr lang="zh-CN" altLang="en-US" dirty="0" smtClean="0"/>
              <a:t>分散剂分子短链只带一个极性端，而非极性端与聚合物相接触，而极性的一端处于外围，起到与相邻聚合物颗粒相排斥的作用，从而形成稳定的胶体。单体分散剂的短链分子之间的空隙易使聚合物粘聚，这是其弱点。</a:t>
            </a:r>
            <a:endParaRPr lang="zh-CN" altLang="en-US" dirty="0"/>
          </a:p>
        </p:txBody>
      </p:sp>
      <p:sp>
        <p:nvSpPr>
          <p:cNvPr id="17" name="矩形 16"/>
          <p:cNvSpPr/>
          <p:nvPr/>
        </p:nvSpPr>
        <p:spPr>
          <a:xfrm>
            <a:off x="5178014" y="4580982"/>
            <a:ext cx="6096000" cy="1200329"/>
          </a:xfrm>
          <a:prstGeom prst="rect">
            <a:avLst/>
          </a:prstGeom>
        </p:spPr>
        <p:txBody>
          <a:bodyPr>
            <a:spAutoFit/>
          </a:bodyPr>
          <a:lstStyle/>
          <a:p>
            <a:r>
              <a:rPr lang="en-US" dirty="0" smtClean="0"/>
              <a:t>        </a:t>
            </a:r>
            <a:r>
              <a:rPr lang="en-US" dirty="0" err="1" smtClean="0"/>
              <a:t>Acylex</a:t>
            </a:r>
            <a:r>
              <a:rPr lang="zh-CN" altLang="en-US" dirty="0" smtClean="0"/>
              <a:t>阻垢剂采用多极性的长链分子做为分散剂，长链分子缠</a:t>
            </a:r>
            <a:r>
              <a:rPr lang="en-US" dirty="0" smtClean="0"/>
              <a:t>          </a:t>
            </a:r>
            <a:r>
              <a:rPr lang="zh-CN" altLang="en-US" dirty="0" smtClean="0"/>
              <a:t>绕在聚合物颗粒的周围，这样使聚合物颗粒被“隔绝”起来，使得聚合物颗粒之</a:t>
            </a:r>
            <a:r>
              <a:rPr lang="en-US" dirty="0" smtClean="0"/>
              <a:t>  </a:t>
            </a:r>
            <a:r>
              <a:rPr lang="zh-CN" altLang="en-US" dirty="0" smtClean="0"/>
              <a:t>间发生沉积的可能性降低。</a:t>
            </a:r>
            <a:endParaRPr lang="zh-CN" altLang="en-US" dirty="0"/>
          </a:p>
        </p:txBody>
      </p:sp>
      <p:sp>
        <p:nvSpPr>
          <p:cNvPr id="18" name="矩形 17"/>
          <p:cNvSpPr/>
          <p:nvPr/>
        </p:nvSpPr>
        <p:spPr>
          <a:xfrm>
            <a:off x="4424120" y="146131"/>
            <a:ext cx="5109091" cy="584775"/>
          </a:xfrm>
          <a:prstGeom prst="rect">
            <a:avLst/>
          </a:prstGeom>
        </p:spPr>
        <p:txBody>
          <a:bodyPr wrap="none">
            <a:spAutoFit/>
          </a:bodyPr>
          <a:lstStyle/>
          <a:p>
            <a:pPr lvl="0"/>
            <a:r>
              <a:rPr lang="zh-CN" altLang="en-US" sz="3200" dirty="0" smtClean="0">
                <a:solidFill>
                  <a:schemeClr val="accent1">
                    <a:lumMod val="75000"/>
                  </a:schemeClr>
                </a:solidFill>
                <a:latin typeface="微软雅黑" panose="020B0503020204020204" pitchFamily="34" charset="-122"/>
                <a:ea typeface="微软雅黑" panose="020B0503020204020204" pitchFamily="34" charset="-122"/>
              </a:rPr>
              <a:t>丙烯腈新技术、新材料应用</a:t>
            </a:r>
            <a:endParaRPr lang="zh-CN" altLang="en-US" sz="3200" dirty="0">
              <a:solidFill>
                <a:schemeClr val="accent1">
                  <a:lumMod val="75000"/>
                </a:scheme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914324"/>
            <a:chOff x="0" y="0"/>
            <a:chExt cx="12192000" cy="914324"/>
          </a:xfrm>
          <a:effectLst>
            <a:outerShdw blurRad="50800" dist="38100" dir="2700000" algn="tl" rotWithShape="0">
              <a:prstClr val="black">
                <a:alpha val="40000"/>
              </a:prstClr>
            </a:outerShdw>
          </a:effectLst>
        </p:grpSpPr>
        <p:sp>
          <p:nvSpPr>
            <p:cNvPr id="3" name="矩形 2">
              <a:extLst>
                <a:ext uri="{FF2B5EF4-FFF2-40B4-BE49-F238E27FC236}">
                  <a16:creationId xmlns:a16="http://schemas.microsoft.com/office/drawing/2014/main" xmlns="" id="{DBA7EAC7-B3D8-4D41-A150-5DD10AEB6DBA}"/>
                </a:ext>
              </a:extLst>
            </p:cNvPr>
            <p:cNvSpPr/>
            <p:nvPr/>
          </p:nvSpPr>
          <p:spPr>
            <a:xfrm>
              <a:off x="1362545" y="544992"/>
              <a:ext cx="1736016" cy="369332"/>
            </a:xfrm>
            <a:prstGeom prst="rect">
              <a:avLst/>
            </a:prstGeom>
          </p:spPr>
          <p:txBody>
            <a:bodyPr wrap="square">
              <a:spAutoFit/>
            </a:bodyPr>
            <a:lstStyle/>
            <a:p>
              <a:pPr algn="dist"/>
              <a:r>
                <a:rPr lang="zh-CN" altLang="en-US" sz="1800" b="1"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安庆石化公司</a:t>
              </a:r>
              <a:endParaRPr lang="zh-CN" altLang="en-US" sz="1800" b="1" dirty="0">
                <a:solidFill>
                  <a:schemeClr val="tx1">
                    <a:lumMod val="65000"/>
                    <a:lumOff val="35000"/>
                  </a:schemeClr>
                </a:solidFill>
              </a:endParaRPr>
            </a:p>
          </p:txBody>
        </p:sp>
        <p:cxnSp>
          <p:nvCxnSpPr>
            <p:cNvPr id="4" name="直接连接符 3"/>
            <p:cNvCxnSpPr/>
            <p:nvPr/>
          </p:nvCxnSpPr>
          <p:spPr>
            <a:xfrm>
              <a:off x="0" y="900510"/>
              <a:ext cx="3098561" cy="0"/>
            </a:xfrm>
            <a:prstGeom prst="line">
              <a:avLst/>
            </a:prstGeom>
            <a:ln w="22225">
              <a:gradFill>
                <a:gsLst>
                  <a:gs pos="0">
                    <a:srgbClr val="FF0000"/>
                  </a:gs>
                  <a:gs pos="74000">
                    <a:srgbClr val="C00000"/>
                  </a:gs>
                  <a:gs pos="83000">
                    <a:srgbClr val="FFC000"/>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3108562" y="795"/>
              <a:ext cx="285518" cy="90051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3262156" y="729658"/>
              <a:ext cx="8929844" cy="0"/>
            </a:xfrm>
            <a:prstGeom prst="line">
              <a:avLst/>
            </a:prstGeom>
            <a:ln>
              <a:solidFill>
                <a:schemeClr val="accent2">
                  <a:alpha val="88000"/>
                </a:schemeClr>
              </a:solidFill>
            </a:ln>
          </p:spPr>
          <p:style>
            <a:lnRef idx="1">
              <a:schemeClr val="accent1"/>
            </a:lnRef>
            <a:fillRef idx="0">
              <a:schemeClr val="accent1"/>
            </a:fillRef>
            <a:effectRef idx="0">
              <a:schemeClr val="accent1"/>
            </a:effectRef>
            <a:fontRef idx="minor">
              <a:schemeClr val="tx1"/>
            </a:fontRef>
          </p:style>
        </p:cxnSp>
        <p:pic>
          <p:nvPicPr>
            <p:cNvPr id="7" name="图片 6"/>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59481" y="79549"/>
              <a:ext cx="744548" cy="767458"/>
            </a:xfrm>
            <a:prstGeom prst="rect">
              <a:avLst/>
            </a:prstGeom>
          </p:spPr>
        </p:pic>
        <p:sp>
          <p:nvSpPr>
            <p:cNvPr id="8" name="矩形 7">
              <a:extLst>
                <a:ext uri="{FF2B5EF4-FFF2-40B4-BE49-F238E27FC236}">
                  <a16:creationId xmlns:a16="http://schemas.microsoft.com/office/drawing/2014/main" xmlns="" id="{DBA7EAC7-B3D8-4D41-A150-5DD10AEB6DBA}"/>
                </a:ext>
              </a:extLst>
            </p:cNvPr>
            <p:cNvSpPr/>
            <p:nvPr/>
          </p:nvSpPr>
          <p:spPr>
            <a:xfrm>
              <a:off x="1380409" y="11213"/>
              <a:ext cx="1663462" cy="461665"/>
            </a:xfrm>
            <a:prstGeom prst="rect">
              <a:avLst/>
            </a:prstGeom>
          </p:spPr>
          <p:txBody>
            <a:bodyPr wrap="square">
              <a:spAutoFit/>
            </a:bodyPr>
            <a:lstStyle/>
            <a:p>
              <a:pPr algn="dist"/>
              <a:r>
                <a:rPr lang="zh-CN" altLang="en-US" sz="2400" b="1" dirty="0" smtClean="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中国石化</a:t>
              </a:r>
              <a:endParaRPr lang="zh-CN" altLang="en-US" sz="2400" b="1" dirty="0">
                <a:solidFill>
                  <a:schemeClr val="tx1">
                    <a:lumMod val="65000"/>
                    <a:lumOff val="35000"/>
                  </a:schemeClr>
                </a:solidFill>
              </a:endParaRPr>
            </a:p>
          </p:txBody>
        </p:sp>
        <p:sp>
          <p:nvSpPr>
            <p:cNvPr id="9" name="矩形 8">
              <a:extLst>
                <a:ext uri="{FF2B5EF4-FFF2-40B4-BE49-F238E27FC236}">
                  <a16:creationId xmlns:a16="http://schemas.microsoft.com/office/drawing/2014/main" xmlns="" id="{DBA7EAC7-B3D8-4D41-A150-5DD10AEB6DBA}"/>
                </a:ext>
              </a:extLst>
            </p:cNvPr>
            <p:cNvSpPr/>
            <p:nvPr/>
          </p:nvSpPr>
          <p:spPr>
            <a:xfrm>
              <a:off x="1418172" y="348954"/>
              <a:ext cx="1587082" cy="276999"/>
            </a:xfrm>
            <a:prstGeom prst="rect">
              <a:avLst/>
            </a:prstGeom>
          </p:spPr>
          <p:txBody>
            <a:bodyPr wrap="square">
              <a:spAutoFit/>
            </a:bodyPr>
            <a:lstStyle/>
            <a:p>
              <a:pPr algn="dist"/>
              <a:r>
                <a:rPr lang="en-US" altLang="zh-CN" sz="1200" b="1" dirty="0" smtClean="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SINOPEC</a:t>
              </a:r>
              <a:endParaRPr lang="zh-CN" altLang="en-US" sz="1200" b="1" dirty="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10" name="直接连接符 9"/>
            <p:cNvCxnSpPr/>
            <p:nvPr/>
          </p:nvCxnSpPr>
          <p:spPr>
            <a:xfrm flipH="1">
              <a:off x="3212704" y="0"/>
              <a:ext cx="285518" cy="90051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0" name="矩形 19"/>
          <p:cNvSpPr/>
          <p:nvPr/>
        </p:nvSpPr>
        <p:spPr>
          <a:xfrm>
            <a:off x="4424120" y="146131"/>
            <a:ext cx="5109091" cy="584775"/>
          </a:xfrm>
          <a:prstGeom prst="rect">
            <a:avLst/>
          </a:prstGeom>
        </p:spPr>
        <p:txBody>
          <a:bodyPr wrap="none">
            <a:spAutoFit/>
          </a:bodyPr>
          <a:lstStyle/>
          <a:p>
            <a:pPr lvl="0"/>
            <a:r>
              <a:rPr lang="zh-CN" altLang="en-US" sz="3200" dirty="0" smtClean="0">
                <a:solidFill>
                  <a:schemeClr val="accent1">
                    <a:lumMod val="75000"/>
                  </a:schemeClr>
                </a:solidFill>
                <a:latin typeface="微软雅黑" panose="020B0503020204020204" pitchFamily="34" charset="-122"/>
                <a:ea typeface="微软雅黑" panose="020B0503020204020204" pitchFamily="34" charset="-122"/>
              </a:rPr>
              <a:t>丙烯腈新技术、新材料应用</a:t>
            </a:r>
            <a:endParaRPr lang="zh-CN" altLang="en-US" sz="3200"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21" name="矩形 20"/>
          <p:cNvSpPr/>
          <p:nvPr/>
        </p:nvSpPr>
        <p:spPr>
          <a:xfrm>
            <a:off x="736252" y="1200381"/>
            <a:ext cx="1888614" cy="369332"/>
          </a:xfrm>
          <a:prstGeom prst="rect">
            <a:avLst/>
          </a:prstGeom>
        </p:spPr>
        <p:txBody>
          <a:bodyPr wrap="square">
            <a:spAutoFit/>
          </a:bodyPr>
          <a:lstStyle/>
          <a:p>
            <a:r>
              <a:rPr lang="zh-CN" altLang="en-US" dirty="0" smtClean="0"/>
              <a:t>新型</a:t>
            </a:r>
            <a:r>
              <a:rPr lang="zh-CN" altLang="en-US" dirty="0" smtClean="0"/>
              <a:t>催化剂使用</a:t>
            </a:r>
            <a:endParaRPr lang="zh-CN" altLang="en-US" dirty="0"/>
          </a:p>
        </p:txBody>
      </p:sp>
      <p:graphicFrame>
        <p:nvGraphicFramePr>
          <p:cNvPr id="22" name="表格 21"/>
          <p:cNvGraphicFramePr>
            <a:graphicFrameLocks noGrp="1"/>
          </p:cNvGraphicFramePr>
          <p:nvPr/>
        </p:nvGraphicFramePr>
        <p:xfrm>
          <a:off x="1870635" y="2414150"/>
          <a:ext cx="8127999" cy="3664859"/>
        </p:xfrm>
        <a:graphic>
          <a:graphicData uri="http://schemas.openxmlformats.org/drawingml/2006/table">
            <a:tbl>
              <a:tblPr/>
              <a:tblGrid>
                <a:gridCol w="2709333"/>
                <a:gridCol w="2709333"/>
                <a:gridCol w="2709333"/>
              </a:tblGrid>
              <a:tr h="241905">
                <a:tc>
                  <a:txBody>
                    <a:bodyPr/>
                    <a:lstStyle/>
                    <a:p>
                      <a:pPr algn="l">
                        <a:spcAft>
                          <a:spcPts val="0"/>
                        </a:spcAft>
                      </a:pPr>
                      <a:r>
                        <a:rPr lang="zh-CN" sz="1000" kern="0">
                          <a:solidFill>
                            <a:srgbClr val="007A77"/>
                          </a:solidFill>
                          <a:latin typeface="Arial"/>
                          <a:ea typeface="宋体"/>
                          <a:cs typeface="Arial"/>
                        </a:rPr>
                        <a:t>项目单位</a:t>
                      </a:r>
                      <a:endParaRPr lang="zh-CN" sz="1000" kern="100">
                        <a:latin typeface="Calibri"/>
                        <a:ea typeface="宋体"/>
                        <a:cs typeface="Times New Roman"/>
                      </a:endParaRPr>
                    </a:p>
                  </a:txBody>
                  <a:tcPr marL="87086" marR="87086" marT="43543" marB="43543">
                    <a:lnL w="19050" cap="flat" cmpd="sng" algn="ctr">
                      <a:solidFill>
                        <a:srgbClr val="007A77"/>
                      </a:solidFill>
                      <a:prstDash val="solid"/>
                      <a:round/>
                      <a:headEnd type="none" w="med" len="med"/>
                      <a:tailEnd type="none" w="med" len="med"/>
                    </a:lnL>
                    <a:lnR w="1905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c>
                  <a:txBody>
                    <a:bodyPr/>
                    <a:lstStyle/>
                    <a:p>
                      <a:pPr algn="l">
                        <a:spcAft>
                          <a:spcPts val="0"/>
                        </a:spcAft>
                      </a:pPr>
                      <a:r>
                        <a:rPr lang="zh-CN" sz="1000" kern="0">
                          <a:solidFill>
                            <a:srgbClr val="007A77"/>
                          </a:solidFill>
                          <a:latin typeface="Arial"/>
                          <a:ea typeface="宋体"/>
                          <a:cs typeface="Arial"/>
                        </a:rPr>
                        <a:t>本体催化剂</a:t>
                      </a:r>
                      <a:endParaRPr lang="zh-CN" sz="1000" kern="100">
                        <a:latin typeface="Calibri"/>
                        <a:ea typeface="宋体"/>
                        <a:cs typeface="Times New Roman"/>
                      </a:endParaRPr>
                    </a:p>
                  </a:txBody>
                  <a:tcPr marL="87086" marR="87086" marT="43543" marB="43543">
                    <a:lnL w="19050" cap="flat" cmpd="sng" algn="ctr">
                      <a:solidFill>
                        <a:srgbClr val="007A77"/>
                      </a:solidFill>
                      <a:prstDash val="solid"/>
                      <a:round/>
                      <a:headEnd type="none" w="med" len="med"/>
                      <a:tailEnd type="none" w="med" len="med"/>
                    </a:lnL>
                    <a:lnR w="1905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c>
                  <a:txBody>
                    <a:bodyPr/>
                    <a:lstStyle/>
                    <a:p>
                      <a:pPr algn="l">
                        <a:spcAft>
                          <a:spcPts val="0"/>
                        </a:spcAft>
                      </a:pPr>
                      <a:r>
                        <a:rPr lang="zh-CN" sz="1000" kern="0">
                          <a:solidFill>
                            <a:srgbClr val="007A77"/>
                          </a:solidFill>
                          <a:latin typeface="Arial"/>
                          <a:ea typeface="宋体"/>
                          <a:cs typeface="Arial"/>
                        </a:rPr>
                        <a:t>补加催化剂</a:t>
                      </a:r>
                      <a:endParaRPr lang="zh-CN" sz="1000" kern="100">
                        <a:latin typeface="Calibri"/>
                        <a:ea typeface="宋体"/>
                        <a:cs typeface="Times New Roman"/>
                      </a:endParaRPr>
                    </a:p>
                  </a:txBody>
                  <a:tcPr marL="87086" marR="87086" marT="43543" marB="43543">
                    <a:lnL w="19050" cap="flat" cmpd="sng" algn="ctr">
                      <a:solidFill>
                        <a:srgbClr val="007A77"/>
                      </a:solidFill>
                      <a:prstDash val="solid"/>
                      <a:round/>
                      <a:headEnd type="none" w="med" len="med"/>
                      <a:tailEnd type="none" w="med" len="med"/>
                    </a:lnL>
                    <a:lnR w="1270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r>
              <a:tr h="241905">
                <a:tc>
                  <a:txBody>
                    <a:bodyPr/>
                    <a:lstStyle/>
                    <a:p>
                      <a:pPr algn="l">
                        <a:spcAft>
                          <a:spcPts val="0"/>
                        </a:spcAft>
                      </a:pPr>
                      <a:r>
                        <a:rPr lang="zh-CN" sz="1000" kern="0">
                          <a:solidFill>
                            <a:srgbClr val="007A77"/>
                          </a:solidFill>
                          <a:latin typeface="Arial"/>
                          <a:ea typeface="宋体"/>
                          <a:cs typeface="Arial"/>
                        </a:rPr>
                        <a:t>外观</a:t>
                      </a:r>
                      <a:endParaRPr lang="zh-CN" sz="1000" kern="100">
                        <a:latin typeface="Calibri"/>
                        <a:ea typeface="宋体"/>
                        <a:cs typeface="Times New Roman"/>
                      </a:endParaRPr>
                    </a:p>
                  </a:txBody>
                  <a:tcPr marL="87086" marR="87086" marT="43543" marB="43543">
                    <a:lnL w="19050" cap="flat" cmpd="sng" algn="ctr">
                      <a:solidFill>
                        <a:srgbClr val="007A77"/>
                      </a:solidFill>
                      <a:prstDash val="solid"/>
                      <a:round/>
                      <a:headEnd type="none" w="med" len="med"/>
                      <a:tailEnd type="none" w="med" len="med"/>
                    </a:lnL>
                    <a:lnR w="1905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c>
                  <a:txBody>
                    <a:bodyPr/>
                    <a:lstStyle/>
                    <a:p>
                      <a:pPr algn="l">
                        <a:spcAft>
                          <a:spcPts val="0"/>
                        </a:spcAft>
                      </a:pPr>
                      <a:r>
                        <a:rPr lang="zh-CN" sz="1000" kern="0">
                          <a:solidFill>
                            <a:srgbClr val="007A77"/>
                          </a:solidFill>
                          <a:latin typeface="Arial"/>
                          <a:ea typeface="宋体"/>
                          <a:cs typeface="Arial"/>
                        </a:rPr>
                        <a:t>淡黄或咖啡色微球状颗粒</a:t>
                      </a:r>
                      <a:endParaRPr lang="zh-CN" sz="1000" kern="100">
                        <a:latin typeface="Calibri"/>
                        <a:ea typeface="宋体"/>
                        <a:cs typeface="Times New Roman"/>
                      </a:endParaRPr>
                    </a:p>
                  </a:txBody>
                  <a:tcPr marL="87086" marR="87086" marT="43543" marB="43543">
                    <a:lnL w="19050" cap="flat" cmpd="sng" algn="ctr">
                      <a:solidFill>
                        <a:srgbClr val="007A77"/>
                      </a:solidFill>
                      <a:prstDash val="solid"/>
                      <a:round/>
                      <a:headEnd type="none" w="med" len="med"/>
                      <a:tailEnd type="none" w="med" len="med"/>
                    </a:lnL>
                    <a:lnR w="1905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c>
                  <a:txBody>
                    <a:bodyPr/>
                    <a:lstStyle/>
                    <a:p>
                      <a:pPr algn="l">
                        <a:spcAft>
                          <a:spcPts val="0"/>
                        </a:spcAft>
                      </a:pPr>
                      <a:r>
                        <a:rPr lang="zh-CN" sz="1000" kern="0">
                          <a:solidFill>
                            <a:srgbClr val="007A77"/>
                          </a:solidFill>
                          <a:latin typeface="Arial"/>
                          <a:ea typeface="宋体"/>
                          <a:cs typeface="Arial"/>
                        </a:rPr>
                        <a:t>淡黄或咖啡色微球状颗粒</a:t>
                      </a:r>
                      <a:endParaRPr lang="zh-CN" sz="1000" kern="100">
                        <a:latin typeface="Calibri"/>
                        <a:ea typeface="宋体"/>
                        <a:cs typeface="Times New Roman"/>
                      </a:endParaRPr>
                    </a:p>
                  </a:txBody>
                  <a:tcPr marL="87086" marR="87086" marT="43543" marB="43543">
                    <a:lnL w="19050" cap="flat" cmpd="sng" algn="ctr">
                      <a:solidFill>
                        <a:srgbClr val="007A77"/>
                      </a:solidFill>
                      <a:prstDash val="solid"/>
                      <a:round/>
                      <a:headEnd type="none" w="med" len="med"/>
                      <a:tailEnd type="none" w="med" len="med"/>
                    </a:lnL>
                    <a:lnR w="1270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r>
              <a:tr h="979714">
                <a:tc>
                  <a:txBody>
                    <a:bodyPr/>
                    <a:lstStyle/>
                    <a:p>
                      <a:pPr algn="l">
                        <a:spcAft>
                          <a:spcPts val="0"/>
                        </a:spcAft>
                      </a:pPr>
                      <a:r>
                        <a:rPr lang="zh-CN" sz="1000" kern="0">
                          <a:solidFill>
                            <a:srgbClr val="007A77"/>
                          </a:solidFill>
                          <a:latin typeface="Arial"/>
                          <a:ea typeface="宋体"/>
                          <a:cs typeface="Arial"/>
                        </a:rPr>
                        <a:t>粒度分布：</a:t>
                      </a:r>
                      <a:endParaRPr lang="zh-CN" sz="1000" kern="100">
                        <a:latin typeface="Calibri"/>
                        <a:ea typeface="宋体"/>
                        <a:cs typeface="Times New Roman"/>
                      </a:endParaRPr>
                    </a:p>
                    <a:p>
                      <a:pPr algn="l">
                        <a:spcAft>
                          <a:spcPts val="0"/>
                        </a:spcAft>
                      </a:pPr>
                      <a:r>
                        <a:rPr lang="en-US" sz="1000" kern="0">
                          <a:solidFill>
                            <a:srgbClr val="007A77"/>
                          </a:solidFill>
                          <a:latin typeface="Arial"/>
                          <a:ea typeface="宋体"/>
                          <a:cs typeface="Times New Roman"/>
                        </a:rPr>
                        <a:t>&lt;840µm</a:t>
                      </a:r>
                      <a:r>
                        <a:rPr lang="zh-CN" sz="1000" kern="0">
                          <a:solidFill>
                            <a:srgbClr val="007A77"/>
                          </a:solidFill>
                          <a:latin typeface="Arial"/>
                          <a:ea typeface="宋体"/>
                          <a:cs typeface="Arial"/>
                        </a:rPr>
                        <a:t>（</a:t>
                      </a:r>
                      <a:r>
                        <a:rPr lang="en-US" sz="1000" kern="0">
                          <a:solidFill>
                            <a:srgbClr val="007A77"/>
                          </a:solidFill>
                          <a:latin typeface="Arial"/>
                          <a:ea typeface="宋体"/>
                          <a:cs typeface="Times New Roman"/>
                        </a:rPr>
                        <a:t>20</a:t>
                      </a:r>
                      <a:r>
                        <a:rPr lang="zh-CN" sz="1000" kern="0">
                          <a:solidFill>
                            <a:srgbClr val="007A77"/>
                          </a:solidFill>
                          <a:latin typeface="Arial"/>
                          <a:ea typeface="宋体"/>
                          <a:cs typeface="Arial"/>
                        </a:rPr>
                        <a:t>目）的颗粒质量分数，</a:t>
                      </a:r>
                      <a:r>
                        <a:rPr lang="en-US" sz="1000" kern="0">
                          <a:solidFill>
                            <a:srgbClr val="007A77"/>
                          </a:solidFill>
                          <a:latin typeface="Arial"/>
                          <a:ea typeface="宋体"/>
                          <a:cs typeface="Times New Roman"/>
                        </a:rPr>
                        <a:t>%</a:t>
                      </a:r>
                      <a:endParaRPr lang="zh-CN" sz="1000" kern="100">
                        <a:latin typeface="Calibri"/>
                        <a:ea typeface="宋体"/>
                        <a:cs typeface="Times New Roman"/>
                      </a:endParaRPr>
                    </a:p>
                    <a:p>
                      <a:pPr algn="l">
                        <a:spcAft>
                          <a:spcPts val="0"/>
                        </a:spcAft>
                      </a:pPr>
                      <a:r>
                        <a:rPr lang="en-US" sz="1000" kern="0">
                          <a:solidFill>
                            <a:srgbClr val="007A77"/>
                          </a:solidFill>
                          <a:latin typeface="Arial"/>
                          <a:ea typeface="宋体"/>
                          <a:cs typeface="Times New Roman"/>
                        </a:rPr>
                        <a:t>≥90µm</a:t>
                      </a:r>
                      <a:r>
                        <a:rPr lang="zh-CN" sz="1000" kern="0">
                          <a:solidFill>
                            <a:srgbClr val="007A77"/>
                          </a:solidFill>
                          <a:latin typeface="Arial"/>
                          <a:ea typeface="宋体"/>
                          <a:cs typeface="Arial"/>
                        </a:rPr>
                        <a:t>颗粒质量分数，</a:t>
                      </a:r>
                      <a:r>
                        <a:rPr lang="en-US" sz="1000" kern="0">
                          <a:solidFill>
                            <a:srgbClr val="007A77"/>
                          </a:solidFill>
                          <a:latin typeface="Arial"/>
                          <a:ea typeface="宋体"/>
                          <a:cs typeface="Times New Roman"/>
                        </a:rPr>
                        <a:t>%</a:t>
                      </a:r>
                      <a:endParaRPr lang="zh-CN" sz="1000" kern="100">
                        <a:latin typeface="Calibri"/>
                        <a:ea typeface="宋体"/>
                        <a:cs typeface="Times New Roman"/>
                      </a:endParaRPr>
                    </a:p>
                    <a:p>
                      <a:pPr algn="l">
                        <a:spcAft>
                          <a:spcPts val="0"/>
                        </a:spcAft>
                      </a:pPr>
                      <a:r>
                        <a:rPr lang="en-US" sz="1000" kern="0">
                          <a:solidFill>
                            <a:srgbClr val="007A77"/>
                          </a:solidFill>
                          <a:latin typeface="Arial"/>
                          <a:ea typeface="宋体"/>
                          <a:cs typeface="Times New Roman"/>
                        </a:rPr>
                        <a:t>≤45µm</a:t>
                      </a:r>
                      <a:r>
                        <a:rPr lang="zh-CN" sz="1000" kern="0">
                          <a:solidFill>
                            <a:srgbClr val="007A77"/>
                          </a:solidFill>
                          <a:latin typeface="Arial"/>
                          <a:ea typeface="宋体"/>
                          <a:cs typeface="Arial"/>
                        </a:rPr>
                        <a:t>颗粒质量分数，</a:t>
                      </a:r>
                      <a:r>
                        <a:rPr lang="en-US" sz="1000" kern="0">
                          <a:solidFill>
                            <a:srgbClr val="007A77"/>
                          </a:solidFill>
                          <a:latin typeface="Arial"/>
                          <a:ea typeface="宋体"/>
                          <a:cs typeface="Times New Roman"/>
                        </a:rPr>
                        <a:t>%</a:t>
                      </a:r>
                      <a:endParaRPr lang="zh-CN" sz="1000" kern="100">
                        <a:latin typeface="Calibri"/>
                        <a:ea typeface="宋体"/>
                        <a:cs typeface="Times New Roman"/>
                      </a:endParaRPr>
                    </a:p>
                    <a:p>
                      <a:pPr algn="l">
                        <a:spcAft>
                          <a:spcPts val="0"/>
                        </a:spcAft>
                      </a:pPr>
                      <a:r>
                        <a:rPr lang="en-US" sz="1000" kern="0">
                          <a:solidFill>
                            <a:srgbClr val="007A77"/>
                          </a:solidFill>
                          <a:latin typeface="Arial"/>
                          <a:ea typeface="宋体"/>
                          <a:cs typeface="Times New Roman"/>
                        </a:rPr>
                        <a:t>≤20µm</a:t>
                      </a:r>
                      <a:r>
                        <a:rPr lang="zh-CN" sz="1000" kern="0">
                          <a:solidFill>
                            <a:srgbClr val="007A77"/>
                          </a:solidFill>
                          <a:latin typeface="Arial"/>
                          <a:ea typeface="宋体"/>
                          <a:cs typeface="Arial"/>
                        </a:rPr>
                        <a:t>颗粒质量分数，</a:t>
                      </a:r>
                      <a:r>
                        <a:rPr lang="en-US" sz="1000" kern="0">
                          <a:solidFill>
                            <a:srgbClr val="007A77"/>
                          </a:solidFill>
                          <a:latin typeface="Arial"/>
                          <a:ea typeface="宋体"/>
                          <a:cs typeface="Times New Roman"/>
                        </a:rPr>
                        <a:t>%</a:t>
                      </a:r>
                      <a:endParaRPr lang="zh-CN" sz="1000" kern="100">
                        <a:latin typeface="Calibri"/>
                        <a:ea typeface="宋体"/>
                        <a:cs typeface="Times New Roman"/>
                      </a:endParaRPr>
                    </a:p>
                  </a:txBody>
                  <a:tcPr marL="87086" marR="87086" marT="43543" marB="43543">
                    <a:lnL w="19050" cap="flat" cmpd="sng" algn="ctr">
                      <a:solidFill>
                        <a:srgbClr val="007A77"/>
                      </a:solidFill>
                      <a:prstDash val="solid"/>
                      <a:round/>
                      <a:headEnd type="none" w="med" len="med"/>
                      <a:tailEnd type="none" w="med" len="med"/>
                    </a:lnL>
                    <a:lnR w="1905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c>
                  <a:txBody>
                    <a:bodyPr/>
                    <a:lstStyle/>
                    <a:p>
                      <a:pPr algn="l">
                        <a:spcAft>
                          <a:spcPts val="0"/>
                        </a:spcAft>
                      </a:pPr>
                      <a:endParaRPr lang="en-US" sz="1100" kern="0">
                        <a:latin typeface="宋体"/>
                        <a:ea typeface="宋体"/>
                        <a:cs typeface="宋体"/>
                      </a:endParaRPr>
                    </a:p>
                    <a:p>
                      <a:pPr algn="l">
                        <a:spcAft>
                          <a:spcPts val="0"/>
                        </a:spcAft>
                      </a:pPr>
                      <a:r>
                        <a:rPr lang="en-US" sz="1000" kern="0">
                          <a:solidFill>
                            <a:srgbClr val="007A77"/>
                          </a:solidFill>
                          <a:latin typeface="Arial"/>
                          <a:ea typeface="宋体"/>
                          <a:cs typeface="Times New Roman"/>
                        </a:rPr>
                        <a:t>100</a:t>
                      </a:r>
                      <a:endParaRPr lang="zh-CN" sz="1000" kern="100">
                        <a:latin typeface="Calibri"/>
                        <a:ea typeface="宋体"/>
                        <a:cs typeface="Times New Roman"/>
                      </a:endParaRPr>
                    </a:p>
                    <a:p>
                      <a:pPr algn="l">
                        <a:spcAft>
                          <a:spcPts val="0"/>
                        </a:spcAft>
                      </a:pPr>
                      <a:r>
                        <a:rPr lang="en-US" sz="1000" kern="0">
                          <a:solidFill>
                            <a:srgbClr val="007A77"/>
                          </a:solidFill>
                          <a:latin typeface="Arial"/>
                          <a:ea typeface="宋体"/>
                          <a:cs typeface="Times New Roman"/>
                        </a:rPr>
                        <a:t>0</a:t>
                      </a:r>
                      <a:r>
                        <a:rPr lang="zh-CN" sz="1000" kern="0">
                          <a:solidFill>
                            <a:srgbClr val="007A77"/>
                          </a:solidFill>
                          <a:latin typeface="Arial"/>
                          <a:ea typeface="宋体"/>
                          <a:cs typeface="Arial"/>
                        </a:rPr>
                        <a:t>～</a:t>
                      </a:r>
                      <a:r>
                        <a:rPr lang="en-US" sz="1000" kern="0">
                          <a:solidFill>
                            <a:srgbClr val="007A77"/>
                          </a:solidFill>
                          <a:latin typeface="Arial"/>
                          <a:ea typeface="宋体"/>
                          <a:cs typeface="Times New Roman"/>
                        </a:rPr>
                        <a:t>20</a:t>
                      </a:r>
                      <a:endParaRPr lang="zh-CN" sz="1000" kern="100">
                        <a:latin typeface="Calibri"/>
                        <a:ea typeface="宋体"/>
                        <a:cs typeface="Times New Roman"/>
                      </a:endParaRPr>
                    </a:p>
                    <a:p>
                      <a:pPr algn="l">
                        <a:spcAft>
                          <a:spcPts val="0"/>
                        </a:spcAft>
                      </a:pPr>
                      <a:r>
                        <a:rPr lang="en-US" sz="1000" kern="0">
                          <a:solidFill>
                            <a:srgbClr val="007A77"/>
                          </a:solidFill>
                          <a:latin typeface="Arial"/>
                          <a:ea typeface="宋体"/>
                          <a:cs typeface="Times New Roman"/>
                        </a:rPr>
                        <a:t>20</a:t>
                      </a:r>
                      <a:r>
                        <a:rPr lang="zh-CN" sz="1000" kern="0">
                          <a:solidFill>
                            <a:srgbClr val="007A77"/>
                          </a:solidFill>
                          <a:latin typeface="Arial"/>
                          <a:ea typeface="宋体"/>
                          <a:cs typeface="Arial"/>
                        </a:rPr>
                        <a:t>～</a:t>
                      </a:r>
                      <a:r>
                        <a:rPr lang="en-US" sz="1000" kern="0">
                          <a:solidFill>
                            <a:srgbClr val="007A77"/>
                          </a:solidFill>
                          <a:latin typeface="Arial"/>
                          <a:ea typeface="宋体"/>
                          <a:cs typeface="Times New Roman"/>
                        </a:rPr>
                        <a:t>40</a:t>
                      </a:r>
                      <a:endParaRPr lang="zh-CN" sz="1000" kern="100">
                        <a:latin typeface="Calibri"/>
                        <a:ea typeface="宋体"/>
                        <a:cs typeface="Times New Roman"/>
                      </a:endParaRPr>
                    </a:p>
                  </a:txBody>
                  <a:tcPr marL="87086" marR="87086" marT="43543" marB="43543">
                    <a:lnL w="19050" cap="flat" cmpd="sng" algn="ctr">
                      <a:solidFill>
                        <a:srgbClr val="007A77"/>
                      </a:solidFill>
                      <a:prstDash val="solid"/>
                      <a:round/>
                      <a:headEnd type="none" w="med" len="med"/>
                      <a:tailEnd type="none" w="med" len="med"/>
                    </a:lnL>
                    <a:lnR w="1905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c>
                  <a:txBody>
                    <a:bodyPr/>
                    <a:lstStyle/>
                    <a:p>
                      <a:pPr algn="l">
                        <a:spcAft>
                          <a:spcPts val="0"/>
                        </a:spcAft>
                      </a:pPr>
                      <a:endParaRPr lang="en-US" sz="1100" kern="0">
                        <a:latin typeface="宋体"/>
                        <a:ea typeface="宋体"/>
                        <a:cs typeface="宋体"/>
                      </a:endParaRPr>
                    </a:p>
                    <a:p>
                      <a:pPr algn="l">
                        <a:spcAft>
                          <a:spcPts val="0"/>
                        </a:spcAft>
                      </a:pPr>
                      <a:r>
                        <a:rPr lang="en-US" sz="1000" kern="0">
                          <a:solidFill>
                            <a:srgbClr val="007A77"/>
                          </a:solidFill>
                          <a:latin typeface="Arial"/>
                          <a:ea typeface="宋体"/>
                          <a:cs typeface="Times New Roman"/>
                        </a:rPr>
                        <a:t>100</a:t>
                      </a:r>
                      <a:endParaRPr lang="zh-CN" sz="1000" kern="100">
                        <a:latin typeface="Calibri"/>
                        <a:ea typeface="宋体"/>
                        <a:cs typeface="Times New Roman"/>
                      </a:endParaRPr>
                    </a:p>
                    <a:p>
                      <a:pPr algn="l">
                        <a:spcAft>
                          <a:spcPts val="0"/>
                        </a:spcAft>
                      </a:pPr>
                      <a:r>
                        <a:rPr lang="en-US" sz="1000" kern="0">
                          <a:solidFill>
                            <a:srgbClr val="007A77"/>
                          </a:solidFill>
                          <a:latin typeface="Arial"/>
                          <a:ea typeface="宋体"/>
                          <a:cs typeface="Times New Roman"/>
                        </a:rPr>
                        <a:t>0</a:t>
                      </a:r>
                      <a:r>
                        <a:rPr lang="zh-CN" sz="1000" kern="0">
                          <a:solidFill>
                            <a:srgbClr val="007A77"/>
                          </a:solidFill>
                          <a:latin typeface="Arial"/>
                          <a:ea typeface="宋体"/>
                          <a:cs typeface="Arial"/>
                        </a:rPr>
                        <a:t>～</a:t>
                      </a:r>
                      <a:r>
                        <a:rPr lang="en-US" sz="1000" kern="0">
                          <a:solidFill>
                            <a:srgbClr val="007A77"/>
                          </a:solidFill>
                          <a:latin typeface="Arial"/>
                          <a:ea typeface="宋体"/>
                          <a:cs typeface="Times New Roman"/>
                        </a:rPr>
                        <a:t>20</a:t>
                      </a:r>
                      <a:endParaRPr lang="zh-CN" sz="1000" kern="100">
                        <a:latin typeface="Calibri"/>
                        <a:ea typeface="宋体"/>
                        <a:cs typeface="Times New Roman"/>
                      </a:endParaRPr>
                    </a:p>
                    <a:p>
                      <a:pPr algn="l">
                        <a:spcAft>
                          <a:spcPts val="0"/>
                        </a:spcAft>
                      </a:pPr>
                      <a:r>
                        <a:rPr lang="en-US" sz="1000" kern="0">
                          <a:solidFill>
                            <a:srgbClr val="007A77"/>
                          </a:solidFill>
                          <a:latin typeface="Arial"/>
                          <a:ea typeface="宋体"/>
                          <a:cs typeface="Times New Roman"/>
                        </a:rPr>
                        <a:t>25</a:t>
                      </a:r>
                      <a:r>
                        <a:rPr lang="zh-CN" sz="1000" kern="0">
                          <a:solidFill>
                            <a:srgbClr val="007A77"/>
                          </a:solidFill>
                          <a:latin typeface="Arial"/>
                          <a:ea typeface="宋体"/>
                          <a:cs typeface="Arial"/>
                        </a:rPr>
                        <a:t>～</a:t>
                      </a:r>
                      <a:r>
                        <a:rPr lang="en-US" sz="1000" kern="0">
                          <a:solidFill>
                            <a:srgbClr val="007A77"/>
                          </a:solidFill>
                          <a:latin typeface="Arial"/>
                          <a:ea typeface="宋体"/>
                          <a:cs typeface="Times New Roman"/>
                        </a:rPr>
                        <a:t>45</a:t>
                      </a:r>
                      <a:endParaRPr lang="zh-CN" sz="1000" kern="100">
                        <a:latin typeface="Calibri"/>
                        <a:ea typeface="宋体"/>
                        <a:cs typeface="Times New Roman"/>
                      </a:endParaRPr>
                    </a:p>
                    <a:p>
                      <a:pPr algn="l">
                        <a:spcAft>
                          <a:spcPts val="0"/>
                        </a:spcAft>
                      </a:pPr>
                      <a:r>
                        <a:rPr lang="zh-CN" sz="1000" kern="0">
                          <a:solidFill>
                            <a:srgbClr val="007A77"/>
                          </a:solidFill>
                          <a:latin typeface="Arial"/>
                          <a:ea typeface="宋体"/>
                          <a:cs typeface="Arial"/>
                        </a:rPr>
                        <a:t>＜</a:t>
                      </a:r>
                      <a:r>
                        <a:rPr lang="en-US" sz="1000" kern="0">
                          <a:solidFill>
                            <a:srgbClr val="007A77"/>
                          </a:solidFill>
                          <a:latin typeface="Arial"/>
                          <a:ea typeface="宋体"/>
                          <a:cs typeface="Times New Roman"/>
                        </a:rPr>
                        <a:t>5</a:t>
                      </a:r>
                      <a:endParaRPr lang="zh-CN" sz="1000" kern="100">
                        <a:latin typeface="Calibri"/>
                        <a:ea typeface="宋体"/>
                        <a:cs typeface="Times New Roman"/>
                      </a:endParaRPr>
                    </a:p>
                  </a:txBody>
                  <a:tcPr marL="87086" marR="87086" marT="43543" marB="43543">
                    <a:lnL w="19050" cap="flat" cmpd="sng" algn="ctr">
                      <a:solidFill>
                        <a:srgbClr val="007A77"/>
                      </a:solidFill>
                      <a:prstDash val="solid"/>
                      <a:round/>
                      <a:headEnd type="none" w="med" len="med"/>
                      <a:tailEnd type="none" w="med" len="med"/>
                    </a:lnL>
                    <a:lnR w="1270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r>
              <a:tr h="241905">
                <a:tc>
                  <a:txBody>
                    <a:bodyPr/>
                    <a:lstStyle/>
                    <a:p>
                      <a:pPr algn="l">
                        <a:spcAft>
                          <a:spcPts val="0"/>
                        </a:spcAft>
                      </a:pPr>
                      <a:r>
                        <a:rPr lang="zh-CN" sz="1000" kern="0">
                          <a:solidFill>
                            <a:srgbClr val="007A77"/>
                          </a:solidFill>
                          <a:latin typeface="Arial"/>
                          <a:ea typeface="宋体"/>
                          <a:cs typeface="Arial"/>
                        </a:rPr>
                        <a:t>孔容，</a:t>
                      </a:r>
                      <a:r>
                        <a:rPr lang="en-US" sz="1000" kern="0">
                          <a:solidFill>
                            <a:srgbClr val="007A77"/>
                          </a:solidFill>
                          <a:latin typeface="Arial"/>
                          <a:ea typeface="宋体"/>
                          <a:cs typeface="Times New Roman"/>
                        </a:rPr>
                        <a:t>cm3</a:t>
                      </a:r>
                      <a:r>
                        <a:rPr lang="zh-CN" sz="1000" kern="0">
                          <a:solidFill>
                            <a:srgbClr val="007A77"/>
                          </a:solidFill>
                          <a:latin typeface="Arial"/>
                          <a:ea typeface="宋体"/>
                          <a:cs typeface="Arial"/>
                        </a:rPr>
                        <a:t>／</a:t>
                      </a:r>
                      <a:r>
                        <a:rPr lang="en-US" sz="1000" kern="0">
                          <a:solidFill>
                            <a:srgbClr val="007A77"/>
                          </a:solidFill>
                          <a:latin typeface="Arial"/>
                          <a:ea typeface="宋体"/>
                          <a:cs typeface="Times New Roman"/>
                        </a:rPr>
                        <a:t>g</a:t>
                      </a:r>
                      <a:endParaRPr lang="zh-CN" sz="1000" kern="100">
                        <a:latin typeface="Calibri"/>
                        <a:ea typeface="宋体"/>
                        <a:cs typeface="Times New Roman"/>
                      </a:endParaRPr>
                    </a:p>
                  </a:txBody>
                  <a:tcPr marL="87086" marR="87086" marT="43543" marB="43543">
                    <a:lnL w="19050" cap="flat" cmpd="sng" algn="ctr">
                      <a:solidFill>
                        <a:srgbClr val="007A77"/>
                      </a:solidFill>
                      <a:prstDash val="solid"/>
                      <a:round/>
                      <a:headEnd type="none" w="med" len="med"/>
                      <a:tailEnd type="none" w="med" len="med"/>
                    </a:lnL>
                    <a:lnR w="1905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c>
                  <a:txBody>
                    <a:bodyPr/>
                    <a:lstStyle/>
                    <a:p>
                      <a:pPr algn="l">
                        <a:spcAft>
                          <a:spcPts val="0"/>
                        </a:spcAft>
                      </a:pPr>
                      <a:r>
                        <a:rPr lang="en-US" sz="1000" kern="0">
                          <a:solidFill>
                            <a:srgbClr val="007A77"/>
                          </a:solidFill>
                          <a:latin typeface="Arial"/>
                          <a:ea typeface="宋体"/>
                          <a:cs typeface="Times New Roman"/>
                        </a:rPr>
                        <a:t>0.20</a:t>
                      </a:r>
                      <a:r>
                        <a:rPr lang="zh-CN" sz="1000" kern="0">
                          <a:solidFill>
                            <a:srgbClr val="007A77"/>
                          </a:solidFill>
                          <a:latin typeface="Arial"/>
                          <a:ea typeface="宋体"/>
                          <a:cs typeface="Arial"/>
                        </a:rPr>
                        <a:t>～</a:t>
                      </a:r>
                      <a:r>
                        <a:rPr lang="en-US" sz="1000" kern="0">
                          <a:solidFill>
                            <a:srgbClr val="007A77"/>
                          </a:solidFill>
                          <a:latin typeface="Arial"/>
                          <a:ea typeface="宋体"/>
                          <a:cs typeface="Times New Roman"/>
                        </a:rPr>
                        <a:t>0.30</a:t>
                      </a:r>
                      <a:endParaRPr lang="zh-CN" sz="1000" kern="100">
                        <a:latin typeface="Calibri"/>
                        <a:ea typeface="宋体"/>
                        <a:cs typeface="Times New Roman"/>
                      </a:endParaRPr>
                    </a:p>
                  </a:txBody>
                  <a:tcPr marL="87086" marR="87086" marT="43543" marB="43543">
                    <a:lnL w="19050" cap="flat" cmpd="sng" algn="ctr">
                      <a:solidFill>
                        <a:srgbClr val="007A77"/>
                      </a:solidFill>
                      <a:prstDash val="solid"/>
                      <a:round/>
                      <a:headEnd type="none" w="med" len="med"/>
                      <a:tailEnd type="none" w="med" len="med"/>
                    </a:lnL>
                    <a:lnR w="1905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c>
                  <a:txBody>
                    <a:bodyPr/>
                    <a:lstStyle/>
                    <a:p>
                      <a:endParaRPr lang="zh-CN" sz="1000" kern="100">
                        <a:latin typeface="Calibri"/>
                      </a:endParaRPr>
                    </a:p>
                  </a:txBody>
                  <a:tcPr marL="87086" marR="87086" marT="43543" marB="43543">
                    <a:lnL w="19050" cap="flat" cmpd="sng" algn="ctr">
                      <a:solidFill>
                        <a:srgbClr val="007A77"/>
                      </a:solidFill>
                      <a:prstDash val="solid"/>
                      <a:round/>
                      <a:headEnd type="none" w="med" len="med"/>
                      <a:tailEnd type="none" w="med" len="med"/>
                    </a:lnL>
                    <a:lnR w="1270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r>
              <a:tr h="241905">
                <a:tc>
                  <a:txBody>
                    <a:bodyPr/>
                    <a:lstStyle/>
                    <a:p>
                      <a:pPr algn="l">
                        <a:spcAft>
                          <a:spcPts val="0"/>
                        </a:spcAft>
                      </a:pPr>
                      <a:r>
                        <a:rPr lang="zh-CN" sz="1000" kern="0">
                          <a:solidFill>
                            <a:srgbClr val="007A77"/>
                          </a:solidFill>
                          <a:latin typeface="Calibri"/>
                          <a:ea typeface="宋体"/>
                          <a:cs typeface="宋体"/>
                        </a:rPr>
                        <a:t>堆积密度，</a:t>
                      </a:r>
                      <a:r>
                        <a:rPr lang="en-US" sz="1000" kern="0">
                          <a:solidFill>
                            <a:srgbClr val="007A77"/>
                          </a:solidFill>
                          <a:latin typeface="Calibri"/>
                          <a:ea typeface="宋体"/>
                          <a:cs typeface="宋体"/>
                        </a:rPr>
                        <a:t>g/cm3</a:t>
                      </a:r>
                      <a:endParaRPr lang="zh-CN" sz="1000" kern="100">
                        <a:latin typeface="Calibri"/>
                        <a:ea typeface="宋体"/>
                        <a:cs typeface="Times New Roman"/>
                      </a:endParaRPr>
                    </a:p>
                  </a:txBody>
                  <a:tcPr marL="87086" marR="87086" marT="43543" marB="43543">
                    <a:lnL w="19050" cap="flat" cmpd="sng" algn="ctr">
                      <a:solidFill>
                        <a:srgbClr val="007A77"/>
                      </a:solidFill>
                      <a:prstDash val="solid"/>
                      <a:round/>
                      <a:headEnd type="none" w="med" len="med"/>
                      <a:tailEnd type="none" w="med" len="med"/>
                    </a:lnL>
                    <a:lnR w="1905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c>
                  <a:txBody>
                    <a:bodyPr/>
                    <a:lstStyle/>
                    <a:p>
                      <a:pPr algn="l">
                        <a:spcAft>
                          <a:spcPts val="0"/>
                        </a:spcAft>
                      </a:pPr>
                      <a:r>
                        <a:rPr lang="en-US" sz="1000" kern="0">
                          <a:solidFill>
                            <a:srgbClr val="007A77"/>
                          </a:solidFill>
                          <a:latin typeface="宋体"/>
                          <a:ea typeface="宋体"/>
                          <a:cs typeface="宋体"/>
                        </a:rPr>
                        <a:t>0.88</a:t>
                      </a:r>
                      <a:r>
                        <a:rPr lang="zh-CN" sz="1000" kern="0">
                          <a:solidFill>
                            <a:srgbClr val="007A77"/>
                          </a:solidFill>
                          <a:latin typeface="Calibri"/>
                          <a:ea typeface="宋体"/>
                          <a:cs typeface="宋体"/>
                        </a:rPr>
                        <a:t>～</a:t>
                      </a:r>
                      <a:r>
                        <a:rPr lang="en-US" sz="1000" kern="0">
                          <a:solidFill>
                            <a:srgbClr val="007A77"/>
                          </a:solidFill>
                          <a:latin typeface="Calibri"/>
                          <a:ea typeface="宋体"/>
                          <a:cs typeface="宋体"/>
                        </a:rPr>
                        <a:t>1.12</a:t>
                      </a:r>
                      <a:endParaRPr lang="zh-CN" sz="1000" kern="100">
                        <a:latin typeface="Calibri"/>
                        <a:ea typeface="宋体"/>
                        <a:cs typeface="Times New Roman"/>
                      </a:endParaRPr>
                    </a:p>
                  </a:txBody>
                  <a:tcPr marL="87086" marR="87086" marT="43543" marB="43543">
                    <a:lnL w="19050" cap="flat" cmpd="sng" algn="ctr">
                      <a:solidFill>
                        <a:srgbClr val="007A77"/>
                      </a:solidFill>
                      <a:prstDash val="solid"/>
                      <a:round/>
                      <a:headEnd type="none" w="med" len="med"/>
                      <a:tailEnd type="none" w="med" len="med"/>
                    </a:lnL>
                    <a:lnR w="1905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c>
                  <a:txBody>
                    <a:bodyPr/>
                    <a:lstStyle/>
                    <a:p>
                      <a:pPr algn="l">
                        <a:spcAft>
                          <a:spcPts val="0"/>
                        </a:spcAft>
                      </a:pPr>
                      <a:r>
                        <a:rPr lang="en-US" sz="1000" kern="0">
                          <a:solidFill>
                            <a:srgbClr val="007A77"/>
                          </a:solidFill>
                          <a:latin typeface="宋体"/>
                          <a:ea typeface="宋体"/>
                          <a:cs typeface="宋体"/>
                        </a:rPr>
                        <a:t>0.80</a:t>
                      </a:r>
                      <a:r>
                        <a:rPr lang="zh-CN" sz="1000" kern="0">
                          <a:solidFill>
                            <a:srgbClr val="007A77"/>
                          </a:solidFill>
                          <a:latin typeface="Calibri"/>
                          <a:ea typeface="宋体"/>
                          <a:cs typeface="宋体"/>
                        </a:rPr>
                        <a:t>～</a:t>
                      </a:r>
                      <a:r>
                        <a:rPr lang="en-US" sz="1000" kern="0">
                          <a:solidFill>
                            <a:srgbClr val="007A77"/>
                          </a:solidFill>
                          <a:latin typeface="Calibri"/>
                          <a:ea typeface="宋体"/>
                          <a:cs typeface="宋体"/>
                        </a:rPr>
                        <a:t>1.28</a:t>
                      </a:r>
                      <a:endParaRPr lang="zh-CN" sz="1000" kern="100">
                        <a:latin typeface="Calibri"/>
                        <a:ea typeface="宋体"/>
                        <a:cs typeface="Times New Roman"/>
                      </a:endParaRPr>
                    </a:p>
                  </a:txBody>
                  <a:tcPr marL="87086" marR="87086" marT="43543" marB="43543">
                    <a:lnL w="19050" cap="flat" cmpd="sng" algn="ctr">
                      <a:solidFill>
                        <a:srgbClr val="007A77"/>
                      </a:solidFill>
                      <a:prstDash val="solid"/>
                      <a:round/>
                      <a:headEnd type="none" w="med" len="med"/>
                      <a:tailEnd type="none" w="med" len="med"/>
                    </a:lnL>
                    <a:lnR w="1270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r>
              <a:tr h="241905">
                <a:tc>
                  <a:txBody>
                    <a:bodyPr/>
                    <a:lstStyle/>
                    <a:p>
                      <a:pPr algn="l">
                        <a:spcAft>
                          <a:spcPts val="0"/>
                        </a:spcAft>
                      </a:pPr>
                      <a:r>
                        <a:rPr lang="zh-CN" sz="1000" kern="0">
                          <a:solidFill>
                            <a:srgbClr val="007A77"/>
                          </a:solidFill>
                          <a:latin typeface="Calibri"/>
                          <a:ea typeface="宋体"/>
                          <a:cs typeface="宋体"/>
                        </a:rPr>
                        <a:t>压紧密度，</a:t>
                      </a:r>
                      <a:r>
                        <a:rPr lang="en-US" sz="1000" kern="0">
                          <a:solidFill>
                            <a:srgbClr val="007A77"/>
                          </a:solidFill>
                          <a:latin typeface="Calibri"/>
                          <a:ea typeface="宋体"/>
                          <a:cs typeface="宋体"/>
                        </a:rPr>
                        <a:t>g/cm3</a:t>
                      </a:r>
                      <a:endParaRPr lang="zh-CN" sz="1000" kern="100">
                        <a:latin typeface="Calibri"/>
                        <a:ea typeface="宋体"/>
                        <a:cs typeface="Times New Roman"/>
                      </a:endParaRPr>
                    </a:p>
                  </a:txBody>
                  <a:tcPr marL="87086" marR="87086" marT="43543" marB="43543">
                    <a:lnL w="19050" cap="flat" cmpd="sng" algn="ctr">
                      <a:solidFill>
                        <a:srgbClr val="007A77"/>
                      </a:solidFill>
                      <a:prstDash val="solid"/>
                      <a:round/>
                      <a:headEnd type="none" w="med" len="med"/>
                      <a:tailEnd type="none" w="med" len="med"/>
                    </a:lnL>
                    <a:lnR w="1905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c>
                  <a:txBody>
                    <a:bodyPr/>
                    <a:lstStyle/>
                    <a:p>
                      <a:pPr algn="l">
                        <a:spcAft>
                          <a:spcPts val="0"/>
                        </a:spcAft>
                      </a:pPr>
                      <a:r>
                        <a:rPr lang="en-US" sz="1000" kern="0">
                          <a:solidFill>
                            <a:srgbClr val="007A77"/>
                          </a:solidFill>
                          <a:latin typeface="宋体"/>
                          <a:ea typeface="宋体"/>
                          <a:cs typeface="宋体"/>
                        </a:rPr>
                        <a:t>1.04</a:t>
                      </a:r>
                      <a:r>
                        <a:rPr lang="zh-CN" sz="1000" kern="0">
                          <a:solidFill>
                            <a:srgbClr val="007A77"/>
                          </a:solidFill>
                          <a:latin typeface="Calibri"/>
                          <a:ea typeface="宋体"/>
                          <a:cs typeface="宋体"/>
                        </a:rPr>
                        <a:t>～</a:t>
                      </a:r>
                      <a:r>
                        <a:rPr lang="en-US" sz="1000" kern="0">
                          <a:solidFill>
                            <a:srgbClr val="007A77"/>
                          </a:solidFill>
                          <a:latin typeface="Calibri"/>
                          <a:ea typeface="宋体"/>
                          <a:cs typeface="宋体"/>
                        </a:rPr>
                        <a:t>1.28</a:t>
                      </a:r>
                      <a:endParaRPr lang="zh-CN" sz="1000" kern="100">
                        <a:latin typeface="Calibri"/>
                        <a:ea typeface="宋体"/>
                        <a:cs typeface="Times New Roman"/>
                      </a:endParaRPr>
                    </a:p>
                  </a:txBody>
                  <a:tcPr marL="87086" marR="87086" marT="43543" marB="43543">
                    <a:lnL w="19050" cap="flat" cmpd="sng" algn="ctr">
                      <a:solidFill>
                        <a:srgbClr val="007A77"/>
                      </a:solidFill>
                      <a:prstDash val="solid"/>
                      <a:round/>
                      <a:headEnd type="none" w="med" len="med"/>
                      <a:tailEnd type="none" w="med" len="med"/>
                    </a:lnL>
                    <a:lnR w="1905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c>
                  <a:txBody>
                    <a:bodyPr/>
                    <a:lstStyle/>
                    <a:p>
                      <a:pPr algn="l">
                        <a:spcAft>
                          <a:spcPts val="0"/>
                        </a:spcAft>
                      </a:pPr>
                      <a:r>
                        <a:rPr lang="en-US" sz="1000" kern="0">
                          <a:solidFill>
                            <a:srgbClr val="007A77"/>
                          </a:solidFill>
                          <a:latin typeface="宋体"/>
                          <a:ea typeface="宋体"/>
                          <a:cs typeface="宋体"/>
                        </a:rPr>
                        <a:t>1.04</a:t>
                      </a:r>
                      <a:r>
                        <a:rPr lang="zh-CN" sz="1000" kern="0">
                          <a:solidFill>
                            <a:srgbClr val="007A77"/>
                          </a:solidFill>
                          <a:latin typeface="Calibri"/>
                          <a:ea typeface="宋体"/>
                          <a:cs typeface="宋体"/>
                        </a:rPr>
                        <a:t>～</a:t>
                      </a:r>
                      <a:r>
                        <a:rPr lang="en-US" sz="1000" kern="0">
                          <a:solidFill>
                            <a:srgbClr val="007A77"/>
                          </a:solidFill>
                          <a:latin typeface="Calibri"/>
                          <a:ea typeface="宋体"/>
                          <a:cs typeface="宋体"/>
                        </a:rPr>
                        <a:t>1.36</a:t>
                      </a:r>
                      <a:endParaRPr lang="zh-CN" sz="1000" kern="100">
                        <a:latin typeface="Calibri"/>
                        <a:ea typeface="宋体"/>
                        <a:cs typeface="Times New Roman"/>
                      </a:endParaRPr>
                    </a:p>
                  </a:txBody>
                  <a:tcPr marL="87086" marR="87086" marT="43543" marB="43543">
                    <a:lnL w="19050" cap="flat" cmpd="sng" algn="ctr">
                      <a:solidFill>
                        <a:srgbClr val="007A77"/>
                      </a:solidFill>
                      <a:prstDash val="solid"/>
                      <a:round/>
                      <a:headEnd type="none" w="med" len="med"/>
                      <a:tailEnd type="none" w="med" len="med"/>
                    </a:lnL>
                    <a:lnR w="1270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r>
              <a:tr h="241905">
                <a:tc>
                  <a:txBody>
                    <a:bodyPr/>
                    <a:lstStyle/>
                    <a:p>
                      <a:pPr algn="l">
                        <a:spcAft>
                          <a:spcPts val="0"/>
                        </a:spcAft>
                      </a:pPr>
                      <a:r>
                        <a:rPr lang="zh-CN" sz="1000" kern="0">
                          <a:solidFill>
                            <a:srgbClr val="007A77"/>
                          </a:solidFill>
                          <a:latin typeface="Calibri"/>
                          <a:ea typeface="宋体"/>
                          <a:cs typeface="宋体"/>
                        </a:rPr>
                        <a:t>比表面积，</a:t>
                      </a:r>
                      <a:r>
                        <a:rPr lang="en-US" sz="1000" kern="0">
                          <a:solidFill>
                            <a:srgbClr val="007A77"/>
                          </a:solidFill>
                          <a:latin typeface="Calibri"/>
                          <a:ea typeface="宋体"/>
                          <a:cs typeface="宋体"/>
                        </a:rPr>
                        <a:t>m2/g</a:t>
                      </a:r>
                      <a:endParaRPr lang="zh-CN" sz="1000" kern="100">
                        <a:latin typeface="Calibri"/>
                        <a:ea typeface="宋体"/>
                        <a:cs typeface="Times New Roman"/>
                      </a:endParaRPr>
                    </a:p>
                  </a:txBody>
                  <a:tcPr marL="87086" marR="87086" marT="43543" marB="43543">
                    <a:lnL w="19050" cap="flat" cmpd="sng" algn="ctr">
                      <a:solidFill>
                        <a:srgbClr val="007A77"/>
                      </a:solidFill>
                      <a:prstDash val="solid"/>
                      <a:round/>
                      <a:headEnd type="none" w="med" len="med"/>
                      <a:tailEnd type="none" w="med" len="med"/>
                    </a:lnL>
                    <a:lnR w="1905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c>
                  <a:txBody>
                    <a:bodyPr/>
                    <a:lstStyle/>
                    <a:p>
                      <a:pPr algn="l">
                        <a:spcAft>
                          <a:spcPts val="0"/>
                        </a:spcAft>
                      </a:pPr>
                      <a:r>
                        <a:rPr lang="en-US" sz="1000" kern="0">
                          <a:solidFill>
                            <a:srgbClr val="007A77"/>
                          </a:solidFill>
                          <a:latin typeface="宋体"/>
                          <a:ea typeface="宋体"/>
                          <a:cs typeface="宋体"/>
                        </a:rPr>
                        <a:t>35</a:t>
                      </a:r>
                      <a:r>
                        <a:rPr lang="zh-CN" sz="1000" kern="0">
                          <a:solidFill>
                            <a:srgbClr val="007A77"/>
                          </a:solidFill>
                          <a:latin typeface="Calibri"/>
                          <a:ea typeface="宋体"/>
                          <a:cs typeface="宋体"/>
                        </a:rPr>
                        <a:t>～</a:t>
                      </a:r>
                      <a:r>
                        <a:rPr lang="en-US" sz="1000" kern="0">
                          <a:solidFill>
                            <a:srgbClr val="007A77"/>
                          </a:solidFill>
                          <a:latin typeface="Calibri"/>
                          <a:ea typeface="宋体"/>
                          <a:cs typeface="宋体"/>
                        </a:rPr>
                        <a:t>45</a:t>
                      </a:r>
                      <a:endParaRPr lang="zh-CN" sz="1000" kern="100">
                        <a:latin typeface="Calibri"/>
                        <a:ea typeface="宋体"/>
                        <a:cs typeface="Times New Roman"/>
                      </a:endParaRPr>
                    </a:p>
                  </a:txBody>
                  <a:tcPr marL="87086" marR="87086" marT="43543" marB="43543">
                    <a:lnL w="19050" cap="flat" cmpd="sng" algn="ctr">
                      <a:solidFill>
                        <a:srgbClr val="007A77"/>
                      </a:solidFill>
                      <a:prstDash val="solid"/>
                      <a:round/>
                      <a:headEnd type="none" w="med" len="med"/>
                      <a:tailEnd type="none" w="med" len="med"/>
                    </a:lnL>
                    <a:lnR w="1905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c>
                  <a:txBody>
                    <a:bodyPr/>
                    <a:lstStyle/>
                    <a:p>
                      <a:pPr algn="l">
                        <a:spcAft>
                          <a:spcPts val="0"/>
                        </a:spcAft>
                      </a:pPr>
                      <a:r>
                        <a:rPr lang="en-US" sz="1000" kern="0">
                          <a:solidFill>
                            <a:srgbClr val="007A77"/>
                          </a:solidFill>
                          <a:latin typeface="宋体"/>
                          <a:ea typeface="宋体"/>
                          <a:cs typeface="宋体"/>
                        </a:rPr>
                        <a:t>30</a:t>
                      </a:r>
                      <a:r>
                        <a:rPr lang="zh-CN" sz="1000" kern="0">
                          <a:solidFill>
                            <a:srgbClr val="007A77"/>
                          </a:solidFill>
                          <a:latin typeface="Calibri"/>
                          <a:ea typeface="宋体"/>
                          <a:cs typeface="宋体"/>
                        </a:rPr>
                        <a:t>～</a:t>
                      </a:r>
                      <a:r>
                        <a:rPr lang="en-US" sz="1000" kern="0">
                          <a:solidFill>
                            <a:srgbClr val="007A77"/>
                          </a:solidFill>
                          <a:latin typeface="Calibri"/>
                          <a:ea typeface="宋体"/>
                          <a:cs typeface="宋体"/>
                        </a:rPr>
                        <a:t>50</a:t>
                      </a:r>
                      <a:endParaRPr lang="zh-CN" sz="1000" kern="100">
                        <a:latin typeface="Calibri"/>
                        <a:ea typeface="宋体"/>
                        <a:cs typeface="Times New Roman"/>
                      </a:endParaRPr>
                    </a:p>
                  </a:txBody>
                  <a:tcPr marL="87086" marR="87086" marT="43543" marB="43543">
                    <a:lnL w="19050" cap="flat" cmpd="sng" algn="ctr">
                      <a:solidFill>
                        <a:srgbClr val="007A77"/>
                      </a:solidFill>
                      <a:prstDash val="solid"/>
                      <a:round/>
                      <a:headEnd type="none" w="med" len="med"/>
                      <a:tailEnd type="none" w="med" len="med"/>
                    </a:lnL>
                    <a:lnR w="1270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r>
              <a:tr h="290286">
                <a:tc>
                  <a:txBody>
                    <a:bodyPr/>
                    <a:lstStyle/>
                    <a:p>
                      <a:pPr algn="l">
                        <a:spcAft>
                          <a:spcPts val="0"/>
                        </a:spcAft>
                      </a:pPr>
                      <a:r>
                        <a:rPr lang="zh-CN" sz="1000" kern="0">
                          <a:solidFill>
                            <a:srgbClr val="007A77"/>
                          </a:solidFill>
                          <a:latin typeface="Arial"/>
                          <a:ea typeface="宋体"/>
                          <a:cs typeface="Arial"/>
                        </a:rPr>
                        <a:t>耐磨强度，</a:t>
                      </a:r>
                      <a:r>
                        <a:rPr lang="en-US" sz="1000" kern="0">
                          <a:solidFill>
                            <a:srgbClr val="007A77"/>
                          </a:solidFill>
                          <a:latin typeface="Arial"/>
                          <a:ea typeface="宋体"/>
                          <a:cs typeface="Times New Roman"/>
                        </a:rPr>
                        <a:t>wt%</a:t>
                      </a:r>
                      <a:endParaRPr lang="zh-CN" sz="1000" kern="100">
                        <a:latin typeface="Calibri"/>
                        <a:ea typeface="宋体"/>
                        <a:cs typeface="Times New Roman"/>
                      </a:endParaRPr>
                    </a:p>
                  </a:txBody>
                  <a:tcPr marL="87086" marR="87086" marT="43543" marB="43543">
                    <a:lnL w="19050" cap="flat" cmpd="sng" algn="ctr">
                      <a:solidFill>
                        <a:srgbClr val="007A77"/>
                      </a:solidFill>
                      <a:prstDash val="solid"/>
                      <a:round/>
                      <a:headEnd type="none" w="med" len="med"/>
                      <a:tailEnd type="none" w="med" len="med"/>
                    </a:lnL>
                    <a:lnR w="1905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c>
                  <a:txBody>
                    <a:bodyPr/>
                    <a:lstStyle/>
                    <a:p>
                      <a:pPr algn="l">
                        <a:spcAft>
                          <a:spcPts val="0"/>
                        </a:spcAft>
                      </a:pPr>
                      <a:r>
                        <a:rPr lang="zh-CN" sz="1000" kern="0">
                          <a:solidFill>
                            <a:srgbClr val="007A77"/>
                          </a:solidFill>
                          <a:latin typeface="Arial"/>
                          <a:ea typeface="宋体"/>
                          <a:cs typeface="Arial"/>
                        </a:rPr>
                        <a:t>＜</a:t>
                      </a:r>
                      <a:r>
                        <a:rPr lang="en-US" sz="1000" kern="0">
                          <a:solidFill>
                            <a:srgbClr val="007A77"/>
                          </a:solidFill>
                          <a:latin typeface="Arial"/>
                          <a:ea typeface="宋体"/>
                          <a:cs typeface="Times New Roman"/>
                        </a:rPr>
                        <a:t>4</a:t>
                      </a:r>
                      <a:endParaRPr lang="zh-CN" sz="1000" kern="100">
                        <a:latin typeface="Calibri"/>
                        <a:ea typeface="宋体"/>
                        <a:cs typeface="Times New Roman"/>
                      </a:endParaRPr>
                    </a:p>
                  </a:txBody>
                  <a:tcPr marL="87086" marR="87086" marT="43543" marB="43543">
                    <a:lnL w="19050" cap="flat" cmpd="sng" algn="ctr">
                      <a:solidFill>
                        <a:srgbClr val="007A77"/>
                      </a:solidFill>
                      <a:prstDash val="solid"/>
                      <a:round/>
                      <a:headEnd type="none" w="med" len="med"/>
                      <a:tailEnd type="none" w="med" len="med"/>
                    </a:lnL>
                    <a:lnR w="1905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c>
                  <a:txBody>
                    <a:bodyPr/>
                    <a:lstStyle/>
                    <a:p>
                      <a:endParaRPr lang="zh-CN" sz="1000" kern="100">
                        <a:latin typeface="Calibri"/>
                      </a:endParaRPr>
                    </a:p>
                  </a:txBody>
                  <a:tcPr marL="87086" marR="87086" marT="43543" marB="43543">
                    <a:lnL w="19050" cap="flat" cmpd="sng" algn="ctr">
                      <a:solidFill>
                        <a:srgbClr val="007A77"/>
                      </a:solidFill>
                      <a:prstDash val="solid"/>
                      <a:round/>
                      <a:headEnd type="none" w="med" len="med"/>
                      <a:tailEnd type="none" w="med" len="med"/>
                    </a:lnL>
                    <a:lnR w="1270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r>
              <a:tr h="241905">
                <a:tc>
                  <a:txBody>
                    <a:bodyPr/>
                    <a:lstStyle/>
                    <a:p>
                      <a:pPr algn="l">
                        <a:spcAft>
                          <a:spcPts val="0"/>
                        </a:spcAft>
                      </a:pPr>
                      <a:r>
                        <a:rPr lang="zh-CN" sz="1000" kern="0">
                          <a:solidFill>
                            <a:srgbClr val="007A77"/>
                          </a:solidFill>
                          <a:latin typeface="Calibri"/>
                          <a:ea typeface="宋体"/>
                          <a:cs typeface="宋体"/>
                        </a:rPr>
                        <a:t>结块倾向</a:t>
                      </a:r>
                      <a:endParaRPr lang="zh-CN" sz="1000" kern="100">
                        <a:latin typeface="Calibri"/>
                        <a:ea typeface="宋体"/>
                        <a:cs typeface="Times New Roman"/>
                      </a:endParaRPr>
                    </a:p>
                  </a:txBody>
                  <a:tcPr marL="87086" marR="87086" marT="43543" marB="43543">
                    <a:lnL w="19050" cap="flat" cmpd="sng" algn="ctr">
                      <a:solidFill>
                        <a:srgbClr val="007A77"/>
                      </a:solidFill>
                      <a:prstDash val="solid"/>
                      <a:round/>
                      <a:headEnd type="none" w="med" len="med"/>
                      <a:tailEnd type="none" w="med" len="med"/>
                    </a:lnL>
                    <a:lnR w="1905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c>
                  <a:txBody>
                    <a:bodyPr/>
                    <a:lstStyle/>
                    <a:p>
                      <a:pPr algn="l">
                        <a:spcAft>
                          <a:spcPts val="0"/>
                        </a:spcAft>
                      </a:pPr>
                      <a:r>
                        <a:rPr lang="zh-CN" sz="1000" kern="0">
                          <a:solidFill>
                            <a:srgbClr val="007A77"/>
                          </a:solidFill>
                          <a:latin typeface="Calibri"/>
                          <a:ea typeface="宋体"/>
                          <a:cs typeface="宋体"/>
                        </a:rPr>
                        <a:t>能自由流动，无明显结块。</a:t>
                      </a:r>
                      <a:endParaRPr lang="zh-CN" sz="1000" kern="100">
                        <a:latin typeface="Calibri"/>
                        <a:ea typeface="宋体"/>
                        <a:cs typeface="Times New Roman"/>
                      </a:endParaRPr>
                    </a:p>
                  </a:txBody>
                  <a:tcPr marL="87086" marR="87086" marT="43543" marB="43543">
                    <a:lnL w="19050" cap="flat" cmpd="sng" algn="ctr">
                      <a:solidFill>
                        <a:srgbClr val="007A77"/>
                      </a:solidFill>
                      <a:prstDash val="solid"/>
                      <a:round/>
                      <a:headEnd type="none" w="med" len="med"/>
                      <a:tailEnd type="none" w="med" len="med"/>
                    </a:lnL>
                    <a:lnR w="1905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c>
                  <a:txBody>
                    <a:bodyPr/>
                    <a:lstStyle/>
                    <a:p>
                      <a:pPr algn="l">
                        <a:spcAft>
                          <a:spcPts val="0"/>
                        </a:spcAft>
                      </a:pPr>
                      <a:r>
                        <a:rPr lang="zh-CN" sz="1000" kern="0">
                          <a:solidFill>
                            <a:srgbClr val="007A77"/>
                          </a:solidFill>
                          <a:latin typeface="Calibri"/>
                          <a:ea typeface="宋体"/>
                          <a:cs typeface="宋体"/>
                        </a:rPr>
                        <a:t>能自由流动，无明显结块。</a:t>
                      </a:r>
                      <a:endParaRPr lang="zh-CN" sz="1000" kern="100">
                        <a:latin typeface="Calibri"/>
                        <a:ea typeface="宋体"/>
                        <a:cs typeface="Times New Roman"/>
                      </a:endParaRPr>
                    </a:p>
                  </a:txBody>
                  <a:tcPr marL="87086" marR="87086" marT="43543" marB="43543">
                    <a:lnL w="19050" cap="flat" cmpd="sng" algn="ctr">
                      <a:solidFill>
                        <a:srgbClr val="007A77"/>
                      </a:solidFill>
                      <a:prstDash val="solid"/>
                      <a:round/>
                      <a:headEnd type="none" w="med" len="med"/>
                      <a:tailEnd type="none" w="med" len="med"/>
                    </a:lnL>
                    <a:lnR w="1270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r>
              <a:tr h="701524">
                <a:tc>
                  <a:txBody>
                    <a:bodyPr/>
                    <a:lstStyle/>
                    <a:p>
                      <a:pPr algn="l">
                        <a:spcAft>
                          <a:spcPts val="0"/>
                        </a:spcAft>
                      </a:pPr>
                      <a:r>
                        <a:rPr lang="zh-CN" sz="1000" kern="0">
                          <a:solidFill>
                            <a:srgbClr val="007A77"/>
                          </a:solidFill>
                          <a:latin typeface="Calibri"/>
                          <a:ea typeface="宋体"/>
                          <a:cs typeface="宋体"/>
                        </a:rPr>
                        <a:t>催化剂主要元素含量，</a:t>
                      </a:r>
                      <a:r>
                        <a:rPr lang="en-US" sz="1000" kern="0">
                          <a:solidFill>
                            <a:srgbClr val="007A77"/>
                          </a:solidFill>
                          <a:latin typeface="Calibri"/>
                          <a:ea typeface="宋体"/>
                          <a:cs typeface="宋体"/>
                        </a:rPr>
                        <a:t>wt%</a:t>
                      </a:r>
                      <a:endParaRPr lang="zh-CN" sz="1000" kern="100">
                        <a:latin typeface="Calibri"/>
                        <a:ea typeface="宋体"/>
                        <a:cs typeface="Times New Roman"/>
                      </a:endParaRPr>
                    </a:p>
                  </a:txBody>
                  <a:tcPr marL="87086" marR="87086" marT="43543" marB="43543">
                    <a:lnL w="19050" cap="flat" cmpd="sng" algn="ctr">
                      <a:solidFill>
                        <a:srgbClr val="007A77"/>
                      </a:solidFill>
                      <a:prstDash val="solid"/>
                      <a:round/>
                      <a:headEnd type="none" w="med" len="med"/>
                      <a:tailEnd type="none" w="med" len="med"/>
                    </a:lnL>
                    <a:lnR w="1905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2700" cap="flat" cmpd="sng" algn="ctr">
                      <a:solidFill>
                        <a:srgbClr val="007A77"/>
                      </a:solidFill>
                      <a:prstDash val="solid"/>
                      <a:round/>
                      <a:headEnd type="none" w="med" len="med"/>
                      <a:tailEnd type="none" w="med" len="med"/>
                    </a:lnB>
                  </a:tcPr>
                </a:tc>
                <a:tc>
                  <a:txBody>
                    <a:bodyPr/>
                    <a:lstStyle/>
                    <a:p>
                      <a:pPr algn="l">
                        <a:spcAft>
                          <a:spcPts val="0"/>
                        </a:spcAft>
                      </a:pPr>
                      <a:r>
                        <a:rPr lang="en-US" sz="1000" kern="0">
                          <a:solidFill>
                            <a:srgbClr val="007A77"/>
                          </a:solidFill>
                          <a:latin typeface="宋体"/>
                          <a:ea typeface="宋体"/>
                          <a:cs typeface="宋体"/>
                        </a:rPr>
                        <a:t>Mo</a:t>
                      </a:r>
                      <a:r>
                        <a:rPr lang="zh-CN" sz="1000" kern="0">
                          <a:solidFill>
                            <a:srgbClr val="007A77"/>
                          </a:solidFill>
                          <a:latin typeface="Calibri"/>
                          <a:ea typeface="宋体"/>
                          <a:cs typeface="宋体"/>
                        </a:rPr>
                        <a:t>：</a:t>
                      </a:r>
                      <a:r>
                        <a:rPr lang="en-US" sz="1000" kern="0">
                          <a:solidFill>
                            <a:srgbClr val="007A77"/>
                          </a:solidFill>
                          <a:latin typeface="Calibri"/>
                          <a:ea typeface="宋体"/>
                          <a:cs typeface="宋体"/>
                        </a:rPr>
                        <a:t>20</a:t>
                      </a:r>
                      <a:r>
                        <a:rPr lang="zh-CN" sz="1000" kern="0">
                          <a:solidFill>
                            <a:srgbClr val="007A77"/>
                          </a:solidFill>
                          <a:latin typeface="Calibri"/>
                          <a:ea typeface="宋体"/>
                          <a:cs typeface="宋体"/>
                        </a:rPr>
                        <a:t>～</a:t>
                      </a:r>
                      <a:r>
                        <a:rPr lang="en-US" sz="1000" kern="0">
                          <a:solidFill>
                            <a:srgbClr val="007A77"/>
                          </a:solidFill>
                          <a:latin typeface="Calibri"/>
                          <a:ea typeface="宋体"/>
                          <a:cs typeface="宋体"/>
                        </a:rPr>
                        <a:t>25</a:t>
                      </a:r>
                      <a:endParaRPr lang="zh-CN" sz="1000" kern="100">
                        <a:latin typeface="Calibri"/>
                        <a:ea typeface="宋体"/>
                        <a:cs typeface="Times New Roman"/>
                      </a:endParaRPr>
                    </a:p>
                    <a:p>
                      <a:pPr algn="l">
                        <a:spcAft>
                          <a:spcPts val="0"/>
                        </a:spcAft>
                      </a:pPr>
                      <a:r>
                        <a:rPr lang="en-US" sz="1000" kern="0">
                          <a:solidFill>
                            <a:srgbClr val="007A77"/>
                          </a:solidFill>
                          <a:latin typeface="宋体"/>
                          <a:ea typeface="宋体"/>
                          <a:cs typeface="宋体"/>
                        </a:rPr>
                        <a:t>Bi</a:t>
                      </a:r>
                      <a:r>
                        <a:rPr lang="zh-CN" sz="1000" kern="0">
                          <a:solidFill>
                            <a:srgbClr val="007A77"/>
                          </a:solidFill>
                          <a:latin typeface="Calibri"/>
                          <a:ea typeface="宋体"/>
                          <a:cs typeface="宋体"/>
                        </a:rPr>
                        <a:t>：＜</a:t>
                      </a:r>
                      <a:r>
                        <a:rPr lang="en-US" sz="1000" kern="0">
                          <a:solidFill>
                            <a:srgbClr val="007A77"/>
                          </a:solidFill>
                          <a:latin typeface="Calibri"/>
                          <a:ea typeface="宋体"/>
                          <a:cs typeface="宋体"/>
                        </a:rPr>
                        <a:t>3</a:t>
                      </a:r>
                      <a:endParaRPr lang="zh-CN" sz="1000" kern="100">
                        <a:latin typeface="Calibri"/>
                        <a:ea typeface="宋体"/>
                        <a:cs typeface="Times New Roman"/>
                      </a:endParaRPr>
                    </a:p>
                    <a:p>
                      <a:pPr algn="l">
                        <a:spcAft>
                          <a:spcPts val="0"/>
                        </a:spcAft>
                      </a:pPr>
                      <a:r>
                        <a:rPr lang="en-US" sz="1000" kern="0">
                          <a:solidFill>
                            <a:srgbClr val="007A77"/>
                          </a:solidFill>
                          <a:latin typeface="宋体"/>
                          <a:ea typeface="宋体"/>
                          <a:cs typeface="宋体"/>
                        </a:rPr>
                        <a:t>Fe</a:t>
                      </a:r>
                      <a:r>
                        <a:rPr lang="zh-CN" sz="1000" kern="0">
                          <a:solidFill>
                            <a:srgbClr val="007A77"/>
                          </a:solidFill>
                          <a:latin typeface="Calibri"/>
                          <a:ea typeface="宋体"/>
                          <a:cs typeface="宋体"/>
                        </a:rPr>
                        <a:t>：＜</a:t>
                      </a:r>
                      <a:r>
                        <a:rPr lang="en-US" sz="1000" kern="0">
                          <a:solidFill>
                            <a:srgbClr val="007A77"/>
                          </a:solidFill>
                          <a:latin typeface="Calibri"/>
                          <a:ea typeface="宋体"/>
                          <a:cs typeface="宋体"/>
                        </a:rPr>
                        <a:t>3.5</a:t>
                      </a:r>
                      <a:endParaRPr lang="zh-CN" sz="1000" kern="100">
                        <a:latin typeface="Calibri"/>
                        <a:ea typeface="宋体"/>
                        <a:cs typeface="Times New Roman"/>
                      </a:endParaRPr>
                    </a:p>
                    <a:p>
                      <a:pPr algn="l">
                        <a:spcAft>
                          <a:spcPts val="0"/>
                        </a:spcAft>
                      </a:pPr>
                      <a:r>
                        <a:rPr lang="en-US" sz="1000" kern="0">
                          <a:solidFill>
                            <a:srgbClr val="007A77"/>
                          </a:solidFill>
                          <a:latin typeface="宋体"/>
                          <a:ea typeface="宋体"/>
                          <a:cs typeface="宋体"/>
                        </a:rPr>
                        <a:t>Ni</a:t>
                      </a:r>
                      <a:r>
                        <a:rPr lang="zh-CN" sz="1000" kern="0">
                          <a:solidFill>
                            <a:srgbClr val="007A77"/>
                          </a:solidFill>
                          <a:latin typeface="Calibri"/>
                          <a:ea typeface="宋体"/>
                          <a:cs typeface="宋体"/>
                        </a:rPr>
                        <a:t>：</a:t>
                      </a:r>
                      <a:r>
                        <a:rPr lang="en-US" sz="1000" kern="0">
                          <a:solidFill>
                            <a:srgbClr val="007A77"/>
                          </a:solidFill>
                          <a:latin typeface="Calibri"/>
                          <a:ea typeface="宋体"/>
                          <a:cs typeface="宋体"/>
                        </a:rPr>
                        <a:t>4</a:t>
                      </a:r>
                      <a:r>
                        <a:rPr lang="zh-CN" sz="1000" kern="0">
                          <a:solidFill>
                            <a:srgbClr val="007A77"/>
                          </a:solidFill>
                          <a:latin typeface="Calibri"/>
                          <a:ea typeface="宋体"/>
                          <a:cs typeface="宋体"/>
                        </a:rPr>
                        <a:t>～</a:t>
                      </a:r>
                      <a:r>
                        <a:rPr lang="en-US" sz="1000" kern="0">
                          <a:solidFill>
                            <a:srgbClr val="007A77"/>
                          </a:solidFill>
                          <a:latin typeface="Calibri"/>
                          <a:ea typeface="宋体"/>
                          <a:cs typeface="宋体"/>
                        </a:rPr>
                        <a:t>-10</a:t>
                      </a:r>
                      <a:endParaRPr lang="zh-CN" sz="1000" kern="100">
                        <a:latin typeface="Calibri"/>
                        <a:ea typeface="宋体"/>
                        <a:cs typeface="Times New Roman"/>
                      </a:endParaRPr>
                    </a:p>
                  </a:txBody>
                  <a:tcPr marL="87086" marR="87086" marT="43543" marB="43543">
                    <a:lnL w="19050" cap="flat" cmpd="sng" algn="ctr">
                      <a:solidFill>
                        <a:srgbClr val="007A77"/>
                      </a:solidFill>
                      <a:prstDash val="solid"/>
                      <a:round/>
                      <a:headEnd type="none" w="med" len="med"/>
                      <a:tailEnd type="none" w="med" len="med"/>
                    </a:lnL>
                    <a:lnR w="1905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2700" cap="flat" cmpd="sng" algn="ctr">
                      <a:solidFill>
                        <a:srgbClr val="007A77"/>
                      </a:solidFill>
                      <a:prstDash val="solid"/>
                      <a:round/>
                      <a:headEnd type="none" w="med" len="med"/>
                      <a:tailEnd type="none" w="med" len="med"/>
                    </a:lnB>
                  </a:tcPr>
                </a:tc>
                <a:tc>
                  <a:txBody>
                    <a:bodyPr/>
                    <a:lstStyle/>
                    <a:p>
                      <a:pPr algn="l">
                        <a:spcAft>
                          <a:spcPts val="0"/>
                        </a:spcAft>
                      </a:pPr>
                      <a:r>
                        <a:rPr lang="en-US" sz="1000" kern="0" dirty="0">
                          <a:solidFill>
                            <a:srgbClr val="007A77"/>
                          </a:solidFill>
                          <a:latin typeface="宋体"/>
                          <a:ea typeface="宋体"/>
                          <a:cs typeface="宋体"/>
                        </a:rPr>
                        <a:t>Mo</a:t>
                      </a:r>
                      <a:r>
                        <a:rPr lang="zh-CN" sz="1000" kern="0" dirty="0">
                          <a:solidFill>
                            <a:srgbClr val="007A77"/>
                          </a:solidFill>
                          <a:latin typeface="Calibri"/>
                          <a:ea typeface="宋体"/>
                          <a:cs typeface="宋体"/>
                        </a:rPr>
                        <a:t>：</a:t>
                      </a:r>
                      <a:r>
                        <a:rPr lang="en-US" sz="1000" kern="0" dirty="0">
                          <a:solidFill>
                            <a:srgbClr val="007A77"/>
                          </a:solidFill>
                          <a:latin typeface="Calibri"/>
                          <a:ea typeface="宋体"/>
                          <a:cs typeface="宋体"/>
                        </a:rPr>
                        <a:t>23</a:t>
                      </a:r>
                      <a:r>
                        <a:rPr lang="zh-CN" sz="1000" kern="0" dirty="0">
                          <a:solidFill>
                            <a:srgbClr val="007A77"/>
                          </a:solidFill>
                          <a:latin typeface="Calibri"/>
                          <a:ea typeface="宋体"/>
                          <a:cs typeface="宋体"/>
                        </a:rPr>
                        <a:t>～</a:t>
                      </a:r>
                      <a:r>
                        <a:rPr lang="en-US" sz="1000" kern="0" dirty="0">
                          <a:solidFill>
                            <a:srgbClr val="007A77"/>
                          </a:solidFill>
                          <a:latin typeface="Calibri"/>
                          <a:ea typeface="宋体"/>
                          <a:cs typeface="宋体"/>
                        </a:rPr>
                        <a:t>29</a:t>
                      </a:r>
                      <a:endParaRPr lang="zh-CN" sz="1000" kern="100" dirty="0">
                        <a:latin typeface="Calibri"/>
                        <a:ea typeface="宋体"/>
                        <a:cs typeface="Times New Roman"/>
                      </a:endParaRPr>
                    </a:p>
                    <a:p>
                      <a:pPr algn="l">
                        <a:spcAft>
                          <a:spcPts val="0"/>
                        </a:spcAft>
                      </a:pPr>
                      <a:r>
                        <a:rPr lang="en-US" sz="1000" kern="0" dirty="0">
                          <a:solidFill>
                            <a:srgbClr val="007A77"/>
                          </a:solidFill>
                          <a:latin typeface="宋体"/>
                          <a:ea typeface="宋体"/>
                          <a:cs typeface="宋体"/>
                        </a:rPr>
                        <a:t>Bi</a:t>
                      </a:r>
                      <a:r>
                        <a:rPr lang="zh-CN" sz="1000" kern="0" dirty="0">
                          <a:solidFill>
                            <a:srgbClr val="007A77"/>
                          </a:solidFill>
                          <a:latin typeface="Calibri"/>
                          <a:ea typeface="宋体"/>
                          <a:cs typeface="宋体"/>
                        </a:rPr>
                        <a:t>：＜</a:t>
                      </a:r>
                      <a:r>
                        <a:rPr lang="en-US" sz="1000" kern="0" dirty="0">
                          <a:solidFill>
                            <a:srgbClr val="007A77"/>
                          </a:solidFill>
                          <a:latin typeface="Calibri"/>
                          <a:ea typeface="宋体"/>
                          <a:cs typeface="宋体"/>
                        </a:rPr>
                        <a:t>3</a:t>
                      </a:r>
                      <a:endParaRPr lang="zh-CN" sz="1000" kern="100" dirty="0">
                        <a:latin typeface="Calibri"/>
                        <a:ea typeface="宋体"/>
                        <a:cs typeface="Times New Roman"/>
                      </a:endParaRPr>
                    </a:p>
                    <a:p>
                      <a:pPr algn="l">
                        <a:spcAft>
                          <a:spcPts val="0"/>
                        </a:spcAft>
                      </a:pPr>
                      <a:r>
                        <a:rPr lang="en-US" sz="1000" kern="0" dirty="0">
                          <a:solidFill>
                            <a:srgbClr val="007A77"/>
                          </a:solidFill>
                          <a:latin typeface="宋体"/>
                          <a:ea typeface="宋体"/>
                          <a:cs typeface="宋体"/>
                        </a:rPr>
                        <a:t>Fe</a:t>
                      </a:r>
                      <a:r>
                        <a:rPr lang="zh-CN" sz="1000" kern="0" dirty="0">
                          <a:solidFill>
                            <a:srgbClr val="007A77"/>
                          </a:solidFill>
                          <a:latin typeface="Calibri"/>
                          <a:ea typeface="宋体"/>
                          <a:cs typeface="宋体"/>
                        </a:rPr>
                        <a:t>：＜</a:t>
                      </a:r>
                      <a:r>
                        <a:rPr lang="en-US" sz="1000" kern="0" dirty="0">
                          <a:solidFill>
                            <a:srgbClr val="007A77"/>
                          </a:solidFill>
                          <a:latin typeface="Calibri"/>
                          <a:ea typeface="宋体"/>
                          <a:cs typeface="宋体"/>
                        </a:rPr>
                        <a:t>3</a:t>
                      </a:r>
                      <a:endParaRPr lang="zh-CN" sz="1000" kern="100" dirty="0">
                        <a:latin typeface="Calibri"/>
                        <a:ea typeface="宋体"/>
                        <a:cs typeface="Times New Roman"/>
                      </a:endParaRPr>
                    </a:p>
                    <a:p>
                      <a:pPr algn="l">
                        <a:spcAft>
                          <a:spcPts val="0"/>
                        </a:spcAft>
                      </a:pPr>
                      <a:r>
                        <a:rPr lang="en-US" sz="1000" kern="0" dirty="0">
                          <a:solidFill>
                            <a:srgbClr val="007A77"/>
                          </a:solidFill>
                          <a:latin typeface="宋体"/>
                          <a:ea typeface="宋体"/>
                          <a:cs typeface="宋体"/>
                        </a:rPr>
                        <a:t>Ni</a:t>
                      </a:r>
                      <a:r>
                        <a:rPr lang="zh-CN" sz="1000" kern="0" dirty="0">
                          <a:solidFill>
                            <a:srgbClr val="007A77"/>
                          </a:solidFill>
                          <a:latin typeface="Calibri"/>
                          <a:ea typeface="宋体"/>
                          <a:cs typeface="宋体"/>
                        </a:rPr>
                        <a:t>：</a:t>
                      </a:r>
                      <a:r>
                        <a:rPr lang="en-US" sz="1000" kern="0" dirty="0">
                          <a:solidFill>
                            <a:srgbClr val="007A77"/>
                          </a:solidFill>
                          <a:latin typeface="Calibri"/>
                          <a:ea typeface="宋体"/>
                          <a:cs typeface="宋体"/>
                        </a:rPr>
                        <a:t>4</a:t>
                      </a:r>
                      <a:r>
                        <a:rPr lang="zh-CN" sz="1000" kern="0" dirty="0">
                          <a:solidFill>
                            <a:srgbClr val="007A77"/>
                          </a:solidFill>
                          <a:latin typeface="Calibri"/>
                          <a:ea typeface="宋体"/>
                          <a:cs typeface="宋体"/>
                        </a:rPr>
                        <a:t>～</a:t>
                      </a:r>
                      <a:r>
                        <a:rPr lang="en-US" sz="1000" kern="0" dirty="0">
                          <a:solidFill>
                            <a:srgbClr val="007A77"/>
                          </a:solidFill>
                          <a:latin typeface="Calibri"/>
                          <a:ea typeface="宋体"/>
                          <a:cs typeface="宋体"/>
                        </a:rPr>
                        <a:t>10</a:t>
                      </a:r>
                      <a:endParaRPr lang="zh-CN" sz="1000" kern="100" dirty="0">
                        <a:latin typeface="Calibri"/>
                        <a:ea typeface="宋体"/>
                        <a:cs typeface="Times New Roman"/>
                      </a:endParaRPr>
                    </a:p>
                  </a:txBody>
                  <a:tcPr marL="87086" marR="87086" marT="43543" marB="43543">
                    <a:lnL w="19050" cap="flat" cmpd="sng" algn="ctr">
                      <a:solidFill>
                        <a:srgbClr val="007A77"/>
                      </a:solidFill>
                      <a:prstDash val="solid"/>
                      <a:round/>
                      <a:headEnd type="none" w="med" len="med"/>
                      <a:tailEnd type="none" w="med" len="med"/>
                    </a:lnL>
                    <a:lnR w="1270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2700" cap="flat" cmpd="sng" algn="ctr">
                      <a:solidFill>
                        <a:srgbClr val="007A77"/>
                      </a:solidFill>
                      <a:prstDash val="solid"/>
                      <a:round/>
                      <a:headEnd type="none" w="med" len="med"/>
                      <a:tailEnd type="none" w="med" len="med"/>
                    </a:lnB>
                  </a:tcPr>
                </a:tc>
              </a:tr>
            </a:tbl>
          </a:graphicData>
        </a:graphic>
      </p:graphicFrame>
      <p:sp>
        <p:nvSpPr>
          <p:cNvPr id="24" name="TextBox 23"/>
          <p:cNvSpPr txBox="1"/>
          <p:nvPr/>
        </p:nvSpPr>
        <p:spPr>
          <a:xfrm>
            <a:off x="2269864" y="1839558"/>
            <a:ext cx="2388197" cy="376517"/>
          </a:xfrm>
          <a:prstGeom prst="rect">
            <a:avLst/>
          </a:prstGeom>
          <a:noFill/>
        </p:spPr>
        <p:txBody>
          <a:bodyPr wrap="square" rtlCol="0">
            <a:spAutoFit/>
          </a:bodyPr>
          <a:lstStyle/>
          <a:p>
            <a:r>
              <a:rPr lang="en-US" altLang="zh-CN" dirty="0" smtClean="0"/>
              <a:t>SANC-08</a:t>
            </a:r>
            <a:r>
              <a:rPr lang="zh-CN" altLang="en-US" dirty="0" smtClean="0"/>
              <a:t>催化剂</a:t>
            </a:r>
            <a:endParaRPr lang="zh-CN" alt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13" name="组合 12"/>
          <p:cNvGrpSpPr/>
          <p:nvPr/>
        </p:nvGrpSpPr>
        <p:grpSpPr>
          <a:xfrm>
            <a:off x="0" y="0"/>
            <a:ext cx="12192000" cy="914324"/>
            <a:chOff x="0" y="0"/>
            <a:chExt cx="12192000" cy="914324"/>
          </a:xfrm>
          <a:effectLst>
            <a:outerShdw blurRad="50800" dist="38100" dir="2700000" algn="tl" rotWithShape="0">
              <a:prstClr val="black">
                <a:alpha val="40000"/>
              </a:prstClr>
            </a:outerShdw>
          </a:effectLst>
        </p:grpSpPr>
        <p:sp>
          <p:nvSpPr>
            <p:cNvPr id="14" name="矩形 13">
              <a:extLst>
                <a:ext uri="{FF2B5EF4-FFF2-40B4-BE49-F238E27FC236}">
                  <a16:creationId xmlns:a16="http://schemas.microsoft.com/office/drawing/2014/main" xmlns="" id="{DBA7EAC7-B3D8-4D41-A150-5DD10AEB6DBA}"/>
                </a:ext>
              </a:extLst>
            </p:cNvPr>
            <p:cNvSpPr/>
            <p:nvPr/>
          </p:nvSpPr>
          <p:spPr>
            <a:xfrm>
              <a:off x="1362545" y="544992"/>
              <a:ext cx="1736016" cy="369332"/>
            </a:xfrm>
            <a:prstGeom prst="rect">
              <a:avLst/>
            </a:prstGeom>
          </p:spPr>
          <p:txBody>
            <a:bodyPr wrap="square">
              <a:spAutoFit/>
            </a:bodyPr>
            <a:lstStyle/>
            <a:p>
              <a:pPr algn="dist"/>
              <a:r>
                <a:rPr lang="zh-CN" altLang="en-US" sz="1800" b="1"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安庆石化公司</a:t>
              </a:r>
              <a:endParaRPr lang="zh-CN" altLang="en-US" sz="1800" b="1" dirty="0">
                <a:solidFill>
                  <a:schemeClr val="tx1">
                    <a:lumMod val="65000"/>
                    <a:lumOff val="35000"/>
                  </a:schemeClr>
                </a:solidFill>
              </a:endParaRPr>
            </a:p>
          </p:txBody>
        </p:sp>
        <p:cxnSp>
          <p:nvCxnSpPr>
            <p:cNvPr id="15" name="直接连接符 14"/>
            <p:cNvCxnSpPr/>
            <p:nvPr/>
          </p:nvCxnSpPr>
          <p:spPr>
            <a:xfrm>
              <a:off x="0" y="900510"/>
              <a:ext cx="3098561" cy="0"/>
            </a:xfrm>
            <a:prstGeom prst="line">
              <a:avLst/>
            </a:prstGeom>
            <a:ln w="22225">
              <a:gradFill>
                <a:gsLst>
                  <a:gs pos="0">
                    <a:srgbClr val="FF0000"/>
                  </a:gs>
                  <a:gs pos="74000">
                    <a:srgbClr val="C00000"/>
                  </a:gs>
                  <a:gs pos="83000">
                    <a:srgbClr val="FFC000"/>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flipH="1">
              <a:off x="3108562" y="795"/>
              <a:ext cx="285518" cy="90051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3262156" y="729658"/>
              <a:ext cx="8929844" cy="0"/>
            </a:xfrm>
            <a:prstGeom prst="line">
              <a:avLst/>
            </a:prstGeom>
            <a:ln>
              <a:solidFill>
                <a:schemeClr val="accent2">
                  <a:alpha val="88000"/>
                </a:schemeClr>
              </a:solidFill>
            </a:ln>
          </p:spPr>
          <p:style>
            <a:lnRef idx="1">
              <a:schemeClr val="accent1"/>
            </a:lnRef>
            <a:fillRef idx="0">
              <a:schemeClr val="accent1"/>
            </a:fillRef>
            <a:effectRef idx="0">
              <a:schemeClr val="accent1"/>
            </a:effectRef>
            <a:fontRef idx="minor">
              <a:schemeClr val="tx1"/>
            </a:fontRef>
          </p:style>
        </p:cxnSp>
        <p:pic>
          <p:nvPicPr>
            <p:cNvPr id="18" name="图片 17"/>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59481" y="79549"/>
              <a:ext cx="744548" cy="767458"/>
            </a:xfrm>
            <a:prstGeom prst="rect">
              <a:avLst/>
            </a:prstGeom>
          </p:spPr>
        </p:pic>
        <p:sp>
          <p:nvSpPr>
            <p:cNvPr id="19" name="矩形 18">
              <a:extLst>
                <a:ext uri="{FF2B5EF4-FFF2-40B4-BE49-F238E27FC236}">
                  <a16:creationId xmlns:a16="http://schemas.microsoft.com/office/drawing/2014/main" xmlns="" id="{DBA7EAC7-B3D8-4D41-A150-5DD10AEB6DBA}"/>
                </a:ext>
              </a:extLst>
            </p:cNvPr>
            <p:cNvSpPr/>
            <p:nvPr/>
          </p:nvSpPr>
          <p:spPr>
            <a:xfrm>
              <a:off x="1380409" y="11213"/>
              <a:ext cx="1663462" cy="461665"/>
            </a:xfrm>
            <a:prstGeom prst="rect">
              <a:avLst/>
            </a:prstGeom>
          </p:spPr>
          <p:txBody>
            <a:bodyPr wrap="square">
              <a:spAutoFit/>
            </a:bodyPr>
            <a:lstStyle/>
            <a:p>
              <a:pPr algn="dist"/>
              <a:r>
                <a:rPr lang="zh-CN" altLang="en-US" sz="2400" b="1" dirty="0" smtClean="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中国石化</a:t>
              </a:r>
              <a:endParaRPr lang="zh-CN" altLang="en-US" sz="2400" b="1" dirty="0">
                <a:solidFill>
                  <a:schemeClr val="tx1">
                    <a:lumMod val="65000"/>
                    <a:lumOff val="35000"/>
                  </a:schemeClr>
                </a:solidFill>
              </a:endParaRPr>
            </a:p>
          </p:txBody>
        </p:sp>
        <p:sp>
          <p:nvSpPr>
            <p:cNvPr id="20" name="矩形 19">
              <a:extLst>
                <a:ext uri="{FF2B5EF4-FFF2-40B4-BE49-F238E27FC236}">
                  <a16:creationId xmlns:a16="http://schemas.microsoft.com/office/drawing/2014/main" xmlns="" id="{DBA7EAC7-B3D8-4D41-A150-5DD10AEB6DBA}"/>
                </a:ext>
              </a:extLst>
            </p:cNvPr>
            <p:cNvSpPr/>
            <p:nvPr/>
          </p:nvSpPr>
          <p:spPr>
            <a:xfrm>
              <a:off x="1418172" y="348954"/>
              <a:ext cx="1587082" cy="276999"/>
            </a:xfrm>
            <a:prstGeom prst="rect">
              <a:avLst/>
            </a:prstGeom>
          </p:spPr>
          <p:txBody>
            <a:bodyPr wrap="square">
              <a:spAutoFit/>
            </a:bodyPr>
            <a:lstStyle/>
            <a:p>
              <a:pPr algn="dist"/>
              <a:r>
                <a:rPr lang="en-US" altLang="zh-CN" sz="1200" b="1" dirty="0" smtClean="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SINOPEC</a:t>
              </a:r>
              <a:endParaRPr lang="zh-CN" altLang="en-US" sz="1200" b="1" dirty="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21" name="直接连接符 20"/>
            <p:cNvCxnSpPr/>
            <p:nvPr/>
          </p:nvCxnSpPr>
          <p:spPr>
            <a:xfrm flipH="1">
              <a:off x="3212704" y="0"/>
              <a:ext cx="285518" cy="90051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 name="圆角矩形 1"/>
          <p:cNvSpPr/>
          <p:nvPr/>
        </p:nvSpPr>
        <p:spPr>
          <a:xfrm>
            <a:off x="-1" y="1054248"/>
            <a:ext cx="7347473" cy="5803751"/>
          </a:xfrm>
          <a:prstGeom prst="roundRect">
            <a:avLst>
              <a:gd name="adj" fmla="val 2856"/>
            </a:avLst>
          </a:prstGeom>
          <a:solidFill>
            <a:schemeClr val="bg1">
              <a:lumMod val="65000"/>
            </a:schemeClr>
          </a:solidFill>
          <a:ln>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圆角矩形 2"/>
          <p:cNvSpPr/>
          <p:nvPr/>
        </p:nvSpPr>
        <p:spPr>
          <a:xfrm>
            <a:off x="574960" y="1125960"/>
            <a:ext cx="4863688" cy="752264"/>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zh-CN" altLang="en-US" sz="2800" dirty="0" smtClean="0">
                <a:solidFill>
                  <a:schemeClr val="bg1">
                    <a:lumMod val="50000"/>
                  </a:schemeClr>
                </a:solidFill>
                <a:latin typeface="微软雅黑" panose="020B0503020204020204" pitchFamily="34" charset="-122"/>
                <a:ea typeface="微软雅黑" panose="020B0503020204020204" pitchFamily="34" charset="-122"/>
              </a:rPr>
              <a:t>当前我国丙烯腈生产现状</a:t>
            </a:r>
            <a:endParaRPr lang="zh-CN" altLang="en-US" sz="2800" dirty="0">
              <a:solidFill>
                <a:schemeClr val="bg1">
                  <a:lumMod val="50000"/>
                </a:schemeClr>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100508" y="1920241"/>
            <a:ext cx="3861996" cy="4156364"/>
          </a:xfrm>
          <a:prstGeom prst="rect">
            <a:avLst/>
          </a:prstGeom>
        </p:spPr>
      </p:pic>
      <p:pic>
        <p:nvPicPr>
          <p:cNvPr id="1026" name="Picture 2" descr="C:\Users\GONGRT\Music\Desktop\Image 1.png"/>
          <p:cNvPicPr>
            <a:picLocks noChangeAspect="1" noChangeArrowheads="1"/>
          </p:cNvPicPr>
          <p:nvPr/>
        </p:nvPicPr>
        <p:blipFill>
          <a:blip r:embed="rId4"/>
          <a:srcRect/>
          <a:stretch>
            <a:fillRect/>
          </a:stretch>
        </p:blipFill>
        <p:spPr bwMode="auto">
          <a:xfrm>
            <a:off x="0" y="1990221"/>
            <a:ext cx="7410450" cy="4448175"/>
          </a:xfrm>
          <a:prstGeom prst="rect">
            <a:avLst/>
          </a:prstGeom>
          <a:noFill/>
        </p:spPr>
      </p:pic>
    </p:spTree>
    <p:extLst>
      <p:ext uri="{BB962C8B-B14F-4D97-AF65-F5344CB8AC3E}">
        <p14:creationId xmlns:p14="http://schemas.microsoft.com/office/powerpoint/2010/main" xmlns="" val="339918125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914324"/>
            <a:chOff x="0" y="0"/>
            <a:chExt cx="12192000" cy="914324"/>
          </a:xfrm>
          <a:effectLst>
            <a:outerShdw blurRad="50800" dist="38100" dir="2700000" algn="tl" rotWithShape="0">
              <a:prstClr val="black">
                <a:alpha val="40000"/>
              </a:prstClr>
            </a:outerShdw>
          </a:effectLst>
        </p:grpSpPr>
        <p:sp>
          <p:nvSpPr>
            <p:cNvPr id="3" name="矩形 2">
              <a:extLst>
                <a:ext uri="{FF2B5EF4-FFF2-40B4-BE49-F238E27FC236}">
                  <a16:creationId xmlns:a16="http://schemas.microsoft.com/office/drawing/2014/main" xmlns="" id="{DBA7EAC7-B3D8-4D41-A150-5DD10AEB6DBA}"/>
                </a:ext>
              </a:extLst>
            </p:cNvPr>
            <p:cNvSpPr/>
            <p:nvPr/>
          </p:nvSpPr>
          <p:spPr>
            <a:xfrm>
              <a:off x="1362545" y="544992"/>
              <a:ext cx="1736016" cy="369332"/>
            </a:xfrm>
            <a:prstGeom prst="rect">
              <a:avLst/>
            </a:prstGeom>
          </p:spPr>
          <p:txBody>
            <a:bodyPr wrap="square">
              <a:spAutoFit/>
            </a:bodyPr>
            <a:lstStyle/>
            <a:p>
              <a:pPr algn="dist"/>
              <a:r>
                <a:rPr lang="zh-CN" altLang="en-US" sz="1800" b="1"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安庆石化公司</a:t>
              </a:r>
              <a:endParaRPr lang="zh-CN" altLang="en-US" sz="1800" b="1" dirty="0">
                <a:solidFill>
                  <a:schemeClr val="tx1">
                    <a:lumMod val="65000"/>
                    <a:lumOff val="35000"/>
                  </a:schemeClr>
                </a:solidFill>
              </a:endParaRPr>
            </a:p>
          </p:txBody>
        </p:sp>
        <p:cxnSp>
          <p:nvCxnSpPr>
            <p:cNvPr id="4" name="直接连接符 3"/>
            <p:cNvCxnSpPr/>
            <p:nvPr/>
          </p:nvCxnSpPr>
          <p:spPr>
            <a:xfrm>
              <a:off x="0" y="900510"/>
              <a:ext cx="3098561" cy="0"/>
            </a:xfrm>
            <a:prstGeom prst="line">
              <a:avLst/>
            </a:prstGeom>
            <a:ln w="22225">
              <a:gradFill>
                <a:gsLst>
                  <a:gs pos="0">
                    <a:srgbClr val="FF0000"/>
                  </a:gs>
                  <a:gs pos="74000">
                    <a:srgbClr val="C00000"/>
                  </a:gs>
                  <a:gs pos="83000">
                    <a:srgbClr val="FFC000"/>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3108562" y="795"/>
              <a:ext cx="285518" cy="90051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3262156" y="729658"/>
              <a:ext cx="8929844" cy="0"/>
            </a:xfrm>
            <a:prstGeom prst="line">
              <a:avLst/>
            </a:prstGeom>
            <a:ln>
              <a:solidFill>
                <a:schemeClr val="accent2">
                  <a:alpha val="88000"/>
                </a:schemeClr>
              </a:solidFill>
            </a:ln>
          </p:spPr>
          <p:style>
            <a:lnRef idx="1">
              <a:schemeClr val="accent1"/>
            </a:lnRef>
            <a:fillRef idx="0">
              <a:schemeClr val="accent1"/>
            </a:fillRef>
            <a:effectRef idx="0">
              <a:schemeClr val="accent1"/>
            </a:effectRef>
            <a:fontRef idx="minor">
              <a:schemeClr val="tx1"/>
            </a:fontRef>
          </p:style>
        </p:cxnSp>
        <p:pic>
          <p:nvPicPr>
            <p:cNvPr id="7" name="图片 6"/>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59481" y="79549"/>
              <a:ext cx="744548" cy="767458"/>
            </a:xfrm>
            <a:prstGeom prst="rect">
              <a:avLst/>
            </a:prstGeom>
          </p:spPr>
        </p:pic>
        <p:sp>
          <p:nvSpPr>
            <p:cNvPr id="8" name="矩形 7">
              <a:extLst>
                <a:ext uri="{FF2B5EF4-FFF2-40B4-BE49-F238E27FC236}">
                  <a16:creationId xmlns:a16="http://schemas.microsoft.com/office/drawing/2014/main" xmlns="" id="{DBA7EAC7-B3D8-4D41-A150-5DD10AEB6DBA}"/>
                </a:ext>
              </a:extLst>
            </p:cNvPr>
            <p:cNvSpPr/>
            <p:nvPr/>
          </p:nvSpPr>
          <p:spPr>
            <a:xfrm>
              <a:off x="1380409" y="11213"/>
              <a:ext cx="1663462" cy="461665"/>
            </a:xfrm>
            <a:prstGeom prst="rect">
              <a:avLst/>
            </a:prstGeom>
          </p:spPr>
          <p:txBody>
            <a:bodyPr wrap="square">
              <a:spAutoFit/>
            </a:bodyPr>
            <a:lstStyle/>
            <a:p>
              <a:pPr algn="dist"/>
              <a:r>
                <a:rPr lang="zh-CN" altLang="en-US" sz="2400" b="1" dirty="0" smtClean="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中国石化</a:t>
              </a:r>
              <a:endParaRPr lang="zh-CN" altLang="en-US" sz="2400" b="1" dirty="0">
                <a:solidFill>
                  <a:schemeClr val="tx1">
                    <a:lumMod val="65000"/>
                    <a:lumOff val="35000"/>
                  </a:schemeClr>
                </a:solidFill>
              </a:endParaRPr>
            </a:p>
          </p:txBody>
        </p:sp>
        <p:sp>
          <p:nvSpPr>
            <p:cNvPr id="9" name="矩形 8">
              <a:extLst>
                <a:ext uri="{FF2B5EF4-FFF2-40B4-BE49-F238E27FC236}">
                  <a16:creationId xmlns:a16="http://schemas.microsoft.com/office/drawing/2014/main" xmlns="" id="{DBA7EAC7-B3D8-4D41-A150-5DD10AEB6DBA}"/>
                </a:ext>
              </a:extLst>
            </p:cNvPr>
            <p:cNvSpPr/>
            <p:nvPr/>
          </p:nvSpPr>
          <p:spPr>
            <a:xfrm>
              <a:off x="1418172" y="348954"/>
              <a:ext cx="1587082" cy="276999"/>
            </a:xfrm>
            <a:prstGeom prst="rect">
              <a:avLst/>
            </a:prstGeom>
          </p:spPr>
          <p:txBody>
            <a:bodyPr wrap="square">
              <a:spAutoFit/>
            </a:bodyPr>
            <a:lstStyle/>
            <a:p>
              <a:pPr algn="dist"/>
              <a:r>
                <a:rPr lang="en-US" altLang="zh-CN" sz="1200" b="1" dirty="0" smtClean="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SINOPEC</a:t>
              </a:r>
              <a:endParaRPr lang="zh-CN" altLang="en-US" sz="1200" b="1" dirty="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10" name="直接连接符 9"/>
            <p:cNvCxnSpPr/>
            <p:nvPr/>
          </p:nvCxnSpPr>
          <p:spPr>
            <a:xfrm flipH="1">
              <a:off x="3212704" y="0"/>
              <a:ext cx="285518" cy="90051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1" name="TextBox 10"/>
          <p:cNvSpPr txBox="1"/>
          <p:nvPr/>
        </p:nvSpPr>
        <p:spPr>
          <a:xfrm>
            <a:off x="4281544" y="139849"/>
            <a:ext cx="5178545" cy="584775"/>
          </a:xfrm>
          <a:prstGeom prst="rect">
            <a:avLst/>
          </a:prstGeom>
          <a:noFill/>
        </p:spPr>
        <p:txBody>
          <a:bodyPr wrap="square" rtlCol="0">
            <a:spAutoFit/>
          </a:bodyPr>
          <a:lstStyle/>
          <a:p>
            <a:r>
              <a:rPr lang="zh-CN" altLang="en-US" sz="3200" dirty="0" smtClean="0">
                <a:solidFill>
                  <a:schemeClr val="accent1">
                    <a:lumMod val="75000"/>
                  </a:schemeClr>
                </a:solidFill>
              </a:rPr>
              <a:t>丙烯腈新技术、新工艺开发</a:t>
            </a:r>
            <a:endParaRPr lang="zh-CN" altLang="en-US" sz="3200" dirty="0">
              <a:solidFill>
                <a:schemeClr val="accent1">
                  <a:lumMod val="75000"/>
                </a:schemeClr>
              </a:solidFill>
            </a:endParaRPr>
          </a:p>
        </p:txBody>
      </p:sp>
      <p:sp>
        <p:nvSpPr>
          <p:cNvPr id="12" name="矩形 11"/>
          <p:cNvSpPr/>
          <p:nvPr/>
        </p:nvSpPr>
        <p:spPr>
          <a:xfrm>
            <a:off x="917128" y="1437050"/>
            <a:ext cx="2954655" cy="369332"/>
          </a:xfrm>
          <a:prstGeom prst="rect">
            <a:avLst/>
          </a:prstGeom>
        </p:spPr>
        <p:txBody>
          <a:bodyPr wrap="none">
            <a:spAutoFit/>
          </a:bodyPr>
          <a:lstStyle/>
          <a:p>
            <a:r>
              <a:rPr lang="zh-CN" altLang="en-US" dirty="0" smtClean="0"/>
              <a:t>废水催化湿法氧</a:t>
            </a:r>
            <a:r>
              <a:rPr lang="zh-CN" altLang="en-US" dirty="0" smtClean="0"/>
              <a:t>化处理技术</a:t>
            </a:r>
            <a:endParaRPr lang="zh-CN" altLang="en-US" dirty="0"/>
          </a:p>
        </p:txBody>
      </p:sp>
      <p:sp>
        <p:nvSpPr>
          <p:cNvPr id="13" name="矩形 12"/>
          <p:cNvSpPr/>
          <p:nvPr/>
        </p:nvSpPr>
        <p:spPr>
          <a:xfrm>
            <a:off x="433891" y="2124231"/>
            <a:ext cx="7451463" cy="2031325"/>
          </a:xfrm>
          <a:prstGeom prst="rect">
            <a:avLst/>
          </a:prstGeom>
        </p:spPr>
        <p:txBody>
          <a:bodyPr wrap="square">
            <a:spAutoFit/>
          </a:bodyPr>
          <a:lstStyle/>
          <a:p>
            <a:r>
              <a:rPr lang="zh-CN" altLang="en-US" dirty="0" smtClean="0"/>
              <a:t>       催化</a:t>
            </a:r>
            <a:r>
              <a:rPr lang="zh-CN" altLang="en-US" dirty="0" smtClean="0"/>
              <a:t>湿式氧化是一种处理有机废水的平台技术，该技术是在高温（</a:t>
            </a:r>
            <a:r>
              <a:rPr lang="en-US" dirty="0" smtClean="0"/>
              <a:t>125</a:t>
            </a:r>
            <a:r>
              <a:rPr lang="zh-CN" altLang="en-US" dirty="0" smtClean="0"/>
              <a:t>～</a:t>
            </a:r>
            <a:r>
              <a:rPr lang="en-US" dirty="0" smtClean="0"/>
              <a:t>320</a:t>
            </a:r>
            <a:r>
              <a:rPr lang="zh-CN" altLang="en-US" dirty="0" smtClean="0"/>
              <a:t>℃）、高压（</a:t>
            </a:r>
            <a:r>
              <a:rPr lang="en-US" dirty="0" smtClean="0"/>
              <a:t>0.5</a:t>
            </a:r>
            <a:r>
              <a:rPr lang="zh-CN" altLang="en-US" dirty="0" smtClean="0"/>
              <a:t>～</a:t>
            </a:r>
            <a:r>
              <a:rPr lang="en-US" dirty="0" smtClean="0"/>
              <a:t>20MPa</a:t>
            </a:r>
            <a:r>
              <a:rPr lang="zh-CN" altLang="en-US" dirty="0" smtClean="0"/>
              <a:t>）、有氧存在的条件下，液相中将有机污染物氧化成</a:t>
            </a:r>
            <a:r>
              <a:rPr lang="en-US" dirty="0" smtClean="0"/>
              <a:t>CO2</a:t>
            </a:r>
            <a:r>
              <a:rPr lang="zh-CN" altLang="en-US" dirty="0" smtClean="0"/>
              <a:t>、</a:t>
            </a:r>
            <a:r>
              <a:rPr lang="en-US" dirty="0" smtClean="0"/>
              <a:t>N2</a:t>
            </a:r>
            <a:r>
              <a:rPr lang="zh-CN" altLang="en-US" dirty="0" smtClean="0"/>
              <a:t>、水等无机物或小分子有机物的化学过程，适用于处理绝大多数有机废水。一些容易处理的废水，经湿式氧化后可以实现直接排放；而某些难处理的废水，湿式氧化也可以作为生化处理的预处理，通过湿式氧化，降低废水的</a:t>
            </a:r>
            <a:r>
              <a:rPr lang="en-US" dirty="0" smtClean="0"/>
              <a:t>COD</a:t>
            </a:r>
            <a:r>
              <a:rPr lang="zh-CN" altLang="en-US" dirty="0" smtClean="0"/>
              <a:t>，去除对生化细菌有毒有害的物质，提高废水的可生化性。</a:t>
            </a:r>
            <a:endParaRPr lang="zh-CN" alt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914324"/>
            <a:chOff x="0" y="0"/>
            <a:chExt cx="12192000" cy="914324"/>
          </a:xfrm>
          <a:effectLst>
            <a:outerShdw blurRad="50800" dist="38100" dir="2700000" algn="tl" rotWithShape="0">
              <a:prstClr val="black">
                <a:alpha val="40000"/>
              </a:prstClr>
            </a:outerShdw>
          </a:effectLst>
        </p:grpSpPr>
        <p:sp>
          <p:nvSpPr>
            <p:cNvPr id="3" name="矩形 2">
              <a:extLst>
                <a:ext uri="{FF2B5EF4-FFF2-40B4-BE49-F238E27FC236}">
                  <a16:creationId xmlns:a16="http://schemas.microsoft.com/office/drawing/2014/main" xmlns="" id="{DBA7EAC7-B3D8-4D41-A150-5DD10AEB6DBA}"/>
                </a:ext>
              </a:extLst>
            </p:cNvPr>
            <p:cNvSpPr/>
            <p:nvPr/>
          </p:nvSpPr>
          <p:spPr>
            <a:xfrm>
              <a:off x="1362545" y="544992"/>
              <a:ext cx="1736016" cy="369332"/>
            </a:xfrm>
            <a:prstGeom prst="rect">
              <a:avLst/>
            </a:prstGeom>
          </p:spPr>
          <p:txBody>
            <a:bodyPr wrap="square">
              <a:spAutoFit/>
            </a:bodyPr>
            <a:lstStyle/>
            <a:p>
              <a:pPr algn="dist"/>
              <a:r>
                <a:rPr lang="zh-CN" altLang="en-US" sz="1800" b="1"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安庆石化公司</a:t>
              </a:r>
              <a:endParaRPr lang="zh-CN" altLang="en-US" sz="1800" b="1" dirty="0">
                <a:solidFill>
                  <a:schemeClr val="tx1">
                    <a:lumMod val="65000"/>
                    <a:lumOff val="35000"/>
                  </a:schemeClr>
                </a:solidFill>
              </a:endParaRPr>
            </a:p>
          </p:txBody>
        </p:sp>
        <p:cxnSp>
          <p:nvCxnSpPr>
            <p:cNvPr id="4" name="直接连接符 3"/>
            <p:cNvCxnSpPr/>
            <p:nvPr/>
          </p:nvCxnSpPr>
          <p:spPr>
            <a:xfrm>
              <a:off x="0" y="900510"/>
              <a:ext cx="3098561" cy="0"/>
            </a:xfrm>
            <a:prstGeom prst="line">
              <a:avLst/>
            </a:prstGeom>
            <a:ln w="22225">
              <a:gradFill>
                <a:gsLst>
                  <a:gs pos="0">
                    <a:srgbClr val="FF0000"/>
                  </a:gs>
                  <a:gs pos="74000">
                    <a:srgbClr val="C00000"/>
                  </a:gs>
                  <a:gs pos="83000">
                    <a:srgbClr val="FFC000"/>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3108562" y="795"/>
              <a:ext cx="285518" cy="90051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3262156" y="729658"/>
              <a:ext cx="8929844" cy="0"/>
            </a:xfrm>
            <a:prstGeom prst="line">
              <a:avLst/>
            </a:prstGeom>
            <a:ln>
              <a:solidFill>
                <a:schemeClr val="accent2">
                  <a:alpha val="88000"/>
                </a:schemeClr>
              </a:solidFill>
            </a:ln>
          </p:spPr>
          <p:style>
            <a:lnRef idx="1">
              <a:schemeClr val="accent1"/>
            </a:lnRef>
            <a:fillRef idx="0">
              <a:schemeClr val="accent1"/>
            </a:fillRef>
            <a:effectRef idx="0">
              <a:schemeClr val="accent1"/>
            </a:effectRef>
            <a:fontRef idx="minor">
              <a:schemeClr val="tx1"/>
            </a:fontRef>
          </p:style>
        </p:cxnSp>
        <p:pic>
          <p:nvPicPr>
            <p:cNvPr id="7" name="图片 6"/>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59481" y="79549"/>
              <a:ext cx="744548" cy="767458"/>
            </a:xfrm>
            <a:prstGeom prst="rect">
              <a:avLst/>
            </a:prstGeom>
          </p:spPr>
        </p:pic>
        <p:sp>
          <p:nvSpPr>
            <p:cNvPr id="8" name="矩形 7">
              <a:extLst>
                <a:ext uri="{FF2B5EF4-FFF2-40B4-BE49-F238E27FC236}">
                  <a16:creationId xmlns:a16="http://schemas.microsoft.com/office/drawing/2014/main" xmlns="" id="{DBA7EAC7-B3D8-4D41-A150-5DD10AEB6DBA}"/>
                </a:ext>
              </a:extLst>
            </p:cNvPr>
            <p:cNvSpPr/>
            <p:nvPr/>
          </p:nvSpPr>
          <p:spPr>
            <a:xfrm>
              <a:off x="1380409" y="11213"/>
              <a:ext cx="1663462" cy="461665"/>
            </a:xfrm>
            <a:prstGeom prst="rect">
              <a:avLst/>
            </a:prstGeom>
          </p:spPr>
          <p:txBody>
            <a:bodyPr wrap="square">
              <a:spAutoFit/>
            </a:bodyPr>
            <a:lstStyle/>
            <a:p>
              <a:pPr algn="dist"/>
              <a:r>
                <a:rPr lang="zh-CN" altLang="en-US" sz="2400" b="1" dirty="0" smtClean="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中国石化</a:t>
              </a:r>
              <a:endParaRPr lang="zh-CN" altLang="en-US" sz="2400" b="1" dirty="0">
                <a:solidFill>
                  <a:schemeClr val="tx1">
                    <a:lumMod val="65000"/>
                    <a:lumOff val="35000"/>
                  </a:schemeClr>
                </a:solidFill>
              </a:endParaRPr>
            </a:p>
          </p:txBody>
        </p:sp>
        <p:sp>
          <p:nvSpPr>
            <p:cNvPr id="9" name="矩形 8">
              <a:extLst>
                <a:ext uri="{FF2B5EF4-FFF2-40B4-BE49-F238E27FC236}">
                  <a16:creationId xmlns:a16="http://schemas.microsoft.com/office/drawing/2014/main" xmlns="" id="{DBA7EAC7-B3D8-4D41-A150-5DD10AEB6DBA}"/>
                </a:ext>
              </a:extLst>
            </p:cNvPr>
            <p:cNvSpPr/>
            <p:nvPr/>
          </p:nvSpPr>
          <p:spPr>
            <a:xfrm>
              <a:off x="1418172" y="348954"/>
              <a:ext cx="1587082" cy="276999"/>
            </a:xfrm>
            <a:prstGeom prst="rect">
              <a:avLst/>
            </a:prstGeom>
          </p:spPr>
          <p:txBody>
            <a:bodyPr wrap="square">
              <a:spAutoFit/>
            </a:bodyPr>
            <a:lstStyle/>
            <a:p>
              <a:pPr algn="dist"/>
              <a:r>
                <a:rPr lang="en-US" altLang="zh-CN" sz="1200" b="1" dirty="0" smtClean="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SINOPEC</a:t>
              </a:r>
              <a:endParaRPr lang="zh-CN" altLang="en-US" sz="1200" b="1" dirty="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10" name="直接连接符 9"/>
            <p:cNvCxnSpPr/>
            <p:nvPr/>
          </p:nvCxnSpPr>
          <p:spPr>
            <a:xfrm flipH="1">
              <a:off x="3212704" y="0"/>
              <a:ext cx="285518" cy="90051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1" name="矩形 10"/>
          <p:cNvSpPr/>
          <p:nvPr/>
        </p:nvSpPr>
        <p:spPr>
          <a:xfrm>
            <a:off x="3085251" y="856137"/>
            <a:ext cx="3416320" cy="369332"/>
          </a:xfrm>
          <a:prstGeom prst="rect">
            <a:avLst/>
          </a:prstGeom>
        </p:spPr>
        <p:txBody>
          <a:bodyPr wrap="none">
            <a:spAutoFit/>
          </a:bodyPr>
          <a:lstStyle/>
          <a:p>
            <a:r>
              <a:rPr lang="zh-CN" altLang="en-US" dirty="0" smtClean="0"/>
              <a:t>废水催化湿法氧</a:t>
            </a:r>
            <a:r>
              <a:rPr lang="zh-CN" altLang="en-US" dirty="0" smtClean="0"/>
              <a:t>化处理技术流程</a:t>
            </a:r>
            <a:endParaRPr lang="zh-CN" altLang="en-US" dirty="0"/>
          </a:p>
        </p:txBody>
      </p:sp>
      <p:pic>
        <p:nvPicPr>
          <p:cNvPr id="12" name="图片 11" descr="Image 1"/>
          <p:cNvPicPr>
            <a:picLocks noChangeAspect="1"/>
          </p:cNvPicPr>
          <p:nvPr/>
        </p:nvPicPr>
        <p:blipFill>
          <a:blip r:embed="rId3"/>
          <a:stretch>
            <a:fillRect/>
          </a:stretch>
        </p:blipFill>
        <p:spPr>
          <a:xfrm>
            <a:off x="1043492" y="1914861"/>
            <a:ext cx="10833072" cy="4464424"/>
          </a:xfrm>
          <a:prstGeom prst="rect">
            <a:avLst/>
          </a:prstGeom>
          <a:noFill/>
          <a:ln w="9525">
            <a:noFill/>
          </a:ln>
        </p:spPr>
      </p:pic>
      <p:sp>
        <p:nvSpPr>
          <p:cNvPr id="13" name="TextBox 12"/>
          <p:cNvSpPr txBox="1"/>
          <p:nvPr/>
        </p:nvSpPr>
        <p:spPr>
          <a:xfrm>
            <a:off x="4281544" y="139849"/>
            <a:ext cx="5234989" cy="584775"/>
          </a:xfrm>
          <a:prstGeom prst="rect">
            <a:avLst/>
          </a:prstGeom>
          <a:noFill/>
        </p:spPr>
        <p:txBody>
          <a:bodyPr wrap="square" rtlCol="0">
            <a:spAutoFit/>
          </a:bodyPr>
          <a:lstStyle/>
          <a:p>
            <a:r>
              <a:rPr lang="zh-CN" altLang="en-US" sz="3200" dirty="0" smtClean="0">
                <a:solidFill>
                  <a:schemeClr val="accent1">
                    <a:lumMod val="75000"/>
                  </a:schemeClr>
                </a:solidFill>
              </a:rPr>
              <a:t>丙烯腈新技术、新工艺开发</a:t>
            </a:r>
            <a:endParaRPr lang="zh-CN" altLang="en-US" sz="3200" dirty="0">
              <a:solidFill>
                <a:schemeClr val="accent1">
                  <a:lumMod val="75000"/>
                </a:schemeClr>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914324"/>
            <a:chOff x="0" y="0"/>
            <a:chExt cx="12192000" cy="914324"/>
          </a:xfrm>
          <a:effectLst>
            <a:outerShdw blurRad="50800" dist="38100" dir="2700000" algn="tl" rotWithShape="0">
              <a:prstClr val="black">
                <a:alpha val="40000"/>
              </a:prstClr>
            </a:outerShdw>
          </a:effectLst>
        </p:grpSpPr>
        <p:sp>
          <p:nvSpPr>
            <p:cNvPr id="3" name="矩形 2">
              <a:extLst>
                <a:ext uri="{FF2B5EF4-FFF2-40B4-BE49-F238E27FC236}">
                  <a16:creationId xmlns:a16="http://schemas.microsoft.com/office/drawing/2014/main" xmlns="" id="{DBA7EAC7-B3D8-4D41-A150-5DD10AEB6DBA}"/>
                </a:ext>
              </a:extLst>
            </p:cNvPr>
            <p:cNvSpPr/>
            <p:nvPr/>
          </p:nvSpPr>
          <p:spPr>
            <a:xfrm>
              <a:off x="1362545" y="544992"/>
              <a:ext cx="1736016" cy="369332"/>
            </a:xfrm>
            <a:prstGeom prst="rect">
              <a:avLst/>
            </a:prstGeom>
          </p:spPr>
          <p:txBody>
            <a:bodyPr wrap="square">
              <a:spAutoFit/>
            </a:bodyPr>
            <a:lstStyle/>
            <a:p>
              <a:pPr algn="dist"/>
              <a:r>
                <a:rPr lang="zh-CN" altLang="en-US" sz="1800" b="1"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安庆石化公司</a:t>
              </a:r>
              <a:endParaRPr lang="zh-CN" altLang="en-US" sz="1800" b="1" dirty="0">
                <a:solidFill>
                  <a:schemeClr val="tx1">
                    <a:lumMod val="65000"/>
                    <a:lumOff val="35000"/>
                  </a:schemeClr>
                </a:solidFill>
              </a:endParaRPr>
            </a:p>
          </p:txBody>
        </p:sp>
        <p:cxnSp>
          <p:nvCxnSpPr>
            <p:cNvPr id="4" name="直接连接符 3"/>
            <p:cNvCxnSpPr/>
            <p:nvPr/>
          </p:nvCxnSpPr>
          <p:spPr>
            <a:xfrm>
              <a:off x="0" y="900510"/>
              <a:ext cx="3098561" cy="0"/>
            </a:xfrm>
            <a:prstGeom prst="line">
              <a:avLst/>
            </a:prstGeom>
            <a:ln w="22225">
              <a:gradFill>
                <a:gsLst>
                  <a:gs pos="0">
                    <a:srgbClr val="FF0000"/>
                  </a:gs>
                  <a:gs pos="74000">
                    <a:srgbClr val="C00000"/>
                  </a:gs>
                  <a:gs pos="83000">
                    <a:srgbClr val="FFC000"/>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3108562" y="795"/>
              <a:ext cx="285518" cy="90051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3262156" y="729658"/>
              <a:ext cx="8929844" cy="0"/>
            </a:xfrm>
            <a:prstGeom prst="line">
              <a:avLst/>
            </a:prstGeom>
            <a:ln>
              <a:solidFill>
                <a:schemeClr val="accent2">
                  <a:alpha val="88000"/>
                </a:schemeClr>
              </a:solidFill>
            </a:ln>
          </p:spPr>
          <p:style>
            <a:lnRef idx="1">
              <a:schemeClr val="accent1"/>
            </a:lnRef>
            <a:fillRef idx="0">
              <a:schemeClr val="accent1"/>
            </a:fillRef>
            <a:effectRef idx="0">
              <a:schemeClr val="accent1"/>
            </a:effectRef>
            <a:fontRef idx="minor">
              <a:schemeClr val="tx1"/>
            </a:fontRef>
          </p:style>
        </p:cxnSp>
        <p:pic>
          <p:nvPicPr>
            <p:cNvPr id="7" name="图片 6"/>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59481" y="79549"/>
              <a:ext cx="744548" cy="767458"/>
            </a:xfrm>
            <a:prstGeom prst="rect">
              <a:avLst/>
            </a:prstGeom>
          </p:spPr>
        </p:pic>
        <p:sp>
          <p:nvSpPr>
            <p:cNvPr id="8" name="矩形 7">
              <a:extLst>
                <a:ext uri="{FF2B5EF4-FFF2-40B4-BE49-F238E27FC236}">
                  <a16:creationId xmlns:a16="http://schemas.microsoft.com/office/drawing/2014/main" xmlns="" id="{DBA7EAC7-B3D8-4D41-A150-5DD10AEB6DBA}"/>
                </a:ext>
              </a:extLst>
            </p:cNvPr>
            <p:cNvSpPr/>
            <p:nvPr/>
          </p:nvSpPr>
          <p:spPr>
            <a:xfrm>
              <a:off x="1380409" y="11213"/>
              <a:ext cx="1663462" cy="461665"/>
            </a:xfrm>
            <a:prstGeom prst="rect">
              <a:avLst/>
            </a:prstGeom>
          </p:spPr>
          <p:txBody>
            <a:bodyPr wrap="square">
              <a:spAutoFit/>
            </a:bodyPr>
            <a:lstStyle/>
            <a:p>
              <a:pPr algn="dist"/>
              <a:r>
                <a:rPr lang="zh-CN" altLang="en-US" sz="2400" b="1" dirty="0" smtClean="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中国石化</a:t>
              </a:r>
              <a:endParaRPr lang="zh-CN" altLang="en-US" sz="2400" b="1" dirty="0">
                <a:solidFill>
                  <a:schemeClr val="tx1">
                    <a:lumMod val="65000"/>
                    <a:lumOff val="35000"/>
                  </a:schemeClr>
                </a:solidFill>
              </a:endParaRPr>
            </a:p>
          </p:txBody>
        </p:sp>
        <p:sp>
          <p:nvSpPr>
            <p:cNvPr id="9" name="矩形 8">
              <a:extLst>
                <a:ext uri="{FF2B5EF4-FFF2-40B4-BE49-F238E27FC236}">
                  <a16:creationId xmlns:a16="http://schemas.microsoft.com/office/drawing/2014/main" xmlns="" id="{DBA7EAC7-B3D8-4D41-A150-5DD10AEB6DBA}"/>
                </a:ext>
              </a:extLst>
            </p:cNvPr>
            <p:cNvSpPr/>
            <p:nvPr/>
          </p:nvSpPr>
          <p:spPr>
            <a:xfrm>
              <a:off x="1418172" y="348954"/>
              <a:ext cx="1587082" cy="276999"/>
            </a:xfrm>
            <a:prstGeom prst="rect">
              <a:avLst/>
            </a:prstGeom>
          </p:spPr>
          <p:txBody>
            <a:bodyPr wrap="square">
              <a:spAutoFit/>
            </a:bodyPr>
            <a:lstStyle/>
            <a:p>
              <a:pPr algn="dist"/>
              <a:r>
                <a:rPr lang="en-US" altLang="zh-CN" sz="1200" b="1" dirty="0" smtClean="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SINOPEC</a:t>
              </a:r>
              <a:endParaRPr lang="zh-CN" altLang="en-US" sz="1200" b="1" dirty="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10" name="直接连接符 9"/>
            <p:cNvCxnSpPr/>
            <p:nvPr/>
          </p:nvCxnSpPr>
          <p:spPr>
            <a:xfrm flipH="1">
              <a:off x="3212704" y="0"/>
              <a:ext cx="285518" cy="90051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1" name="TextBox 10"/>
          <p:cNvSpPr txBox="1"/>
          <p:nvPr/>
        </p:nvSpPr>
        <p:spPr>
          <a:xfrm>
            <a:off x="4281544" y="139849"/>
            <a:ext cx="5246278" cy="584775"/>
          </a:xfrm>
          <a:prstGeom prst="rect">
            <a:avLst/>
          </a:prstGeom>
          <a:noFill/>
        </p:spPr>
        <p:txBody>
          <a:bodyPr wrap="square" rtlCol="0">
            <a:spAutoFit/>
          </a:bodyPr>
          <a:lstStyle/>
          <a:p>
            <a:r>
              <a:rPr lang="zh-CN" altLang="en-US" sz="3200" dirty="0" smtClean="0">
                <a:solidFill>
                  <a:schemeClr val="accent1">
                    <a:lumMod val="75000"/>
                  </a:schemeClr>
                </a:solidFill>
              </a:rPr>
              <a:t>丙烯腈新技术、新工艺开发</a:t>
            </a:r>
            <a:endParaRPr lang="zh-CN" altLang="en-US" sz="3200" dirty="0">
              <a:solidFill>
                <a:schemeClr val="accent1">
                  <a:lumMod val="75000"/>
                </a:schemeClr>
              </a:solidFill>
            </a:endParaRPr>
          </a:p>
        </p:txBody>
      </p:sp>
      <p:sp>
        <p:nvSpPr>
          <p:cNvPr id="12" name="矩形 11"/>
          <p:cNvSpPr/>
          <p:nvPr/>
        </p:nvSpPr>
        <p:spPr>
          <a:xfrm>
            <a:off x="3085251" y="856137"/>
            <a:ext cx="3416320" cy="369332"/>
          </a:xfrm>
          <a:prstGeom prst="rect">
            <a:avLst/>
          </a:prstGeom>
        </p:spPr>
        <p:txBody>
          <a:bodyPr wrap="none">
            <a:spAutoFit/>
          </a:bodyPr>
          <a:lstStyle/>
          <a:p>
            <a:r>
              <a:rPr lang="zh-CN" altLang="en-US" dirty="0" smtClean="0"/>
              <a:t>废水催化湿法氧</a:t>
            </a:r>
            <a:r>
              <a:rPr lang="zh-CN" altLang="en-US" dirty="0" smtClean="0"/>
              <a:t>化处理技术流程</a:t>
            </a:r>
            <a:endParaRPr lang="zh-CN" altLang="en-US" dirty="0"/>
          </a:p>
        </p:txBody>
      </p:sp>
      <p:pic>
        <p:nvPicPr>
          <p:cNvPr id="13" name="图片 12" descr="Image 2"/>
          <p:cNvPicPr>
            <a:picLocks noChangeAspect="1"/>
          </p:cNvPicPr>
          <p:nvPr/>
        </p:nvPicPr>
        <p:blipFill>
          <a:blip r:embed="rId3"/>
          <a:stretch>
            <a:fillRect/>
          </a:stretch>
        </p:blipFill>
        <p:spPr>
          <a:xfrm>
            <a:off x="290456" y="1323191"/>
            <a:ext cx="11252499" cy="5191909"/>
          </a:xfrm>
          <a:prstGeom prst="rect">
            <a:avLst/>
          </a:prstGeom>
          <a:noFill/>
          <a:ln w="9525">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914324"/>
            <a:chOff x="0" y="0"/>
            <a:chExt cx="12192000" cy="914324"/>
          </a:xfrm>
          <a:effectLst>
            <a:outerShdw blurRad="50800" dist="38100" dir="2700000" algn="tl" rotWithShape="0">
              <a:prstClr val="black">
                <a:alpha val="40000"/>
              </a:prstClr>
            </a:outerShdw>
          </a:effectLst>
        </p:grpSpPr>
        <p:sp>
          <p:nvSpPr>
            <p:cNvPr id="3" name="矩形 2">
              <a:extLst>
                <a:ext uri="{FF2B5EF4-FFF2-40B4-BE49-F238E27FC236}">
                  <a16:creationId xmlns:a16="http://schemas.microsoft.com/office/drawing/2014/main" xmlns="" id="{DBA7EAC7-B3D8-4D41-A150-5DD10AEB6DBA}"/>
                </a:ext>
              </a:extLst>
            </p:cNvPr>
            <p:cNvSpPr/>
            <p:nvPr/>
          </p:nvSpPr>
          <p:spPr>
            <a:xfrm>
              <a:off x="1362545" y="544992"/>
              <a:ext cx="1736016" cy="369332"/>
            </a:xfrm>
            <a:prstGeom prst="rect">
              <a:avLst/>
            </a:prstGeom>
          </p:spPr>
          <p:txBody>
            <a:bodyPr wrap="square">
              <a:spAutoFit/>
            </a:bodyPr>
            <a:lstStyle/>
            <a:p>
              <a:pPr algn="dist"/>
              <a:r>
                <a:rPr lang="zh-CN" altLang="en-US" sz="1800" b="1"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安庆石化公司</a:t>
              </a:r>
              <a:endParaRPr lang="zh-CN" altLang="en-US" sz="1800" b="1" dirty="0">
                <a:solidFill>
                  <a:schemeClr val="tx1">
                    <a:lumMod val="65000"/>
                    <a:lumOff val="35000"/>
                  </a:schemeClr>
                </a:solidFill>
              </a:endParaRPr>
            </a:p>
          </p:txBody>
        </p:sp>
        <p:cxnSp>
          <p:nvCxnSpPr>
            <p:cNvPr id="4" name="直接连接符 3"/>
            <p:cNvCxnSpPr/>
            <p:nvPr/>
          </p:nvCxnSpPr>
          <p:spPr>
            <a:xfrm>
              <a:off x="0" y="900510"/>
              <a:ext cx="3098561" cy="0"/>
            </a:xfrm>
            <a:prstGeom prst="line">
              <a:avLst/>
            </a:prstGeom>
            <a:ln w="22225">
              <a:gradFill>
                <a:gsLst>
                  <a:gs pos="0">
                    <a:srgbClr val="FF0000"/>
                  </a:gs>
                  <a:gs pos="74000">
                    <a:srgbClr val="C00000"/>
                  </a:gs>
                  <a:gs pos="83000">
                    <a:srgbClr val="FFC000"/>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3108562" y="795"/>
              <a:ext cx="285518" cy="90051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3262156" y="729658"/>
              <a:ext cx="8929844" cy="0"/>
            </a:xfrm>
            <a:prstGeom prst="line">
              <a:avLst/>
            </a:prstGeom>
            <a:ln>
              <a:solidFill>
                <a:schemeClr val="accent2">
                  <a:alpha val="88000"/>
                </a:schemeClr>
              </a:solidFill>
            </a:ln>
          </p:spPr>
          <p:style>
            <a:lnRef idx="1">
              <a:schemeClr val="accent1"/>
            </a:lnRef>
            <a:fillRef idx="0">
              <a:schemeClr val="accent1"/>
            </a:fillRef>
            <a:effectRef idx="0">
              <a:schemeClr val="accent1"/>
            </a:effectRef>
            <a:fontRef idx="minor">
              <a:schemeClr val="tx1"/>
            </a:fontRef>
          </p:style>
        </p:cxnSp>
        <p:pic>
          <p:nvPicPr>
            <p:cNvPr id="7" name="图片 6"/>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59481" y="79549"/>
              <a:ext cx="744548" cy="767458"/>
            </a:xfrm>
            <a:prstGeom prst="rect">
              <a:avLst/>
            </a:prstGeom>
          </p:spPr>
        </p:pic>
        <p:sp>
          <p:nvSpPr>
            <p:cNvPr id="8" name="矩形 7">
              <a:extLst>
                <a:ext uri="{FF2B5EF4-FFF2-40B4-BE49-F238E27FC236}">
                  <a16:creationId xmlns:a16="http://schemas.microsoft.com/office/drawing/2014/main" xmlns="" id="{DBA7EAC7-B3D8-4D41-A150-5DD10AEB6DBA}"/>
                </a:ext>
              </a:extLst>
            </p:cNvPr>
            <p:cNvSpPr/>
            <p:nvPr/>
          </p:nvSpPr>
          <p:spPr>
            <a:xfrm>
              <a:off x="1380409" y="11213"/>
              <a:ext cx="1663462" cy="461665"/>
            </a:xfrm>
            <a:prstGeom prst="rect">
              <a:avLst/>
            </a:prstGeom>
          </p:spPr>
          <p:txBody>
            <a:bodyPr wrap="square">
              <a:spAutoFit/>
            </a:bodyPr>
            <a:lstStyle/>
            <a:p>
              <a:pPr algn="dist"/>
              <a:r>
                <a:rPr lang="zh-CN" altLang="en-US" sz="2400" b="1" dirty="0" smtClean="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中国石化</a:t>
              </a:r>
              <a:endParaRPr lang="zh-CN" altLang="en-US" sz="2400" b="1" dirty="0">
                <a:solidFill>
                  <a:schemeClr val="tx1">
                    <a:lumMod val="65000"/>
                    <a:lumOff val="35000"/>
                  </a:schemeClr>
                </a:solidFill>
              </a:endParaRPr>
            </a:p>
          </p:txBody>
        </p:sp>
        <p:sp>
          <p:nvSpPr>
            <p:cNvPr id="9" name="矩形 8">
              <a:extLst>
                <a:ext uri="{FF2B5EF4-FFF2-40B4-BE49-F238E27FC236}">
                  <a16:creationId xmlns:a16="http://schemas.microsoft.com/office/drawing/2014/main" xmlns="" id="{DBA7EAC7-B3D8-4D41-A150-5DD10AEB6DBA}"/>
                </a:ext>
              </a:extLst>
            </p:cNvPr>
            <p:cNvSpPr/>
            <p:nvPr/>
          </p:nvSpPr>
          <p:spPr>
            <a:xfrm>
              <a:off x="1418172" y="348954"/>
              <a:ext cx="1587082" cy="276999"/>
            </a:xfrm>
            <a:prstGeom prst="rect">
              <a:avLst/>
            </a:prstGeom>
          </p:spPr>
          <p:txBody>
            <a:bodyPr wrap="square">
              <a:spAutoFit/>
            </a:bodyPr>
            <a:lstStyle/>
            <a:p>
              <a:pPr algn="dist"/>
              <a:r>
                <a:rPr lang="en-US" altLang="zh-CN" sz="1200" b="1" dirty="0" smtClean="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SINOPEC</a:t>
              </a:r>
              <a:endParaRPr lang="zh-CN" altLang="en-US" sz="1200" b="1" dirty="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10" name="直接连接符 9"/>
            <p:cNvCxnSpPr/>
            <p:nvPr/>
          </p:nvCxnSpPr>
          <p:spPr>
            <a:xfrm flipH="1">
              <a:off x="3212704" y="0"/>
              <a:ext cx="285518" cy="90051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1" name="TextBox 10"/>
          <p:cNvSpPr txBox="1"/>
          <p:nvPr/>
        </p:nvSpPr>
        <p:spPr>
          <a:xfrm>
            <a:off x="4281544" y="139849"/>
            <a:ext cx="5505923" cy="584775"/>
          </a:xfrm>
          <a:prstGeom prst="rect">
            <a:avLst/>
          </a:prstGeom>
          <a:noFill/>
        </p:spPr>
        <p:txBody>
          <a:bodyPr wrap="square" rtlCol="0">
            <a:spAutoFit/>
          </a:bodyPr>
          <a:lstStyle/>
          <a:p>
            <a:r>
              <a:rPr lang="zh-CN" altLang="en-US" sz="3200" dirty="0" smtClean="0">
                <a:solidFill>
                  <a:schemeClr val="accent1">
                    <a:lumMod val="75000"/>
                  </a:schemeClr>
                </a:solidFill>
              </a:rPr>
              <a:t>丙烯腈新技术、新工艺开发</a:t>
            </a:r>
            <a:endParaRPr lang="zh-CN" altLang="en-US" sz="3200" dirty="0">
              <a:solidFill>
                <a:schemeClr val="accent1">
                  <a:lumMod val="75000"/>
                </a:schemeClr>
              </a:solidFill>
            </a:endParaRPr>
          </a:p>
        </p:txBody>
      </p:sp>
      <p:sp>
        <p:nvSpPr>
          <p:cNvPr id="12" name="矩形 11"/>
          <p:cNvSpPr/>
          <p:nvPr/>
        </p:nvSpPr>
        <p:spPr>
          <a:xfrm>
            <a:off x="3085251" y="856137"/>
            <a:ext cx="3416320" cy="369332"/>
          </a:xfrm>
          <a:prstGeom prst="rect">
            <a:avLst/>
          </a:prstGeom>
        </p:spPr>
        <p:txBody>
          <a:bodyPr wrap="none">
            <a:spAutoFit/>
          </a:bodyPr>
          <a:lstStyle/>
          <a:p>
            <a:r>
              <a:rPr lang="zh-CN" altLang="en-US" dirty="0" smtClean="0"/>
              <a:t>废水催化湿法氧</a:t>
            </a:r>
            <a:r>
              <a:rPr lang="zh-CN" altLang="en-US" dirty="0" smtClean="0"/>
              <a:t>化处理技术流程</a:t>
            </a:r>
            <a:endParaRPr lang="zh-CN" altLang="en-US" dirty="0"/>
          </a:p>
        </p:txBody>
      </p:sp>
      <p:pic>
        <p:nvPicPr>
          <p:cNvPr id="13" name="图片 12" descr="Image 3"/>
          <p:cNvPicPr>
            <a:picLocks noChangeAspect="1"/>
          </p:cNvPicPr>
          <p:nvPr/>
        </p:nvPicPr>
        <p:blipFill>
          <a:blip r:embed="rId3"/>
          <a:stretch>
            <a:fillRect/>
          </a:stretch>
        </p:blipFill>
        <p:spPr>
          <a:xfrm>
            <a:off x="1920081" y="1430767"/>
            <a:ext cx="8351837" cy="4912883"/>
          </a:xfrm>
          <a:prstGeom prst="rect">
            <a:avLst/>
          </a:prstGeom>
          <a:noFill/>
          <a:ln w="9525">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914324"/>
            <a:chOff x="0" y="0"/>
            <a:chExt cx="12192000" cy="914324"/>
          </a:xfrm>
          <a:effectLst>
            <a:outerShdw blurRad="50800" dist="38100" dir="2700000" algn="tl" rotWithShape="0">
              <a:prstClr val="black">
                <a:alpha val="40000"/>
              </a:prstClr>
            </a:outerShdw>
          </a:effectLst>
        </p:grpSpPr>
        <p:sp>
          <p:nvSpPr>
            <p:cNvPr id="3" name="矩形 2">
              <a:extLst>
                <a:ext uri="{FF2B5EF4-FFF2-40B4-BE49-F238E27FC236}">
                  <a16:creationId xmlns:a16="http://schemas.microsoft.com/office/drawing/2014/main" xmlns="" id="{DBA7EAC7-B3D8-4D41-A150-5DD10AEB6DBA}"/>
                </a:ext>
              </a:extLst>
            </p:cNvPr>
            <p:cNvSpPr/>
            <p:nvPr/>
          </p:nvSpPr>
          <p:spPr>
            <a:xfrm>
              <a:off x="1362545" y="544992"/>
              <a:ext cx="1736016" cy="369332"/>
            </a:xfrm>
            <a:prstGeom prst="rect">
              <a:avLst/>
            </a:prstGeom>
          </p:spPr>
          <p:txBody>
            <a:bodyPr wrap="square">
              <a:spAutoFit/>
            </a:bodyPr>
            <a:lstStyle/>
            <a:p>
              <a:pPr algn="dist"/>
              <a:r>
                <a:rPr lang="zh-CN" altLang="en-US" sz="1800" b="1"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安庆石化公司</a:t>
              </a:r>
              <a:endParaRPr lang="zh-CN" altLang="en-US" sz="1800" b="1" dirty="0">
                <a:solidFill>
                  <a:schemeClr val="tx1">
                    <a:lumMod val="65000"/>
                    <a:lumOff val="35000"/>
                  </a:schemeClr>
                </a:solidFill>
              </a:endParaRPr>
            </a:p>
          </p:txBody>
        </p:sp>
        <p:cxnSp>
          <p:nvCxnSpPr>
            <p:cNvPr id="4" name="直接连接符 3"/>
            <p:cNvCxnSpPr/>
            <p:nvPr/>
          </p:nvCxnSpPr>
          <p:spPr>
            <a:xfrm>
              <a:off x="0" y="900510"/>
              <a:ext cx="3098561" cy="0"/>
            </a:xfrm>
            <a:prstGeom prst="line">
              <a:avLst/>
            </a:prstGeom>
            <a:ln w="22225">
              <a:gradFill>
                <a:gsLst>
                  <a:gs pos="0">
                    <a:srgbClr val="FF0000"/>
                  </a:gs>
                  <a:gs pos="74000">
                    <a:srgbClr val="C00000"/>
                  </a:gs>
                  <a:gs pos="83000">
                    <a:srgbClr val="FFC000"/>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3108562" y="795"/>
              <a:ext cx="285518" cy="90051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3262156" y="729658"/>
              <a:ext cx="8929844" cy="0"/>
            </a:xfrm>
            <a:prstGeom prst="line">
              <a:avLst/>
            </a:prstGeom>
            <a:ln>
              <a:solidFill>
                <a:schemeClr val="accent2">
                  <a:alpha val="88000"/>
                </a:schemeClr>
              </a:solidFill>
            </a:ln>
          </p:spPr>
          <p:style>
            <a:lnRef idx="1">
              <a:schemeClr val="accent1"/>
            </a:lnRef>
            <a:fillRef idx="0">
              <a:schemeClr val="accent1"/>
            </a:fillRef>
            <a:effectRef idx="0">
              <a:schemeClr val="accent1"/>
            </a:effectRef>
            <a:fontRef idx="minor">
              <a:schemeClr val="tx1"/>
            </a:fontRef>
          </p:style>
        </p:cxnSp>
        <p:pic>
          <p:nvPicPr>
            <p:cNvPr id="7" name="图片 6"/>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59481" y="79549"/>
              <a:ext cx="744548" cy="767458"/>
            </a:xfrm>
            <a:prstGeom prst="rect">
              <a:avLst/>
            </a:prstGeom>
          </p:spPr>
        </p:pic>
        <p:sp>
          <p:nvSpPr>
            <p:cNvPr id="8" name="矩形 7">
              <a:extLst>
                <a:ext uri="{FF2B5EF4-FFF2-40B4-BE49-F238E27FC236}">
                  <a16:creationId xmlns:a16="http://schemas.microsoft.com/office/drawing/2014/main" xmlns="" id="{DBA7EAC7-B3D8-4D41-A150-5DD10AEB6DBA}"/>
                </a:ext>
              </a:extLst>
            </p:cNvPr>
            <p:cNvSpPr/>
            <p:nvPr/>
          </p:nvSpPr>
          <p:spPr>
            <a:xfrm>
              <a:off x="1380409" y="11213"/>
              <a:ext cx="1663462" cy="461665"/>
            </a:xfrm>
            <a:prstGeom prst="rect">
              <a:avLst/>
            </a:prstGeom>
          </p:spPr>
          <p:txBody>
            <a:bodyPr wrap="square">
              <a:spAutoFit/>
            </a:bodyPr>
            <a:lstStyle/>
            <a:p>
              <a:pPr algn="dist"/>
              <a:r>
                <a:rPr lang="zh-CN" altLang="en-US" sz="2400" b="1" dirty="0" smtClean="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中国石化</a:t>
              </a:r>
              <a:endParaRPr lang="zh-CN" altLang="en-US" sz="2400" b="1" dirty="0">
                <a:solidFill>
                  <a:schemeClr val="tx1">
                    <a:lumMod val="65000"/>
                    <a:lumOff val="35000"/>
                  </a:schemeClr>
                </a:solidFill>
              </a:endParaRPr>
            </a:p>
          </p:txBody>
        </p:sp>
        <p:sp>
          <p:nvSpPr>
            <p:cNvPr id="9" name="矩形 8">
              <a:extLst>
                <a:ext uri="{FF2B5EF4-FFF2-40B4-BE49-F238E27FC236}">
                  <a16:creationId xmlns:a16="http://schemas.microsoft.com/office/drawing/2014/main" xmlns="" id="{DBA7EAC7-B3D8-4D41-A150-5DD10AEB6DBA}"/>
                </a:ext>
              </a:extLst>
            </p:cNvPr>
            <p:cNvSpPr/>
            <p:nvPr/>
          </p:nvSpPr>
          <p:spPr>
            <a:xfrm>
              <a:off x="1418172" y="348954"/>
              <a:ext cx="1587082" cy="276999"/>
            </a:xfrm>
            <a:prstGeom prst="rect">
              <a:avLst/>
            </a:prstGeom>
          </p:spPr>
          <p:txBody>
            <a:bodyPr wrap="square">
              <a:spAutoFit/>
            </a:bodyPr>
            <a:lstStyle/>
            <a:p>
              <a:pPr algn="dist"/>
              <a:r>
                <a:rPr lang="en-US" altLang="zh-CN" sz="1200" b="1" dirty="0" smtClean="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SINOPEC</a:t>
              </a:r>
              <a:endParaRPr lang="zh-CN" altLang="en-US" sz="1200" b="1" dirty="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10" name="直接连接符 9"/>
            <p:cNvCxnSpPr/>
            <p:nvPr/>
          </p:nvCxnSpPr>
          <p:spPr>
            <a:xfrm flipH="1">
              <a:off x="3212704" y="0"/>
              <a:ext cx="285518" cy="90051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1" name="TextBox 10"/>
          <p:cNvSpPr txBox="1"/>
          <p:nvPr/>
        </p:nvSpPr>
        <p:spPr>
          <a:xfrm>
            <a:off x="4281544" y="139849"/>
            <a:ext cx="5404323" cy="584775"/>
          </a:xfrm>
          <a:prstGeom prst="rect">
            <a:avLst/>
          </a:prstGeom>
          <a:noFill/>
        </p:spPr>
        <p:txBody>
          <a:bodyPr wrap="square" rtlCol="0">
            <a:spAutoFit/>
          </a:bodyPr>
          <a:lstStyle/>
          <a:p>
            <a:r>
              <a:rPr lang="zh-CN" altLang="en-US" sz="3200" dirty="0" smtClean="0">
                <a:solidFill>
                  <a:schemeClr val="accent1">
                    <a:lumMod val="75000"/>
                  </a:schemeClr>
                </a:solidFill>
              </a:rPr>
              <a:t>丙烯腈新技术、新工艺开发</a:t>
            </a:r>
            <a:endParaRPr lang="zh-CN" altLang="en-US" sz="3200" dirty="0">
              <a:solidFill>
                <a:schemeClr val="accent1">
                  <a:lumMod val="75000"/>
                </a:schemeClr>
              </a:solidFill>
            </a:endParaRPr>
          </a:p>
        </p:txBody>
      </p:sp>
      <p:sp>
        <p:nvSpPr>
          <p:cNvPr id="12" name="矩形 11"/>
          <p:cNvSpPr/>
          <p:nvPr/>
        </p:nvSpPr>
        <p:spPr>
          <a:xfrm>
            <a:off x="3085251" y="856137"/>
            <a:ext cx="3416320" cy="369332"/>
          </a:xfrm>
          <a:prstGeom prst="rect">
            <a:avLst/>
          </a:prstGeom>
        </p:spPr>
        <p:txBody>
          <a:bodyPr wrap="none">
            <a:spAutoFit/>
          </a:bodyPr>
          <a:lstStyle/>
          <a:p>
            <a:r>
              <a:rPr lang="zh-CN" altLang="en-US" dirty="0" smtClean="0"/>
              <a:t>废水催化湿法氧</a:t>
            </a:r>
            <a:r>
              <a:rPr lang="zh-CN" altLang="en-US" dirty="0" smtClean="0"/>
              <a:t>化处理技术流程</a:t>
            </a:r>
            <a:endParaRPr lang="zh-CN" altLang="en-US" dirty="0"/>
          </a:p>
        </p:txBody>
      </p:sp>
      <p:pic>
        <p:nvPicPr>
          <p:cNvPr id="13" name="图片 12" descr="Image 4"/>
          <p:cNvPicPr>
            <a:picLocks noChangeAspect="1"/>
          </p:cNvPicPr>
          <p:nvPr/>
        </p:nvPicPr>
        <p:blipFill>
          <a:blip r:embed="rId3"/>
          <a:stretch>
            <a:fillRect/>
          </a:stretch>
        </p:blipFill>
        <p:spPr>
          <a:xfrm>
            <a:off x="1952625" y="1441525"/>
            <a:ext cx="8286750" cy="4644949"/>
          </a:xfrm>
          <a:prstGeom prst="rect">
            <a:avLst/>
          </a:prstGeom>
          <a:noFill/>
          <a:ln w="9525">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81544" y="139849"/>
            <a:ext cx="5528500" cy="584775"/>
          </a:xfrm>
          <a:prstGeom prst="rect">
            <a:avLst/>
          </a:prstGeom>
          <a:noFill/>
        </p:spPr>
        <p:txBody>
          <a:bodyPr wrap="square" rtlCol="0">
            <a:spAutoFit/>
          </a:bodyPr>
          <a:lstStyle/>
          <a:p>
            <a:r>
              <a:rPr lang="zh-CN" altLang="en-US" sz="3200" dirty="0" smtClean="0">
                <a:solidFill>
                  <a:schemeClr val="accent1">
                    <a:lumMod val="75000"/>
                  </a:schemeClr>
                </a:solidFill>
              </a:rPr>
              <a:t>丙烯腈新技术、新工艺开发</a:t>
            </a:r>
            <a:endParaRPr lang="zh-CN" altLang="en-US" sz="3200" dirty="0">
              <a:solidFill>
                <a:schemeClr val="accent1">
                  <a:lumMod val="75000"/>
                </a:schemeClr>
              </a:solidFill>
            </a:endParaRPr>
          </a:p>
        </p:txBody>
      </p:sp>
      <p:grpSp>
        <p:nvGrpSpPr>
          <p:cNvPr id="3" name="组合 2"/>
          <p:cNvGrpSpPr/>
          <p:nvPr/>
        </p:nvGrpSpPr>
        <p:grpSpPr>
          <a:xfrm>
            <a:off x="0" y="0"/>
            <a:ext cx="12192000" cy="914324"/>
            <a:chOff x="0" y="0"/>
            <a:chExt cx="12192000" cy="914324"/>
          </a:xfrm>
          <a:effectLst>
            <a:outerShdw blurRad="50800" dist="38100" dir="2700000" algn="tl" rotWithShape="0">
              <a:prstClr val="black">
                <a:alpha val="40000"/>
              </a:prstClr>
            </a:outerShdw>
          </a:effectLst>
        </p:grpSpPr>
        <p:sp>
          <p:nvSpPr>
            <p:cNvPr id="4" name="矩形 3">
              <a:extLst>
                <a:ext uri="{FF2B5EF4-FFF2-40B4-BE49-F238E27FC236}">
                  <a16:creationId xmlns:a16="http://schemas.microsoft.com/office/drawing/2014/main" xmlns="" id="{DBA7EAC7-B3D8-4D41-A150-5DD10AEB6DBA}"/>
                </a:ext>
              </a:extLst>
            </p:cNvPr>
            <p:cNvSpPr/>
            <p:nvPr/>
          </p:nvSpPr>
          <p:spPr>
            <a:xfrm>
              <a:off x="1362545" y="544992"/>
              <a:ext cx="1736016" cy="369332"/>
            </a:xfrm>
            <a:prstGeom prst="rect">
              <a:avLst/>
            </a:prstGeom>
          </p:spPr>
          <p:txBody>
            <a:bodyPr wrap="square">
              <a:spAutoFit/>
            </a:bodyPr>
            <a:lstStyle/>
            <a:p>
              <a:pPr algn="dist"/>
              <a:r>
                <a:rPr lang="zh-CN" altLang="en-US" sz="1800" b="1"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安庆石化公司</a:t>
              </a:r>
              <a:endParaRPr lang="zh-CN" altLang="en-US" sz="1800" b="1" dirty="0">
                <a:solidFill>
                  <a:schemeClr val="tx1">
                    <a:lumMod val="65000"/>
                    <a:lumOff val="35000"/>
                  </a:schemeClr>
                </a:solidFill>
              </a:endParaRPr>
            </a:p>
          </p:txBody>
        </p:sp>
        <p:cxnSp>
          <p:nvCxnSpPr>
            <p:cNvPr id="5" name="直接连接符 4"/>
            <p:cNvCxnSpPr/>
            <p:nvPr/>
          </p:nvCxnSpPr>
          <p:spPr>
            <a:xfrm>
              <a:off x="0" y="900510"/>
              <a:ext cx="3098561" cy="0"/>
            </a:xfrm>
            <a:prstGeom prst="line">
              <a:avLst/>
            </a:prstGeom>
            <a:ln w="22225">
              <a:gradFill>
                <a:gsLst>
                  <a:gs pos="0">
                    <a:srgbClr val="FF0000"/>
                  </a:gs>
                  <a:gs pos="74000">
                    <a:srgbClr val="C00000"/>
                  </a:gs>
                  <a:gs pos="83000">
                    <a:srgbClr val="FFC000"/>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H="1">
              <a:off x="3108562" y="795"/>
              <a:ext cx="285518" cy="90051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3262156" y="729658"/>
              <a:ext cx="8929844" cy="0"/>
            </a:xfrm>
            <a:prstGeom prst="line">
              <a:avLst/>
            </a:prstGeom>
            <a:ln>
              <a:solidFill>
                <a:schemeClr val="accent2">
                  <a:alpha val="88000"/>
                </a:schemeClr>
              </a:solidFill>
            </a:ln>
          </p:spPr>
          <p:style>
            <a:lnRef idx="1">
              <a:schemeClr val="accent1"/>
            </a:lnRef>
            <a:fillRef idx="0">
              <a:schemeClr val="accent1"/>
            </a:fillRef>
            <a:effectRef idx="0">
              <a:schemeClr val="accent1"/>
            </a:effectRef>
            <a:fontRef idx="minor">
              <a:schemeClr val="tx1"/>
            </a:fontRef>
          </p:style>
        </p:cxnSp>
        <p:pic>
          <p:nvPicPr>
            <p:cNvPr id="8" name="图片 7"/>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59481" y="79549"/>
              <a:ext cx="744548" cy="767458"/>
            </a:xfrm>
            <a:prstGeom prst="rect">
              <a:avLst/>
            </a:prstGeom>
          </p:spPr>
        </p:pic>
        <p:sp>
          <p:nvSpPr>
            <p:cNvPr id="9" name="矩形 8">
              <a:extLst>
                <a:ext uri="{FF2B5EF4-FFF2-40B4-BE49-F238E27FC236}">
                  <a16:creationId xmlns:a16="http://schemas.microsoft.com/office/drawing/2014/main" xmlns="" id="{DBA7EAC7-B3D8-4D41-A150-5DD10AEB6DBA}"/>
                </a:ext>
              </a:extLst>
            </p:cNvPr>
            <p:cNvSpPr/>
            <p:nvPr/>
          </p:nvSpPr>
          <p:spPr>
            <a:xfrm>
              <a:off x="1380409" y="11213"/>
              <a:ext cx="1663462" cy="461665"/>
            </a:xfrm>
            <a:prstGeom prst="rect">
              <a:avLst/>
            </a:prstGeom>
          </p:spPr>
          <p:txBody>
            <a:bodyPr wrap="square">
              <a:spAutoFit/>
            </a:bodyPr>
            <a:lstStyle/>
            <a:p>
              <a:pPr algn="dist"/>
              <a:r>
                <a:rPr lang="zh-CN" altLang="en-US" sz="2400" b="1" dirty="0" smtClean="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中国石化</a:t>
              </a:r>
              <a:endParaRPr lang="zh-CN" altLang="en-US" sz="2400" b="1" dirty="0">
                <a:solidFill>
                  <a:schemeClr val="tx1">
                    <a:lumMod val="65000"/>
                    <a:lumOff val="35000"/>
                  </a:schemeClr>
                </a:solidFill>
              </a:endParaRPr>
            </a:p>
          </p:txBody>
        </p:sp>
        <p:sp>
          <p:nvSpPr>
            <p:cNvPr id="10" name="矩形 9">
              <a:extLst>
                <a:ext uri="{FF2B5EF4-FFF2-40B4-BE49-F238E27FC236}">
                  <a16:creationId xmlns:a16="http://schemas.microsoft.com/office/drawing/2014/main" xmlns="" id="{DBA7EAC7-B3D8-4D41-A150-5DD10AEB6DBA}"/>
                </a:ext>
              </a:extLst>
            </p:cNvPr>
            <p:cNvSpPr/>
            <p:nvPr/>
          </p:nvSpPr>
          <p:spPr>
            <a:xfrm>
              <a:off x="1418172" y="348954"/>
              <a:ext cx="1587082" cy="276999"/>
            </a:xfrm>
            <a:prstGeom prst="rect">
              <a:avLst/>
            </a:prstGeom>
          </p:spPr>
          <p:txBody>
            <a:bodyPr wrap="square">
              <a:spAutoFit/>
            </a:bodyPr>
            <a:lstStyle/>
            <a:p>
              <a:pPr algn="dist"/>
              <a:r>
                <a:rPr lang="en-US" altLang="zh-CN" sz="1200" b="1" dirty="0" smtClean="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SINOPEC</a:t>
              </a:r>
              <a:endParaRPr lang="zh-CN" altLang="en-US" sz="1200" b="1" dirty="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11" name="直接连接符 10"/>
            <p:cNvCxnSpPr/>
            <p:nvPr/>
          </p:nvCxnSpPr>
          <p:spPr>
            <a:xfrm flipH="1">
              <a:off x="3212704" y="0"/>
              <a:ext cx="285518" cy="90051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2" name="矩形 11"/>
          <p:cNvSpPr/>
          <p:nvPr/>
        </p:nvSpPr>
        <p:spPr>
          <a:xfrm>
            <a:off x="3085251" y="856137"/>
            <a:ext cx="3416320" cy="369332"/>
          </a:xfrm>
          <a:prstGeom prst="rect">
            <a:avLst/>
          </a:prstGeom>
        </p:spPr>
        <p:txBody>
          <a:bodyPr wrap="none">
            <a:spAutoFit/>
          </a:bodyPr>
          <a:lstStyle/>
          <a:p>
            <a:r>
              <a:rPr lang="zh-CN" altLang="en-US" dirty="0" smtClean="0"/>
              <a:t>废水催化湿法氧</a:t>
            </a:r>
            <a:r>
              <a:rPr lang="zh-CN" altLang="en-US" dirty="0" smtClean="0"/>
              <a:t>化处理技术流程</a:t>
            </a:r>
            <a:endParaRPr lang="zh-CN" altLang="en-US" dirty="0"/>
          </a:p>
        </p:txBody>
      </p:sp>
      <p:pic>
        <p:nvPicPr>
          <p:cNvPr id="14" name="图片 13" descr="Image 5"/>
          <p:cNvPicPr>
            <a:picLocks noChangeAspect="1"/>
          </p:cNvPicPr>
          <p:nvPr/>
        </p:nvPicPr>
        <p:blipFill>
          <a:blip r:embed="rId3"/>
          <a:stretch>
            <a:fillRect/>
          </a:stretch>
        </p:blipFill>
        <p:spPr>
          <a:xfrm>
            <a:off x="1999979" y="1398493"/>
            <a:ext cx="8256587" cy="4653467"/>
          </a:xfrm>
          <a:prstGeom prst="rect">
            <a:avLst/>
          </a:prstGeom>
          <a:noFill/>
          <a:ln w="9525">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914324"/>
            <a:chOff x="0" y="0"/>
            <a:chExt cx="12192000" cy="914324"/>
          </a:xfrm>
          <a:effectLst>
            <a:outerShdw blurRad="50800" dist="38100" dir="2700000" algn="tl" rotWithShape="0">
              <a:prstClr val="black">
                <a:alpha val="40000"/>
              </a:prstClr>
            </a:outerShdw>
          </a:effectLst>
        </p:grpSpPr>
        <p:sp>
          <p:nvSpPr>
            <p:cNvPr id="3" name="矩形 2">
              <a:extLst>
                <a:ext uri="{FF2B5EF4-FFF2-40B4-BE49-F238E27FC236}">
                  <a16:creationId xmlns:a16="http://schemas.microsoft.com/office/drawing/2014/main" xmlns="" id="{DBA7EAC7-B3D8-4D41-A150-5DD10AEB6DBA}"/>
                </a:ext>
              </a:extLst>
            </p:cNvPr>
            <p:cNvSpPr/>
            <p:nvPr/>
          </p:nvSpPr>
          <p:spPr>
            <a:xfrm>
              <a:off x="1362545" y="544992"/>
              <a:ext cx="1736016" cy="369332"/>
            </a:xfrm>
            <a:prstGeom prst="rect">
              <a:avLst/>
            </a:prstGeom>
          </p:spPr>
          <p:txBody>
            <a:bodyPr wrap="square">
              <a:spAutoFit/>
            </a:bodyPr>
            <a:lstStyle/>
            <a:p>
              <a:pPr algn="dist"/>
              <a:r>
                <a:rPr lang="zh-CN" altLang="en-US" sz="1800" b="1"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安庆石化公司</a:t>
              </a:r>
              <a:endParaRPr lang="zh-CN" altLang="en-US" sz="1800" b="1" dirty="0">
                <a:solidFill>
                  <a:schemeClr val="tx1">
                    <a:lumMod val="65000"/>
                    <a:lumOff val="35000"/>
                  </a:schemeClr>
                </a:solidFill>
              </a:endParaRPr>
            </a:p>
          </p:txBody>
        </p:sp>
        <p:cxnSp>
          <p:nvCxnSpPr>
            <p:cNvPr id="4" name="直接连接符 3"/>
            <p:cNvCxnSpPr/>
            <p:nvPr/>
          </p:nvCxnSpPr>
          <p:spPr>
            <a:xfrm>
              <a:off x="0" y="900510"/>
              <a:ext cx="3098561" cy="0"/>
            </a:xfrm>
            <a:prstGeom prst="line">
              <a:avLst/>
            </a:prstGeom>
            <a:ln w="22225">
              <a:gradFill>
                <a:gsLst>
                  <a:gs pos="0">
                    <a:srgbClr val="FF0000"/>
                  </a:gs>
                  <a:gs pos="74000">
                    <a:srgbClr val="C00000"/>
                  </a:gs>
                  <a:gs pos="83000">
                    <a:srgbClr val="FFC000"/>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3108562" y="795"/>
              <a:ext cx="285518" cy="90051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3262156" y="729658"/>
              <a:ext cx="8929844" cy="0"/>
            </a:xfrm>
            <a:prstGeom prst="line">
              <a:avLst/>
            </a:prstGeom>
            <a:ln>
              <a:solidFill>
                <a:schemeClr val="accent2">
                  <a:alpha val="88000"/>
                </a:schemeClr>
              </a:solidFill>
            </a:ln>
          </p:spPr>
          <p:style>
            <a:lnRef idx="1">
              <a:schemeClr val="accent1"/>
            </a:lnRef>
            <a:fillRef idx="0">
              <a:schemeClr val="accent1"/>
            </a:fillRef>
            <a:effectRef idx="0">
              <a:schemeClr val="accent1"/>
            </a:effectRef>
            <a:fontRef idx="minor">
              <a:schemeClr val="tx1"/>
            </a:fontRef>
          </p:style>
        </p:cxnSp>
        <p:pic>
          <p:nvPicPr>
            <p:cNvPr id="7" name="图片 6"/>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59481" y="79549"/>
              <a:ext cx="744548" cy="767458"/>
            </a:xfrm>
            <a:prstGeom prst="rect">
              <a:avLst/>
            </a:prstGeom>
          </p:spPr>
        </p:pic>
        <p:sp>
          <p:nvSpPr>
            <p:cNvPr id="8" name="矩形 7">
              <a:extLst>
                <a:ext uri="{FF2B5EF4-FFF2-40B4-BE49-F238E27FC236}">
                  <a16:creationId xmlns:a16="http://schemas.microsoft.com/office/drawing/2014/main" xmlns="" id="{DBA7EAC7-B3D8-4D41-A150-5DD10AEB6DBA}"/>
                </a:ext>
              </a:extLst>
            </p:cNvPr>
            <p:cNvSpPr/>
            <p:nvPr/>
          </p:nvSpPr>
          <p:spPr>
            <a:xfrm>
              <a:off x="1380409" y="11213"/>
              <a:ext cx="1663462" cy="461665"/>
            </a:xfrm>
            <a:prstGeom prst="rect">
              <a:avLst/>
            </a:prstGeom>
          </p:spPr>
          <p:txBody>
            <a:bodyPr wrap="square">
              <a:spAutoFit/>
            </a:bodyPr>
            <a:lstStyle/>
            <a:p>
              <a:pPr algn="dist"/>
              <a:r>
                <a:rPr lang="zh-CN" altLang="en-US" sz="2400" b="1" dirty="0" smtClean="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中国石化</a:t>
              </a:r>
              <a:endParaRPr lang="zh-CN" altLang="en-US" sz="2400" b="1" dirty="0">
                <a:solidFill>
                  <a:schemeClr val="tx1">
                    <a:lumMod val="65000"/>
                    <a:lumOff val="35000"/>
                  </a:schemeClr>
                </a:solidFill>
              </a:endParaRPr>
            </a:p>
          </p:txBody>
        </p:sp>
        <p:sp>
          <p:nvSpPr>
            <p:cNvPr id="9" name="矩形 8">
              <a:extLst>
                <a:ext uri="{FF2B5EF4-FFF2-40B4-BE49-F238E27FC236}">
                  <a16:creationId xmlns:a16="http://schemas.microsoft.com/office/drawing/2014/main" xmlns="" id="{DBA7EAC7-B3D8-4D41-A150-5DD10AEB6DBA}"/>
                </a:ext>
              </a:extLst>
            </p:cNvPr>
            <p:cNvSpPr/>
            <p:nvPr/>
          </p:nvSpPr>
          <p:spPr>
            <a:xfrm>
              <a:off x="1418172" y="348954"/>
              <a:ext cx="1587082" cy="276999"/>
            </a:xfrm>
            <a:prstGeom prst="rect">
              <a:avLst/>
            </a:prstGeom>
          </p:spPr>
          <p:txBody>
            <a:bodyPr wrap="square">
              <a:spAutoFit/>
            </a:bodyPr>
            <a:lstStyle/>
            <a:p>
              <a:pPr algn="dist"/>
              <a:r>
                <a:rPr lang="en-US" altLang="zh-CN" sz="1200" b="1" dirty="0" smtClean="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SINOPEC</a:t>
              </a:r>
              <a:endParaRPr lang="zh-CN" altLang="en-US" sz="1200" b="1" dirty="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10" name="直接连接符 9"/>
            <p:cNvCxnSpPr/>
            <p:nvPr/>
          </p:nvCxnSpPr>
          <p:spPr>
            <a:xfrm flipH="1">
              <a:off x="3212704" y="0"/>
              <a:ext cx="285518" cy="90051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1" name="TextBox 10"/>
          <p:cNvSpPr txBox="1"/>
          <p:nvPr/>
        </p:nvSpPr>
        <p:spPr>
          <a:xfrm>
            <a:off x="4281544" y="139849"/>
            <a:ext cx="5912323" cy="584775"/>
          </a:xfrm>
          <a:prstGeom prst="rect">
            <a:avLst/>
          </a:prstGeom>
          <a:noFill/>
        </p:spPr>
        <p:txBody>
          <a:bodyPr wrap="square" rtlCol="0">
            <a:spAutoFit/>
          </a:bodyPr>
          <a:lstStyle/>
          <a:p>
            <a:r>
              <a:rPr lang="zh-CN" altLang="en-US" sz="3200" dirty="0" smtClean="0">
                <a:solidFill>
                  <a:schemeClr val="accent1">
                    <a:lumMod val="75000"/>
                  </a:schemeClr>
                </a:solidFill>
              </a:rPr>
              <a:t>丙烯腈新技术、新工艺开发</a:t>
            </a:r>
            <a:endParaRPr lang="zh-CN" altLang="en-US" sz="3200" dirty="0">
              <a:solidFill>
                <a:schemeClr val="accent1">
                  <a:lumMod val="75000"/>
                </a:schemeClr>
              </a:solidFill>
            </a:endParaRPr>
          </a:p>
        </p:txBody>
      </p:sp>
      <p:sp>
        <p:nvSpPr>
          <p:cNvPr id="12" name="矩形 11"/>
          <p:cNvSpPr/>
          <p:nvPr/>
        </p:nvSpPr>
        <p:spPr>
          <a:xfrm>
            <a:off x="3085251" y="856137"/>
            <a:ext cx="3416320" cy="369332"/>
          </a:xfrm>
          <a:prstGeom prst="rect">
            <a:avLst/>
          </a:prstGeom>
        </p:spPr>
        <p:txBody>
          <a:bodyPr wrap="none">
            <a:spAutoFit/>
          </a:bodyPr>
          <a:lstStyle/>
          <a:p>
            <a:r>
              <a:rPr lang="zh-CN" altLang="en-US" dirty="0" smtClean="0"/>
              <a:t>废水催化湿法氧</a:t>
            </a:r>
            <a:r>
              <a:rPr lang="zh-CN" altLang="en-US" dirty="0" smtClean="0"/>
              <a:t>化处理技术流程</a:t>
            </a:r>
            <a:endParaRPr lang="zh-CN" altLang="en-US" dirty="0"/>
          </a:p>
        </p:txBody>
      </p:sp>
      <p:pic>
        <p:nvPicPr>
          <p:cNvPr id="13" name="图片 12" descr="Image 6"/>
          <p:cNvPicPr>
            <a:picLocks noChangeAspect="1"/>
          </p:cNvPicPr>
          <p:nvPr/>
        </p:nvPicPr>
        <p:blipFill>
          <a:blip r:embed="rId3"/>
          <a:stretch>
            <a:fillRect/>
          </a:stretch>
        </p:blipFill>
        <p:spPr>
          <a:xfrm>
            <a:off x="1895475" y="1581374"/>
            <a:ext cx="8401050" cy="4767039"/>
          </a:xfrm>
          <a:prstGeom prst="rect">
            <a:avLst/>
          </a:prstGeom>
          <a:noFill/>
          <a:ln w="9525">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914324"/>
            <a:chOff x="0" y="0"/>
            <a:chExt cx="12192000" cy="914324"/>
          </a:xfrm>
          <a:effectLst>
            <a:outerShdw blurRad="50800" dist="38100" dir="2700000" algn="tl" rotWithShape="0">
              <a:prstClr val="black">
                <a:alpha val="40000"/>
              </a:prstClr>
            </a:outerShdw>
          </a:effectLst>
        </p:grpSpPr>
        <p:sp>
          <p:nvSpPr>
            <p:cNvPr id="3" name="矩形 2">
              <a:extLst>
                <a:ext uri="{FF2B5EF4-FFF2-40B4-BE49-F238E27FC236}">
                  <a16:creationId xmlns:a16="http://schemas.microsoft.com/office/drawing/2014/main" xmlns="" id="{DBA7EAC7-B3D8-4D41-A150-5DD10AEB6DBA}"/>
                </a:ext>
              </a:extLst>
            </p:cNvPr>
            <p:cNvSpPr/>
            <p:nvPr/>
          </p:nvSpPr>
          <p:spPr>
            <a:xfrm>
              <a:off x="1362545" y="544992"/>
              <a:ext cx="1736016" cy="369332"/>
            </a:xfrm>
            <a:prstGeom prst="rect">
              <a:avLst/>
            </a:prstGeom>
          </p:spPr>
          <p:txBody>
            <a:bodyPr wrap="square">
              <a:spAutoFit/>
            </a:bodyPr>
            <a:lstStyle/>
            <a:p>
              <a:pPr algn="dist"/>
              <a:r>
                <a:rPr lang="zh-CN" altLang="en-US" sz="1800" b="1"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安庆石化公司</a:t>
              </a:r>
              <a:endParaRPr lang="zh-CN" altLang="en-US" sz="1800" b="1" dirty="0">
                <a:solidFill>
                  <a:schemeClr val="tx1">
                    <a:lumMod val="65000"/>
                    <a:lumOff val="35000"/>
                  </a:schemeClr>
                </a:solidFill>
              </a:endParaRPr>
            </a:p>
          </p:txBody>
        </p:sp>
        <p:cxnSp>
          <p:nvCxnSpPr>
            <p:cNvPr id="4" name="直接连接符 3"/>
            <p:cNvCxnSpPr/>
            <p:nvPr/>
          </p:nvCxnSpPr>
          <p:spPr>
            <a:xfrm>
              <a:off x="0" y="900510"/>
              <a:ext cx="3098561" cy="0"/>
            </a:xfrm>
            <a:prstGeom prst="line">
              <a:avLst/>
            </a:prstGeom>
            <a:ln w="22225">
              <a:gradFill>
                <a:gsLst>
                  <a:gs pos="0">
                    <a:srgbClr val="FF0000"/>
                  </a:gs>
                  <a:gs pos="74000">
                    <a:srgbClr val="C00000"/>
                  </a:gs>
                  <a:gs pos="83000">
                    <a:srgbClr val="FFC000"/>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3108562" y="795"/>
              <a:ext cx="285518" cy="90051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3262156" y="729658"/>
              <a:ext cx="8929844" cy="0"/>
            </a:xfrm>
            <a:prstGeom prst="line">
              <a:avLst/>
            </a:prstGeom>
            <a:ln>
              <a:solidFill>
                <a:schemeClr val="accent2">
                  <a:alpha val="88000"/>
                </a:schemeClr>
              </a:solidFill>
            </a:ln>
          </p:spPr>
          <p:style>
            <a:lnRef idx="1">
              <a:schemeClr val="accent1"/>
            </a:lnRef>
            <a:fillRef idx="0">
              <a:schemeClr val="accent1"/>
            </a:fillRef>
            <a:effectRef idx="0">
              <a:schemeClr val="accent1"/>
            </a:effectRef>
            <a:fontRef idx="minor">
              <a:schemeClr val="tx1"/>
            </a:fontRef>
          </p:style>
        </p:cxnSp>
        <p:pic>
          <p:nvPicPr>
            <p:cNvPr id="7" name="图片 6"/>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59481" y="79549"/>
              <a:ext cx="744548" cy="767458"/>
            </a:xfrm>
            <a:prstGeom prst="rect">
              <a:avLst/>
            </a:prstGeom>
          </p:spPr>
        </p:pic>
        <p:sp>
          <p:nvSpPr>
            <p:cNvPr id="8" name="矩形 7">
              <a:extLst>
                <a:ext uri="{FF2B5EF4-FFF2-40B4-BE49-F238E27FC236}">
                  <a16:creationId xmlns:a16="http://schemas.microsoft.com/office/drawing/2014/main" xmlns="" id="{DBA7EAC7-B3D8-4D41-A150-5DD10AEB6DBA}"/>
                </a:ext>
              </a:extLst>
            </p:cNvPr>
            <p:cNvSpPr/>
            <p:nvPr/>
          </p:nvSpPr>
          <p:spPr>
            <a:xfrm>
              <a:off x="1380409" y="11213"/>
              <a:ext cx="1663462" cy="461665"/>
            </a:xfrm>
            <a:prstGeom prst="rect">
              <a:avLst/>
            </a:prstGeom>
          </p:spPr>
          <p:txBody>
            <a:bodyPr wrap="square">
              <a:spAutoFit/>
            </a:bodyPr>
            <a:lstStyle/>
            <a:p>
              <a:pPr algn="dist"/>
              <a:r>
                <a:rPr lang="zh-CN" altLang="en-US" sz="2400" b="1" dirty="0" smtClean="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中国石化</a:t>
              </a:r>
              <a:endParaRPr lang="zh-CN" altLang="en-US" sz="2400" b="1" dirty="0">
                <a:solidFill>
                  <a:schemeClr val="tx1">
                    <a:lumMod val="65000"/>
                    <a:lumOff val="35000"/>
                  </a:schemeClr>
                </a:solidFill>
              </a:endParaRPr>
            </a:p>
          </p:txBody>
        </p:sp>
        <p:sp>
          <p:nvSpPr>
            <p:cNvPr id="9" name="矩形 8">
              <a:extLst>
                <a:ext uri="{FF2B5EF4-FFF2-40B4-BE49-F238E27FC236}">
                  <a16:creationId xmlns:a16="http://schemas.microsoft.com/office/drawing/2014/main" xmlns="" id="{DBA7EAC7-B3D8-4D41-A150-5DD10AEB6DBA}"/>
                </a:ext>
              </a:extLst>
            </p:cNvPr>
            <p:cNvSpPr/>
            <p:nvPr/>
          </p:nvSpPr>
          <p:spPr>
            <a:xfrm>
              <a:off x="1418172" y="348954"/>
              <a:ext cx="1587082" cy="276999"/>
            </a:xfrm>
            <a:prstGeom prst="rect">
              <a:avLst/>
            </a:prstGeom>
          </p:spPr>
          <p:txBody>
            <a:bodyPr wrap="square">
              <a:spAutoFit/>
            </a:bodyPr>
            <a:lstStyle/>
            <a:p>
              <a:pPr algn="dist"/>
              <a:r>
                <a:rPr lang="en-US" altLang="zh-CN" sz="1200" b="1" dirty="0" smtClean="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SINOPEC</a:t>
              </a:r>
              <a:endParaRPr lang="zh-CN" altLang="en-US" sz="1200" b="1" dirty="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10" name="直接连接符 9"/>
            <p:cNvCxnSpPr/>
            <p:nvPr/>
          </p:nvCxnSpPr>
          <p:spPr>
            <a:xfrm flipH="1">
              <a:off x="3212704" y="0"/>
              <a:ext cx="285518" cy="90051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1" name="TextBox 10"/>
          <p:cNvSpPr txBox="1"/>
          <p:nvPr/>
        </p:nvSpPr>
        <p:spPr>
          <a:xfrm>
            <a:off x="4281544" y="139849"/>
            <a:ext cx="5438189" cy="584775"/>
          </a:xfrm>
          <a:prstGeom prst="rect">
            <a:avLst/>
          </a:prstGeom>
          <a:noFill/>
        </p:spPr>
        <p:txBody>
          <a:bodyPr wrap="square" rtlCol="0">
            <a:spAutoFit/>
          </a:bodyPr>
          <a:lstStyle/>
          <a:p>
            <a:r>
              <a:rPr lang="zh-CN" altLang="en-US" sz="3200" dirty="0" smtClean="0">
                <a:solidFill>
                  <a:schemeClr val="accent1">
                    <a:lumMod val="75000"/>
                  </a:schemeClr>
                </a:solidFill>
              </a:rPr>
              <a:t>丙烯腈新技术、新材料开发</a:t>
            </a:r>
            <a:endParaRPr lang="zh-CN" altLang="en-US" sz="3200" dirty="0">
              <a:solidFill>
                <a:schemeClr val="accent1">
                  <a:lumMod val="75000"/>
                </a:schemeClr>
              </a:solidFill>
            </a:endParaRPr>
          </a:p>
        </p:txBody>
      </p:sp>
      <p:sp>
        <p:nvSpPr>
          <p:cNvPr id="91137" name="Rectangle 1"/>
          <p:cNvSpPr>
            <a:spLocks noChangeArrowheads="1"/>
          </p:cNvSpPr>
          <p:nvPr/>
        </p:nvSpPr>
        <p:spPr bwMode="auto">
          <a:xfrm>
            <a:off x="645458" y="1183340"/>
            <a:ext cx="3517751"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sz="32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废水催化湿法氧化</a:t>
            </a:r>
            <a:endParaRPr kumimoji="0" lang="zh-CN" sz="32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91138" name="Rectangle 2"/>
          <p:cNvSpPr>
            <a:spLocks noChangeArrowheads="1"/>
          </p:cNvSpPr>
          <p:nvPr/>
        </p:nvSpPr>
        <p:spPr bwMode="auto">
          <a:xfrm rot="10800000" flipV="1">
            <a:off x="419548" y="1667434"/>
            <a:ext cx="8573845" cy="20313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         本研究拟采用催化湿式氧化技术处理丙烯腈装置高浓度有机废水，用以替代现行高能耗的焚烧方法。引入催化湿式氧化技术对丙烯腈成套技术的贡献在于：</a:t>
            </a:r>
            <a:r>
              <a:rPr kumimoji="0" lang="zh-CN" altLang="en-US" sz="900" b="0" i="0" u="none" strike="noStrike" cap="none" normalizeH="0" baseline="0" dirty="0" smtClean="0">
                <a:ln>
                  <a:noFill/>
                </a:ln>
                <a:solidFill>
                  <a:schemeClr val="tx1"/>
                </a:solidFill>
                <a:effectLst/>
                <a:latin typeface="Arial" pitchFamily="34" charset="0"/>
                <a:ea typeface="宋体" pitchFamily="2" charset="-122"/>
                <a:cs typeface="宋体" pitchFamily="2" charset="-122"/>
              </a:rPr>
              <a:t> </a:t>
            </a:r>
            <a:endParaRPr kumimoji="0" lang="zh-CN" altLang="en-US" sz="18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(1)</a:t>
            </a:r>
            <a:r>
              <a:rPr kumimoji="0" lang="zh-CN" altLang="en-US" sz="14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可将急冷塔由两段式改为一段式，实现酸性操作，减少聚合物生成，提高精制回收率</a:t>
            </a:r>
            <a:r>
              <a:rPr kumimoji="0" lang="en-US" altLang="zh-CN" sz="14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1~2</a:t>
            </a:r>
            <a:r>
              <a:rPr kumimoji="0" lang="zh-CN" altLang="en-US" sz="14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个百分点，降低物耗。</a:t>
            </a:r>
            <a:r>
              <a:rPr kumimoji="0" lang="zh-CN" altLang="en-US" sz="900" b="0" i="0" u="none" strike="noStrike" cap="none" normalizeH="0" baseline="0" dirty="0" smtClean="0">
                <a:ln>
                  <a:noFill/>
                </a:ln>
                <a:solidFill>
                  <a:schemeClr val="tx1"/>
                </a:solidFill>
                <a:effectLst/>
                <a:latin typeface="Arial" pitchFamily="34" charset="0"/>
                <a:ea typeface="宋体" pitchFamily="2" charset="-122"/>
                <a:cs typeface="宋体" pitchFamily="2" charset="-122"/>
              </a:rPr>
              <a:t> </a:t>
            </a:r>
            <a:endParaRPr kumimoji="0" lang="zh-CN" altLang="en-US" sz="18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(2)</a:t>
            </a:r>
            <a:r>
              <a:rPr kumimoji="0" lang="zh-CN" altLang="en-US" sz="14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降低丙烯腈装置的能耗，实现装置节能减排的目标。</a:t>
            </a:r>
            <a:r>
              <a:rPr kumimoji="0" lang="zh-CN" altLang="en-US" sz="900" b="0" i="0" u="none" strike="noStrike" cap="none" normalizeH="0" baseline="0" dirty="0" smtClean="0">
                <a:ln>
                  <a:noFill/>
                </a:ln>
                <a:solidFill>
                  <a:schemeClr val="tx1"/>
                </a:solidFill>
                <a:effectLst/>
                <a:latin typeface="Arial" pitchFamily="34" charset="0"/>
                <a:ea typeface="宋体" pitchFamily="2" charset="-122"/>
                <a:cs typeface="宋体" pitchFamily="2" charset="-122"/>
              </a:rPr>
              <a:t> </a:t>
            </a:r>
            <a:endParaRPr kumimoji="0" lang="zh-CN" altLang="en-US" sz="18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(3)</a:t>
            </a:r>
            <a:r>
              <a:rPr kumimoji="0" lang="zh-CN" altLang="en-US" sz="14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有效减少硫铵回收过程中夹带的杂质，从而提高硫铵品质。</a:t>
            </a:r>
            <a:r>
              <a:rPr kumimoji="0" lang="zh-CN" altLang="en-US" sz="900" b="0" i="0" u="none" strike="noStrike" cap="none" normalizeH="0" baseline="0" dirty="0" smtClean="0">
                <a:ln>
                  <a:noFill/>
                </a:ln>
                <a:solidFill>
                  <a:schemeClr val="tx1"/>
                </a:solidFill>
                <a:effectLst/>
                <a:latin typeface="Arial" pitchFamily="34" charset="0"/>
                <a:ea typeface="宋体" pitchFamily="2" charset="-122"/>
                <a:cs typeface="宋体" pitchFamily="2" charset="-122"/>
              </a:rPr>
              <a:t> </a:t>
            </a:r>
            <a:endParaRPr kumimoji="0" lang="zh-CN" altLang="en-US" sz="18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(4)</a:t>
            </a:r>
            <a:r>
              <a:rPr kumimoji="0" lang="zh-CN" altLang="en-US" sz="14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以催化湿式氧化技术代替多效蒸发，可实现装置长周期运行。</a:t>
            </a:r>
            <a:r>
              <a:rPr kumimoji="0" lang="zh-CN" altLang="en-US" sz="900" b="0" i="0" u="none" strike="noStrike" cap="none" normalizeH="0" baseline="0" dirty="0" smtClean="0">
                <a:ln>
                  <a:noFill/>
                </a:ln>
                <a:solidFill>
                  <a:schemeClr val="tx1"/>
                </a:solidFill>
                <a:effectLst/>
                <a:latin typeface="Arial" pitchFamily="34" charset="0"/>
                <a:ea typeface="宋体" pitchFamily="2" charset="-122"/>
                <a:cs typeface="宋体" pitchFamily="2" charset="-122"/>
              </a:rPr>
              <a:t> </a:t>
            </a:r>
            <a:endParaRPr kumimoji="0" lang="zh-CN" altLang="en-US" sz="18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(5)</a:t>
            </a:r>
            <a:r>
              <a:rPr kumimoji="0" lang="zh-CN" altLang="en-US" sz="14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避免了因焚烧而产生的</a:t>
            </a:r>
            <a:r>
              <a:rPr kumimoji="0" lang="en-US" altLang="zh-CN" sz="14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NOX</a:t>
            </a:r>
            <a:r>
              <a:rPr kumimoji="0" lang="zh-CN" altLang="en-US" sz="14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和</a:t>
            </a:r>
            <a:r>
              <a:rPr kumimoji="0" lang="en-US" altLang="zh-CN" sz="14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SO2</a:t>
            </a:r>
            <a:r>
              <a:rPr kumimoji="0" lang="zh-CN" altLang="en-US" sz="14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等有害气体，提高了丙烯腈成套装置的环保水平。</a:t>
            </a:r>
            <a:r>
              <a:rPr kumimoji="0" lang="zh-CN" altLang="en-US" sz="900" b="0" i="0" u="none" strike="noStrike" cap="none" normalizeH="0" baseline="0" dirty="0" smtClean="0">
                <a:ln>
                  <a:noFill/>
                </a:ln>
                <a:solidFill>
                  <a:schemeClr val="tx1"/>
                </a:solidFill>
                <a:effectLst/>
                <a:latin typeface="Arial" pitchFamily="34" charset="0"/>
                <a:ea typeface="宋体" pitchFamily="2" charset="-122"/>
                <a:cs typeface="宋体" pitchFamily="2" charset="-122"/>
              </a:rPr>
              <a:t> </a:t>
            </a:r>
            <a:endParaRPr kumimoji="0" lang="zh-CN" altLang="en-US" sz="18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(6)</a:t>
            </a:r>
            <a:r>
              <a:rPr kumimoji="0" lang="zh-CN" altLang="en-US" sz="14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催化湿式氧化过程中产生的富余热量，可进行回收利用。</a:t>
            </a:r>
            <a:r>
              <a:rPr kumimoji="0" lang="zh-CN" altLang="en-US" sz="900" b="0" i="0" u="none" strike="noStrike" cap="none" normalizeH="0" baseline="0" dirty="0" smtClean="0">
                <a:ln>
                  <a:noFill/>
                </a:ln>
                <a:solidFill>
                  <a:schemeClr val="tx1"/>
                </a:solidFill>
                <a:effectLst/>
                <a:latin typeface="Arial" pitchFamily="34" charset="0"/>
                <a:ea typeface="宋体" pitchFamily="2" charset="-122"/>
                <a:cs typeface="宋体" pitchFamily="2" charset="-122"/>
              </a:rPr>
              <a:t> </a:t>
            </a:r>
            <a:endParaRPr kumimoji="0" lang="zh-CN" altLang="en-US" sz="18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1"/>
          <p:cNvSpPr>
            <a:spLocks noChangeArrowheads="1"/>
          </p:cNvSpPr>
          <p:nvPr/>
        </p:nvSpPr>
        <p:spPr bwMode="auto">
          <a:xfrm>
            <a:off x="3162748" y="1280160"/>
            <a:ext cx="4550485"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sz="32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新型阻聚剂</a:t>
            </a:r>
            <a:r>
              <a:rPr kumimoji="0" lang="zh-CN" altLang="en-US" sz="32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开发</a:t>
            </a:r>
            <a:endParaRPr kumimoji="0" lang="zh-CN" sz="32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grpSp>
        <p:nvGrpSpPr>
          <p:cNvPr id="3" name="组合 2"/>
          <p:cNvGrpSpPr/>
          <p:nvPr/>
        </p:nvGrpSpPr>
        <p:grpSpPr>
          <a:xfrm>
            <a:off x="0" y="0"/>
            <a:ext cx="12192000" cy="914324"/>
            <a:chOff x="0" y="0"/>
            <a:chExt cx="12192000" cy="914324"/>
          </a:xfrm>
          <a:effectLst>
            <a:outerShdw blurRad="50800" dist="38100" dir="2700000" algn="tl" rotWithShape="0">
              <a:prstClr val="black">
                <a:alpha val="40000"/>
              </a:prstClr>
            </a:outerShdw>
          </a:effectLst>
        </p:grpSpPr>
        <p:sp>
          <p:nvSpPr>
            <p:cNvPr id="4" name="矩形 3">
              <a:extLst>
                <a:ext uri="{FF2B5EF4-FFF2-40B4-BE49-F238E27FC236}">
                  <a16:creationId xmlns:a16="http://schemas.microsoft.com/office/drawing/2014/main" xmlns="" id="{DBA7EAC7-B3D8-4D41-A150-5DD10AEB6DBA}"/>
                </a:ext>
              </a:extLst>
            </p:cNvPr>
            <p:cNvSpPr/>
            <p:nvPr/>
          </p:nvSpPr>
          <p:spPr>
            <a:xfrm>
              <a:off x="1362545" y="544992"/>
              <a:ext cx="1736016" cy="369332"/>
            </a:xfrm>
            <a:prstGeom prst="rect">
              <a:avLst/>
            </a:prstGeom>
          </p:spPr>
          <p:txBody>
            <a:bodyPr wrap="square">
              <a:spAutoFit/>
            </a:bodyPr>
            <a:lstStyle/>
            <a:p>
              <a:pPr algn="dist"/>
              <a:r>
                <a:rPr lang="zh-CN" altLang="en-US" sz="1800" b="1"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安庆石化公司</a:t>
              </a:r>
              <a:endParaRPr lang="zh-CN" altLang="en-US" sz="1800" b="1" dirty="0">
                <a:solidFill>
                  <a:schemeClr val="tx1">
                    <a:lumMod val="65000"/>
                    <a:lumOff val="35000"/>
                  </a:schemeClr>
                </a:solidFill>
              </a:endParaRPr>
            </a:p>
          </p:txBody>
        </p:sp>
        <p:cxnSp>
          <p:nvCxnSpPr>
            <p:cNvPr id="5" name="直接连接符 4"/>
            <p:cNvCxnSpPr/>
            <p:nvPr/>
          </p:nvCxnSpPr>
          <p:spPr>
            <a:xfrm>
              <a:off x="0" y="900510"/>
              <a:ext cx="3098561" cy="0"/>
            </a:xfrm>
            <a:prstGeom prst="line">
              <a:avLst/>
            </a:prstGeom>
            <a:ln w="22225">
              <a:gradFill>
                <a:gsLst>
                  <a:gs pos="0">
                    <a:srgbClr val="FF0000"/>
                  </a:gs>
                  <a:gs pos="74000">
                    <a:srgbClr val="C00000"/>
                  </a:gs>
                  <a:gs pos="83000">
                    <a:srgbClr val="FFC000"/>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H="1">
              <a:off x="3108562" y="795"/>
              <a:ext cx="285518" cy="90051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3262156" y="729658"/>
              <a:ext cx="8929844" cy="0"/>
            </a:xfrm>
            <a:prstGeom prst="line">
              <a:avLst/>
            </a:prstGeom>
            <a:ln>
              <a:solidFill>
                <a:schemeClr val="accent2">
                  <a:alpha val="88000"/>
                </a:schemeClr>
              </a:solidFill>
            </a:ln>
          </p:spPr>
          <p:style>
            <a:lnRef idx="1">
              <a:schemeClr val="accent1"/>
            </a:lnRef>
            <a:fillRef idx="0">
              <a:schemeClr val="accent1"/>
            </a:fillRef>
            <a:effectRef idx="0">
              <a:schemeClr val="accent1"/>
            </a:effectRef>
            <a:fontRef idx="minor">
              <a:schemeClr val="tx1"/>
            </a:fontRef>
          </p:style>
        </p:cxnSp>
        <p:pic>
          <p:nvPicPr>
            <p:cNvPr id="8" name="图片 7"/>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59481" y="79549"/>
              <a:ext cx="744548" cy="767458"/>
            </a:xfrm>
            <a:prstGeom prst="rect">
              <a:avLst/>
            </a:prstGeom>
          </p:spPr>
        </p:pic>
        <p:sp>
          <p:nvSpPr>
            <p:cNvPr id="9" name="矩形 8">
              <a:extLst>
                <a:ext uri="{FF2B5EF4-FFF2-40B4-BE49-F238E27FC236}">
                  <a16:creationId xmlns:a16="http://schemas.microsoft.com/office/drawing/2014/main" xmlns="" id="{DBA7EAC7-B3D8-4D41-A150-5DD10AEB6DBA}"/>
                </a:ext>
              </a:extLst>
            </p:cNvPr>
            <p:cNvSpPr/>
            <p:nvPr/>
          </p:nvSpPr>
          <p:spPr>
            <a:xfrm>
              <a:off x="1380409" y="11213"/>
              <a:ext cx="1663462" cy="461665"/>
            </a:xfrm>
            <a:prstGeom prst="rect">
              <a:avLst/>
            </a:prstGeom>
          </p:spPr>
          <p:txBody>
            <a:bodyPr wrap="square">
              <a:spAutoFit/>
            </a:bodyPr>
            <a:lstStyle/>
            <a:p>
              <a:pPr algn="dist"/>
              <a:r>
                <a:rPr lang="zh-CN" altLang="en-US" sz="2400" b="1" dirty="0" smtClean="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中国石化</a:t>
              </a:r>
              <a:endParaRPr lang="zh-CN" altLang="en-US" sz="2400" b="1" dirty="0">
                <a:solidFill>
                  <a:schemeClr val="tx1">
                    <a:lumMod val="65000"/>
                    <a:lumOff val="35000"/>
                  </a:schemeClr>
                </a:solidFill>
              </a:endParaRPr>
            </a:p>
          </p:txBody>
        </p:sp>
        <p:sp>
          <p:nvSpPr>
            <p:cNvPr id="10" name="矩形 9">
              <a:extLst>
                <a:ext uri="{FF2B5EF4-FFF2-40B4-BE49-F238E27FC236}">
                  <a16:creationId xmlns:a16="http://schemas.microsoft.com/office/drawing/2014/main" xmlns="" id="{DBA7EAC7-B3D8-4D41-A150-5DD10AEB6DBA}"/>
                </a:ext>
              </a:extLst>
            </p:cNvPr>
            <p:cNvSpPr/>
            <p:nvPr/>
          </p:nvSpPr>
          <p:spPr>
            <a:xfrm>
              <a:off x="1418172" y="348954"/>
              <a:ext cx="1587082" cy="276999"/>
            </a:xfrm>
            <a:prstGeom prst="rect">
              <a:avLst/>
            </a:prstGeom>
          </p:spPr>
          <p:txBody>
            <a:bodyPr wrap="square">
              <a:spAutoFit/>
            </a:bodyPr>
            <a:lstStyle/>
            <a:p>
              <a:pPr algn="dist"/>
              <a:r>
                <a:rPr lang="en-US" altLang="zh-CN" sz="1200" b="1" dirty="0" smtClean="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SINOPEC</a:t>
              </a:r>
              <a:endParaRPr lang="zh-CN" altLang="en-US" sz="1200" b="1" dirty="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11" name="直接连接符 10"/>
            <p:cNvCxnSpPr/>
            <p:nvPr/>
          </p:nvCxnSpPr>
          <p:spPr>
            <a:xfrm flipH="1">
              <a:off x="3212704" y="0"/>
              <a:ext cx="285518" cy="90051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2" name="矩形 11"/>
          <p:cNvSpPr/>
          <p:nvPr/>
        </p:nvSpPr>
        <p:spPr>
          <a:xfrm>
            <a:off x="4219725" y="0"/>
            <a:ext cx="5724644" cy="646331"/>
          </a:xfrm>
          <a:prstGeom prst="rect">
            <a:avLst/>
          </a:prstGeom>
        </p:spPr>
        <p:txBody>
          <a:bodyPr wrap="none">
            <a:spAutoFit/>
          </a:bodyPr>
          <a:lstStyle/>
          <a:p>
            <a:r>
              <a:rPr lang="zh-CN" altLang="en-US" sz="3600" dirty="0" smtClean="0">
                <a:solidFill>
                  <a:schemeClr val="accent1">
                    <a:lumMod val="75000"/>
                  </a:schemeClr>
                </a:solidFill>
              </a:rPr>
              <a:t>丙烯腈</a:t>
            </a:r>
            <a:r>
              <a:rPr lang="zh-CN" altLang="en-US" sz="3600" dirty="0" smtClean="0">
                <a:solidFill>
                  <a:schemeClr val="accent1">
                    <a:lumMod val="75000"/>
                  </a:schemeClr>
                </a:solidFill>
              </a:rPr>
              <a:t>新技术、新材料开发</a:t>
            </a:r>
            <a:endParaRPr lang="zh-CN" altLang="en-US" sz="3600" dirty="0">
              <a:solidFill>
                <a:schemeClr val="accent1">
                  <a:lumMod val="75000"/>
                </a:schemeClr>
              </a:solidFill>
            </a:endParaRPr>
          </a:p>
        </p:txBody>
      </p:sp>
      <p:pic>
        <p:nvPicPr>
          <p:cNvPr id="13" name="图片 12" descr="0131_7"/>
          <p:cNvPicPr>
            <a:picLocks noChangeAspect="1"/>
          </p:cNvPicPr>
          <p:nvPr/>
        </p:nvPicPr>
        <p:blipFill>
          <a:blip r:embed="rId3" cstate="print"/>
          <a:stretch>
            <a:fillRect/>
          </a:stretch>
        </p:blipFill>
        <p:spPr>
          <a:xfrm>
            <a:off x="1045051" y="1912826"/>
            <a:ext cx="4249738" cy="4194175"/>
          </a:xfrm>
          <a:prstGeom prst="rect">
            <a:avLst/>
          </a:prstGeom>
          <a:noFill/>
          <a:ln w="9525">
            <a:noFill/>
          </a:ln>
        </p:spPr>
      </p:pic>
      <p:pic>
        <p:nvPicPr>
          <p:cNvPr id="14" name="图片 13" descr="0131_8"/>
          <p:cNvPicPr>
            <a:picLocks noChangeAspect="1"/>
          </p:cNvPicPr>
          <p:nvPr/>
        </p:nvPicPr>
        <p:blipFill>
          <a:blip r:embed="rId4" cstate="print"/>
          <a:stretch>
            <a:fillRect/>
          </a:stretch>
        </p:blipFill>
        <p:spPr>
          <a:xfrm>
            <a:off x="5847287" y="1988129"/>
            <a:ext cx="4219575" cy="4194175"/>
          </a:xfrm>
          <a:prstGeom prst="rect">
            <a:avLst/>
          </a:prstGeom>
          <a:noFill/>
          <a:ln w="9525">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914324"/>
            <a:chOff x="0" y="0"/>
            <a:chExt cx="12192000" cy="914324"/>
          </a:xfrm>
          <a:effectLst>
            <a:outerShdw blurRad="50800" dist="38100" dir="2700000" algn="tl" rotWithShape="0">
              <a:prstClr val="black">
                <a:alpha val="40000"/>
              </a:prstClr>
            </a:outerShdw>
          </a:effectLst>
        </p:grpSpPr>
        <p:sp>
          <p:nvSpPr>
            <p:cNvPr id="3" name="矩形 2">
              <a:extLst>
                <a:ext uri="{FF2B5EF4-FFF2-40B4-BE49-F238E27FC236}">
                  <a16:creationId xmlns:a16="http://schemas.microsoft.com/office/drawing/2014/main" xmlns="" id="{DBA7EAC7-B3D8-4D41-A150-5DD10AEB6DBA}"/>
                </a:ext>
              </a:extLst>
            </p:cNvPr>
            <p:cNvSpPr/>
            <p:nvPr/>
          </p:nvSpPr>
          <p:spPr>
            <a:xfrm>
              <a:off x="1362545" y="544992"/>
              <a:ext cx="1736016" cy="369332"/>
            </a:xfrm>
            <a:prstGeom prst="rect">
              <a:avLst/>
            </a:prstGeom>
          </p:spPr>
          <p:txBody>
            <a:bodyPr wrap="square">
              <a:spAutoFit/>
            </a:bodyPr>
            <a:lstStyle/>
            <a:p>
              <a:pPr algn="dist"/>
              <a:r>
                <a:rPr lang="zh-CN" altLang="en-US" sz="1800" b="1"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安庆石化公司</a:t>
              </a:r>
              <a:endParaRPr lang="zh-CN" altLang="en-US" sz="1800" b="1" dirty="0">
                <a:solidFill>
                  <a:schemeClr val="tx1">
                    <a:lumMod val="65000"/>
                    <a:lumOff val="35000"/>
                  </a:schemeClr>
                </a:solidFill>
              </a:endParaRPr>
            </a:p>
          </p:txBody>
        </p:sp>
        <p:cxnSp>
          <p:nvCxnSpPr>
            <p:cNvPr id="4" name="直接连接符 3"/>
            <p:cNvCxnSpPr/>
            <p:nvPr/>
          </p:nvCxnSpPr>
          <p:spPr>
            <a:xfrm>
              <a:off x="0" y="900510"/>
              <a:ext cx="3098561" cy="0"/>
            </a:xfrm>
            <a:prstGeom prst="line">
              <a:avLst/>
            </a:prstGeom>
            <a:ln w="22225">
              <a:gradFill>
                <a:gsLst>
                  <a:gs pos="0">
                    <a:srgbClr val="FF0000"/>
                  </a:gs>
                  <a:gs pos="74000">
                    <a:srgbClr val="C00000"/>
                  </a:gs>
                  <a:gs pos="83000">
                    <a:srgbClr val="FFC000"/>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3108562" y="795"/>
              <a:ext cx="285518" cy="90051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3262156" y="729658"/>
              <a:ext cx="8929844" cy="0"/>
            </a:xfrm>
            <a:prstGeom prst="line">
              <a:avLst/>
            </a:prstGeom>
            <a:ln>
              <a:solidFill>
                <a:schemeClr val="accent2">
                  <a:alpha val="88000"/>
                </a:schemeClr>
              </a:solidFill>
            </a:ln>
          </p:spPr>
          <p:style>
            <a:lnRef idx="1">
              <a:schemeClr val="accent1"/>
            </a:lnRef>
            <a:fillRef idx="0">
              <a:schemeClr val="accent1"/>
            </a:fillRef>
            <a:effectRef idx="0">
              <a:schemeClr val="accent1"/>
            </a:effectRef>
            <a:fontRef idx="minor">
              <a:schemeClr val="tx1"/>
            </a:fontRef>
          </p:style>
        </p:cxnSp>
        <p:pic>
          <p:nvPicPr>
            <p:cNvPr id="7" name="图片 6"/>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59481" y="79549"/>
              <a:ext cx="744548" cy="767458"/>
            </a:xfrm>
            <a:prstGeom prst="rect">
              <a:avLst/>
            </a:prstGeom>
          </p:spPr>
        </p:pic>
        <p:sp>
          <p:nvSpPr>
            <p:cNvPr id="8" name="矩形 7">
              <a:extLst>
                <a:ext uri="{FF2B5EF4-FFF2-40B4-BE49-F238E27FC236}">
                  <a16:creationId xmlns:a16="http://schemas.microsoft.com/office/drawing/2014/main" xmlns="" id="{DBA7EAC7-B3D8-4D41-A150-5DD10AEB6DBA}"/>
                </a:ext>
              </a:extLst>
            </p:cNvPr>
            <p:cNvSpPr/>
            <p:nvPr/>
          </p:nvSpPr>
          <p:spPr>
            <a:xfrm>
              <a:off x="1380409" y="11213"/>
              <a:ext cx="1663462" cy="461665"/>
            </a:xfrm>
            <a:prstGeom prst="rect">
              <a:avLst/>
            </a:prstGeom>
          </p:spPr>
          <p:txBody>
            <a:bodyPr wrap="square">
              <a:spAutoFit/>
            </a:bodyPr>
            <a:lstStyle/>
            <a:p>
              <a:pPr algn="dist"/>
              <a:r>
                <a:rPr lang="zh-CN" altLang="en-US" sz="2400" b="1" dirty="0" smtClean="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中国石化</a:t>
              </a:r>
              <a:endParaRPr lang="zh-CN" altLang="en-US" sz="2400" b="1" dirty="0">
                <a:solidFill>
                  <a:schemeClr val="tx1">
                    <a:lumMod val="65000"/>
                    <a:lumOff val="35000"/>
                  </a:schemeClr>
                </a:solidFill>
              </a:endParaRPr>
            </a:p>
          </p:txBody>
        </p:sp>
        <p:sp>
          <p:nvSpPr>
            <p:cNvPr id="9" name="矩形 8">
              <a:extLst>
                <a:ext uri="{FF2B5EF4-FFF2-40B4-BE49-F238E27FC236}">
                  <a16:creationId xmlns:a16="http://schemas.microsoft.com/office/drawing/2014/main" xmlns="" id="{DBA7EAC7-B3D8-4D41-A150-5DD10AEB6DBA}"/>
                </a:ext>
              </a:extLst>
            </p:cNvPr>
            <p:cNvSpPr/>
            <p:nvPr/>
          </p:nvSpPr>
          <p:spPr>
            <a:xfrm>
              <a:off x="1418172" y="348954"/>
              <a:ext cx="1587082" cy="276999"/>
            </a:xfrm>
            <a:prstGeom prst="rect">
              <a:avLst/>
            </a:prstGeom>
          </p:spPr>
          <p:txBody>
            <a:bodyPr wrap="square">
              <a:spAutoFit/>
            </a:bodyPr>
            <a:lstStyle/>
            <a:p>
              <a:pPr algn="dist"/>
              <a:r>
                <a:rPr lang="en-US" altLang="zh-CN" sz="1200" b="1" dirty="0" smtClean="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SINOPEC</a:t>
              </a:r>
              <a:endParaRPr lang="zh-CN" altLang="en-US" sz="1200" b="1" dirty="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10" name="直接连接符 9"/>
            <p:cNvCxnSpPr/>
            <p:nvPr/>
          </p:nvCxnSpPr>
          <p:spPr>
            <a:xfrm flipH="1">
              <a:off x="3212704" y="0"/>
              <a:ext cx="285518" cy="90051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2" name="矩形 11"/>
          <p:cNvSpPr/>
          <p:nvPr/>
        </p:nvSpPr>
        <p:spPr>
          <a:xfrm>
            <a:off x="1764254" y="1232654"/>
            <a:ext cx="5023821" cy="369332"/>
          </a:xfrm>
          <a:prstGeom prst="rect">
            <a:avLst/>
          </a:prstGeom>
        </p:spPr>
        <p:txBody>
          <a:bodyPr wrap="square">
            <a:spAutoFit/>
          </a:bodyPr>
          <a:lstStyle/>
          <a:p>
            <a:r>
              <a:rPr lang="zh-CN" altLang="en-US" dirty="0" smtClean="0"/>
              <a:t>丙烯腈生产工艺中的挑战</a:t>
            </a:r>
            <a:endParaRPr lang="zh-CN" altLang="en-US" dirty="0"/>
          </a:p>
        </p:txBody>
      </p:sp>
      <p:grpSp>
        <p:nvGrpSpPr>
          <p:cNvPr id="14" name="Group 2"/>
          <p:cNvGrpSpPr/>
          <p:nvPr/>
        </p:nvGrpSpPr>
        <p:grpSpPr>
          <a:xfrm>
            <a:off x="1371582" y="1901856"/>
            <a:ext cx="8720406" cy="4586132"/>
            <a:chOff x="413544" y="3254376"/>
            <a:chExt cx="6556375" cy="3448050"/>
          </a:xfrm>
        </p:grpSpPr>
        <p:grpSp>
          <p:nvGrpSpPr>
            <p:cNvPr id="15" name="Group 88"/>
            <p:cNvGrpSpPr>
              <a:grpSpLocks/>
            </p:cNvGrpSpPr>
            <p:nvPr/>
          </p:nvGrpSpPr>
          <p:grpSpPr bwMode="auto">
            <a:xfrm>
              <a:off x="413548" y="3535366"/>
              <a:ext cx="6556384" cy="3167066"/>
              <a:chOff x="768" y="2045"/>
              <a:chExt cx="4130" cy="1995"/>
            </a:xfrm>
          </p:grpSpPr>
          <p:sp>
            <p:nvSpPr>
              <p:cNvPr id="21" name="AutoShape 17"/>
              <p:cNvSpPr>
                <a:spLocks noChangeAspect="1" noChangeArrowheads="1"/>
              </p:cNvSpPr>
              <p:nvPr/>
            </p:nvSpPr>
            <p:spPr bwMode="auto">
              <a:xfrm>
                <a:off x="1632" y="2795"/>
                <a:ext cx="173" cy="829"/>
              </a:xfrm>
              <a:prstGeom prst="roundRect">
                <a:avLst>
                  <a:gd name="adj" fmla="val 49995"/>
                </a:avLst>
              </a:prstGeom>
              <a:solidFill>
                <a:schemeClr val="accent2"/>
              </a:solidFill>
              <a:ln w="12700">
                <a:solidFill>
                  <a:schemeClr val="tx1"/>
                </a:solidFill>
                <a:round/>
                <a:headEnd/>
                <a:tailEnd/>
              </a:ln>
            </p:spPr>
            <p:txBody>
              <a:bodyPr wrap="none" anchor="ctr"/>
              <a:lstStyle/>
              <a:p>
                <a:endParaRPr lang="en-US">
                  <a:latin typeface="Arial" charset="0"/>
                </a:endParaRPr>
              </a:p>
            </p:txBody>
          </p:sp>
          <p:sp>
            <p:nvSpPr>
              <p:cNvPr id="22" name="Freeform 18"/>
              <p:cNvSpPr>
                <a:spLocks noChangeAspect="1"/>
              </p:cNvSpPr>
              <p:nvPr/>
            </p:nvSpPr>
            <p:spPr bwMode="auto">
              <a:xfrm>
                <a:off x="2092" y="3025"/>
                <a:ext cx="437" cy="346"/>
              </a:xfrm>
              <a:custGeom>
                <a:avLst/>
                <a:gdLst>
                  <a:gd name="T0" fmla="*/ 0 w 729"/>
                  <a:gd name="T1" fmla="*/ 56 h 577"/>
                  <a:gd name="T2" fmla="*/ 0 w 729"/>
                  <a:gd name="T3" fmla="*/ 74 h 577"/>
                  <a:gd name="T4" fmla="*/ 56 w 729"/>
                  <a:gd name="T5" fmla="*/ 74 h 577"/>
                  <a:gd name="T6" fmla="*/ 56 w 729"/>
                  <a:gd name="T7" fmla="*/ 0 h 577"/>
                  <a:gd name="T8" fmla="*/ 94 w 729"/>
                  <a:gd name="T9" fmla="*/ 0 h 577"/>
                  <a:gd name="T10" fmla="*/ 0 60000 65536"/>
                  <a:gd name="T11" fmla="*/ 0 60000 65536"/>
                  <a:gd name="T12" fmla="*/ 0 60000 65536"/>
                  <a:gd name="T13" fmla="*/ 0 60000 65536"/>
                  <a:gd name="T14" fmla="*/ 0 60000 65536"/>
                  <a:gd name="T15" fmla="*/ 0 w 729"/>
                  <a:gd name="T16" fmla="*/ 0 h 577"/>
                  <a:gd name="T17" fmla="*/ 729 w 729"/>
                  <a:gd name="T18" fmla="*/ 577 h 577"/>
                </a:gdLst>
                <a:ahLst/>
                <a:cxnLst>
                  <a:cxn ang="T10">
                    <a:pos x="T0" y="T1"/>
                  </a:cxn>
                  <a:cxn ang="T11">
                    <a:pos x="T2" y="T3"/>
                  </a:cxn>
                  <a:cxn ang="T12">
                    <a:pos x="T4" y="T5"/>
                  </a:cxn>
                  <a:cxn ang="T13">
                    <a:pos x="T6" y="T7"/>
                  </a:cxn>
                  <a:cxn ang="T14">
                    <a:pos x="T8" y="T9"/>
                  </a:cxn>
                </a:cxnLst>
                <a:rect l="T15" t="T16" r="T17" b="T18"/>
                <a:pathLst>
                  <a:path w="729" h="577">
                    <a:moveTo>
                      <a:pt x="0" y="432"/>
                    </a:moveTo>
                    <a:lnTo>
                      <a:pt x="0" y="576"/>
                    </a:lnTo>
                    <a:lnTo>
                      <a:pt x="432" y="576"/>
                    </a:lnTo>
                    <a:lnTo>
                      <a:pt x="432" y="0"/>
                    </a:lnTo>
                    <a:lnTo>
                      <a:pt x="728" y="0"/>
                    </a:lnTo>
                  </a:path>
                </a:pathLst>
              </a:custGeom>
              <a:noFill/>
              <a:ln w="25400" cap="rnd">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3" name="AutoShape 19"/>
              <p:cNvSpPr>
                <a:spLocks noChangeAspect="1" noChangeArrowheads="1"/>
              </p:cNvSpPr>
              <p:nvPr/>
            </p:nvSpPr>
            <p:spPr bwMode="auto">
              <a:xfrm>
                <a:off x="2008" y="2452"/>
                <a:ext cx="173" cy="829"/>
              </a:xfrm>
              <a:prstGeom prst="roundRect">
                <a:avLst>
                  <a:gd name="adj" fmla="val 49995"/>
                </a:avLst>
              </a:prstGeom>
              <a:solidFill>
                <a:srgbClr val="00A09C"/>
              </a:solidFill>
              <a:ln w="12700">
                <a:solidFill>
                  <a:schemeClr val="tx1"/>
                </a:solidFill>
                <a:round/>
                <a:headEnd/>
                <a:tailEnd/>
              </a:ln>
            </p:spPr>
            <p:txBody>
              <a:bodyPr wrap="none" anchor="ctr"/>
              <a:lstStyle/>
              <a:p>
                <a:endParaRPr lang="en-US">
                  <a:latin typeface="Arial" charset="0"/>
                </a:endParaRPr>
              </a:p>
            </p:txBody>
          </p:sp>
          <p:sp>
            <p:nvSpPr>
              <p:cNvPr id="24" name="AutoShape 20"/>
              <p:cNvSpPr>
                <a:spLocks noChangeAspect="1" noChangeArrowheads="1"/>
              </p:cNvSpPr>
              <p:nvPr/>
            </p:nvSpPr>
            <p:spPr bwMode="auto">
              <a:xfrm>
                <a:off x="2531" y="2424"/>
                <a:ext cx="225" cy="1145"/>
              </a:xfrm>
              <a:prstGeom prst="roundRect">
                <a:avLst>
                  <a:gd name="adj" fmla="val 49995"/>
                </a:avLst>
              </a:prstGeom>
              <a:solidFill>
                <a:srgbClr val="00A09C"/>
              </a:solidFill>
              <a:ln w="12700">
                <a:solidFill>
                  <a:schemeClr val="tx1"/>
                </a:solidFill>
                <a:round/>
                <a:headEnd/>
                <a:tailEnd/>
              </a:ln>
            </p:spPr>
            <p:txBody>
              <a:bodyPr wrap="none" anchor="ctr"/>
              <a:lstStyle/>
              <a:p>
                <a:endParaRPr lang="en-US">
                  <a:latin typeface="Arial" charset="0"/>
                </a:endParaRPr>
              </a:p>
            </p:txBody>
          </p:sp>
          <p:sp>
            <p:nvSpPr>
              <p:cNvPr id="25" name="Freeform 21"/>
              <p:cNvSpPr>
                <a:spLocks noChangeAspect="1"/>
              </p:cNvSpPr>
              <p:nvPr/>
            </p:nvSpPr>
            <p:spPr bwMode="auto">
              <a:xfrm>
                <a:off x="2643" y="2134"/>
                <a:ext cx="284" cy="288"/>
              </a:xfrm>
              <a:custGeom>
                <a:avLst/>
                <a:gdLst>
                  <a:gd name="T0" fmla="*/ 0 w 473"/>
                  <a:gd name="T1" fmla="*/ 62 h 481"/>
                  <a:gd name="T2" fmla="*/ 0 w 473"/>
                  <a:gd name="T3" fmla="*/ 0 h 481"/>
                  <a:gd name="T4" fmla="*/ 61 w 473"/>
                  <a:gd name="T5" fmla="*/ 0 h 481"/>
                  <a:gd name="T6" fmla="*/ 61 w 473"/>
                  <a:gd name="T7" fmla="*/ 37 h 481"/>
                  <a:gd name="T8" fmla="*/ 0 60000 65536"/>
                  <a:gd name="T9" fmla="*/ 0 60000 65536"/>
                  <a:gd name="T10" fmla="*/ 0 60000 65536"/>
                  <a:gd name="T11" fmla="*/ 0 60000 65536"/>
                  <a:gd name="T12" fmla="*/ 0 w 473"/>
                  <a:gd name="T13" fmla="*/ 0 h 481"/>
                  <a:gd name="T14" fmla="*/ 473 w 473"/>
                  <a:gd name="T15" fmla="*/ 481 h 481"/>
                </a:gdLst>
                <a:ahLst/>
                <a:cxnLst>
                  <a:cxn ang="T8">
                    <a:pos x="T0" y="T1"/>
                  </a:cxn>
                  <a:cxn ang="T9">
                    <a:pos x="T2" y="T3"/>
                  </a:cxn>
                  <a:cxn ang="T10">
                    <a:pos x="T4" y="T5"/>
                  </a:cxn>
                  <a:cxn ang="T11">
                    <a:pos x="T6" y="T7"/>
                  </a:cxn>
                </a:cxnLst>
                <a:rect l="T12" t="T13" r="T14" b="T15"/>
                <a:pathLst>
                  <a:path w="473" h="481">
                    <a:moveTo>
                      <a:pt x="0" y="480"/>
                    </a:moveTo>
                    <a:lnTo>
                      <a:pt x="0" y="0"/>
                    </a:lnTo>
                    <a:lnTo>
                      <a:pt x="472" y="0"/>
                    </a:lnTo>
                    <a:lnTo>
                      <a:pt x="472" y="288"/>
                    </a:lnTo>
                  </a:path>
                </a:pathLst>
              </a:custGeom>
              <a:noFill/>
              <a:ln w="25400" cap="rnd">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6" name="Freeform 22"/>
              <p:cNvSpPr>
                <a:spLocks noChangeAspect="1"/>
              </p:cNvSpPr>
              <p:nvPr/>
            </p:nvSpPr>
            <p:spPr bwMode="auto">
              <a:xfrm>
                <a:off x="2758" y="2450"/>
                <a:ext cx="169" cy="116"/>
              </a:xfrm>
              <a:custGeom>
                <a:avLst/>
                <a:gdLst>
                  <a:gd name="T0" fmla="*/ 37 w 281"/>
                  <a:gd name="T1" fmla="*/ 0 h 193"/>
                  <a:gd name="T2" fmla="*/ 37 w 281"/>
                  <a:gd name="T3" fmla="*/ 25 h 193"/>
                  <a:gd name="T4" fmla="*/ 0 w 281"/>
                  <a:gd name="T5" fmla="*/ 25 h 193"/>
                  <a:gd name="T6" fmla="*/ 0 60000 65536"/>
                  <a:gd name="T7" fmla="*/ 0 60000 65536"/>
                  <a:gd name="T8" fmla="*/ 0 60000 65536"/>
                  <a:gd name="T9" fmla="*/ 0 w 281"/>
                  <a:gd name="T10" fmla="*/ 0 h 193"/>
                  <a:gd name="T11" fmla="*/ 281 w 281"/>
                  <a:gd name="T12" fmla="*/ 193 h 193"/>
                </a:gdLst>
                <a:ahLst/>
                <a:cxnLst>
                  <a:cxn ang="T6">
                    <a:pos x="T0" y="T1"/>
                  </a:cxn>
                  <a:cxn ang="T7">
                    <a:pos x="T2" y="T3"/>
                  </a:cxn>
                  <a:cxn ang="T8">
                    <a:pos x="T4" y="T5"/>
                  </a:cxn>
                </a:cxnLst>
                <a:rect l="T9" t="T10" r="T11" b="T12"/>
                <a:pathLst>
                  <a:path w="281" h="193">
                    <a:moveTo>
                      <a:pt x="280" y="0"/>
                    </a:moveTo>
                    <a:lnTo>
                      <a:pt x="280" y="192"/>
                    </a:lnTo>
                    <a:lnTo>
                      <a:pt x="0" y="192"/>
                    </a:lnTo>
                  </a:path>
                </a:pathLst>
              </a:custGeom>
              <a:noFill/>
              <a:ln w="12700" cap="rnd">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7" name="Freeform 23"/>
              <p:cNvSpPr>
                <a:spLocks noChangeAspect="1"/>
              </p:cNvSpPr>
              <p:nvPr/>
            </p:nvSpPr>
            <p:spPr bwMode="auto">
              <a:xfrm>
                <a:off x="3070" y="2450"/>
                <a:ext cx="379" cy="403"/>
              </a:xfrm>
              <a:custGeom>
                <a:avLst/>
                <a:gdLst>
                  <a:gd name="T0" fmla="*/ 0 w 633"/>
                  <a:gd name="T1" fmla="*/ 0 h 673"/>
                  <a:gd name="T2" fmla="*/ 0 w 633"/>
                  <a:gd name="T3" fmla="*/ 86 h 673"/>
                  <a:gd name="T4" fmla="*/ 81 w 633"/>
                  <a:gd name="T5" fmla="*/ 86 h 673"/>
                  <a:gd name="T6" fmla="*/ 0 60000 65536"/>
                  <a:gd name="T7" fmla="*/ 0 60000 65536"/>
                  <a:gd name="T8" fmla="*/ 0 60000 65536"/>
                  <a:gd name="T9" fmla="*/ 0 w 633"/>
                  <a:gd name="T10" fmla="*/ 0 h 673"/>
                  <a:gd name="T11" fmla="*/ 633 w 633"/>
                  <a:gd name="T12" fmla="*/ 673 h 673"/>
                </a:gdLst>
                <a:ahLst/>
                <a:cxnLst>
                  <a:cxn ang="T6">
                    <a:pos x="T0" y="T1"/>
                  </a:cxn>
                  <a:cxn ang="T7">
                    <a:pos x="T2" y="T3"/>
                  </a:cxn>
                  <a:cxn ang="T8">
                    <a:pos x="T4" y="T5"/>
                  </a:cxn>
                </a:cxnLst>
                <a:rect l="T9" t="T10" r="T11" b="T12"/>
                <a:pathLst>
                  <a:path w="633" h="673">
                    <a:moveTo>
                      <a:pt x="0" y="0"/>
                    </a:moveTo>
                    <a:lnTo>
                      <a:pt x="0" y="672"/>
                    </a:lnTo>
                    <a:lnTo>
                      <a:pt x="632" y="672"/>
                    </a:lnTo>
                  </a:path>
                </a:pathLst>
              </a:custGeom>
              <a:noFill/>
              <a:ln w="25400" cap="rnd">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8" name="Freeform 24"/>
              <p:cNvSpPr>
                <a:spLocks noChangeAspect="1"/>
              </p:cNvSpPr>
              <p:nvPr/>
            </p:nvSpPr>
            <p:spPr bwMode="auto">
              <a:xfrm>
                <a:off x="3678" y="3226"/>
                <a:ext cx="317" cy="145"/>
              </a:xfrm>
              <a:custGeom>
                <a:avLst/>
                <a:gdLst>
                  <a:gd name="T0" fmla="*/ 68 w 529"/>
                  <a:gd name="T1" fmla="*/ 13 h 241"/>
                  <a:gd name="T2" fmla="*/ 68 w 529"/>
                  <a:gd name="T3" fmla="*/ 31 h 241"/>
                  <a:gd name="T4" fmla="*/ 31 w 529"/>
                  <a:gd name="T5" fmla="*/ 31 h 241"/>
                  <a:gd name="T6" fmla="*/ 31 w 529"/>
                  <a:gd name="T7" fmla="*/ 0 h 241"/>
                  <a:gd name="T8" fmla="*/ 0 w 529"/>
                  <a:gd name="T9" fmla="*/ 0 h 241"/>
                  <a:gd name="T10" fmla="*/ 0 60000 65536"/>
                  <a:gd name="T11" fmla="*/ 0 60000 65536"/>
                  <a:gd name="T12" fmla="*/ 0 60000 65536"/>
                  <a:gd name="T13" fmla="*/ 0 60000 65536"/>
                  <a:gd name="T14" fmla="*/ 0 60000 65536"/>
                  <a:gd name="T15" fmla="*/ 0 w 529"/>
                  <a:gd name="T16" fmla="*/ 0 h 241"/>
                  <a:gd name="T17" fmla="*/ 529 w 529"/>
                  <a:gd name="T18" fmla="*/ 241 h 241"/>
                </a:gdLst>
                <a:ahLst/>
                <a:cxnLst>
                  <a:cxn ang="T10">
                    <a:pos x="T0" y="T1"/>
                  </a:cxn>
                  <a:cxn ang="T11">
                    <a:pos x="T2" y="T3"/>
                  </a:cxn>
                  <a:cxn ang="T12">
                    <a:pos x="T4" y="T5"/>
                  </a:cxn>
                  <a:cxn ang="T13">
                    <a:pos x="T6" y="T7"/>
                  </a:cxn>
                  <a:cxn ang="T14">
                    <a:pos x="T8" y="T9"/>
                  </a:cxn>
                </a:cxnLst>
                <a:rect l="T15" t="T16" r="T17" b="T18"/>
                <a:pathLst>
                  <a:path w="529" h="241">
                    <a:moveTo>
                      <a:pt x="528" y="96"/>
                    </a:moveTo>
                    <a:lnTo>
                      <a:pt x="528" y="240"/>
                    </a:lnTo>
                    <a:lnTo>
                      <a:pt x="240" y="240"/>
                    </a:lnTo>
                    <a:lnTo>
                      <a:pt x="240" y="0"/>
                    </a:lnTo>
                    <a:lnTo>
                      <a:pt x="0" y="0"/>
                    </a:lnTo>
                  </a:path>
                </a:pathLst>
              </a:custGeom>
              <a:noFill/>
              <a:ln w="25400" cap="rnd">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 name="AutoShape 25"/>
              <p:cNvSpPr>
                <a:spLocks noChangeAspect="1" noChangeArrowheads="1"/>
              </p:cNvSpPr>
              <p:nvPr/>
            </p:nvSpPr>
            <p:spPr bwMode="auto">
              <a:xfrm>
                <a:off x="4428" y="2452"/>
                <a:ext cx="168" cy="1117"/>
              </a:xfrm>
              <a:prstGeom prst="roundRect">
                <a:avLst>
                  <a:gd name="adj" fmla="val 49995"/>
                </a:avLst>
              </a:prstGeom>
              <a:solidFill>
                <a:srgbClr val="CC0000"/>
              </a:solidFill>
              <a:ln w="12700">
                <a:solidFill>
                  <a:schemeClr val="tx1"/>
                </a:solidFill>
                <a:round/>
                <a:headEnd/>
                <a:tailEnd/>
              </a:ln>
            </p:spPr>
            <p:txBody>
              <a:bodyPr wrap="none" anchor="ctr"/>
              <a:lstStyle/>
              <a:p>
                <a:endParaRPr lang="en-US">
                  <a:latin typeface="Arial" charset="0"/>
                </a:endParaRPr>
              </a:p>
            </p:txBody>
          </p:sp>
          <p:sp>
            <p:nvSpPr>
              <p:cNvPr id="30" name="Rectangle 26"/>
              <p:cNvSpPr>
                <a:spLocks noChangeAspect="1" noChangeArrowheads="1"/>
              </p:cNvSpPr>
              <p:nvPr/>
            </p:nvSpPr>
            <p:spPr bwMode="auto">
              <a:xfrm>
                <a:off x="3788" y="2146"/>
                <a:ext cx="357" cy="1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pPr eaLnBrk="0" hangingPunct="0"/>
                <a:r>
                  <a:rPr lang="en-US" sz="1400" b="1">
                    <a:latin typeface="Arial" charset="0"/>
                  </a:rPr>
                  <a:t>HCN</a:t>
                </a:r>
              </a:p>
            </p:txBody>
          </p:sp>
          <p:sp>
            <p:nvSpPr>
              <p:cNvPr id="31" name="Freeform 27"/>
              <p:cNvSpPr>
                <a:spLocks noChangeAspect="1"/>
              </p:cNvSpPr>
              <p:nvPr/>
            </p:nvSpPr>
            <p:spPr bwMode="auto">
              <a:xfrm>
                <a:off x="3535" y="3284"/>
                <a:ext cx="892" cy="518"/>
              </a:xfrm>
              <a:custGeom>
                <a:avLst/>
                <a:gdLst>
                  <a:gd name="T0" fmla="*/ 0 w 1489"/>
                  <a:gd name="T1" fmla="*/ 93 h 865"/>
                  <a:gd name="T2" fmla="*/ 0 w 1489"/>
                  <a:gd name="T3" fmla="*/ 111 h 865"/>
                  <a:gd name="T4" fmla="*/ 161 w 1489"/>
                  <a:gd name="T5" fmla="*/ 111 h 865"/>
                  <a:gd name="T6" fmla="*/ 161 w 1489"/>
                  <a:gd name="T7" fmla="*/ 0 h 865"/>
                  <a:gd name="T8" fmla="*/ 192 w 1489"/>
                  <a:gd name="T9" fmla="*/ 0 h 865"/>
                  <a:gd name="T10" fmla="*/ 0 60000 65536"/>
                  <a:gd name="T11" fmla="*/ 0 60000 65536"/>
                  <a:gd name="T12" fmla="*/ 0 60000 65536"/>
                  <a:gd name="T13" fmla="*/ 0 60000 65536"/>
                  <a:gd name="T14" fmla="*/ 0 60000 65536"/>
                  <a:gd name="T15" fmla="*/ 0 w 1489"/>
                  <a:gd name="T16" fmla="*/ 0 h 865"/>
                  <a:gd name="T17" fmla="*/ 1489 w 1489"/>
                  <a:gd name="T18" fmla="*/ 865 h 865"/>
                </a:gdLst>
                <a:ahLst/>
                <a:cxnLst>
                  <a:cxn ang="T10">
                    <a:pos x="T0" y="T1"/>
                  </a:cxn>
                  <a:cxn ang="T11">
                    <a:pos x="T2" y="T3"/>
                  </a:cxn>
                  <a:cxn ang="T12">
                    <a:pos x="T4" y="T5"/>
                  </a:cxn>
                  <a:cxn ang="T13">
                    <a:pos x="T6" y="T7"/>
                  </a:cxn>
                  <a:cxn ang="T14">
                    <a:pos x="T8" y="T9"/>
                  </a:cxn>
                </a:cxnLst>
                <a:rect l="T15" t="T16" r="T17" b="T18"/>
                <a:pathLst>
                  <a:path w="1489" h="865">
                    <a:moveTo>
                      <a:pt x="0" y="720"/>
                    </a:moveTo>
                    <a:lnTo>
                      <a:pt x="0" y="864"/>
                    </a:lnTo>
                    <a:lnTo>
                      <a:pt x="1248" y="864"/>
                    </a:lnTo>
                    <a:lnTo>
                      <a:pt x="1248" y="0"/>
                    </a:lnTo>
                    <a:lnTo>
                      <a:pt x="1488" y="0"/>
                    </a:lnTo>
                  </a:path>
                </a:pathLst>
              </a:custGeom>
              <a:noFill/>
              <a:ln w="25400" cap="rnd">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2" name="Freeform 28"/>
              <p:cNvSpPr>
                <a:spLocks noChangeAspect="1"/>
              </p:cNvSpPr>
              <p:nvPr/>
            </p:nvSpPr>
            <p:spPr bwMode="auto">
              <a:xfrm>
                <a:off x="3678" y="2709"/>
                <a:ext cx="317" cy="432"/>
              </a:xfrm>
              <a:custGeom>
                <a:avLst/>
                <a:gdLst>
                  <a:gd name="T0" fmla="*/ 0 w 529"/>
                  <a:gd name="T1" fmla="*/ 93 h 721"/>
                  <a:gd name="T2" fmla="*/ 31 w 529"/>
                  <a:gd name="T3" fmla="*/ 93 h 721"/>
                  <a:gd name="T4" fmla="*/ 31 w 529"/>
                  <a:gd name="T5" fmla="*/ 0 h 721"/>
                  <a:gd name="T6" fmla="*/ 68 w 529"/>
                  <a:gd name="T7" fmla="*/ 0 h 721"/>
                  <a:gd name="T8" fmla="*/ 68 w 529"/>
                  <a:gd name="T9" fmla="*/ 93 h 721"/>
                  <a:gd name="T10" fmla="*/ 0 60000 65536"/>
                  <a:gd name="T11" fmla="*/ 0 60000 65536"/>
                  <a:gd name="T12" fmla="*/ 0 60000 65536"/>
                  <a:gd name="T13" fmla="*/ 0 60000 65536"/>
                  <a:gd name="T14" fmla="*/ 0 60000 65536"/>
                  <a:gd name="T15" fmla="*/ 0 w 529"/>
                  <a:gd name="T16" fmla="*/ 0 h 721"/>
                  <a:gd name="T17" fmla="*/ 529 w 529"/>
                  <a:gd name="T18" fmla="*/ 721 h 721"/>
                </a:gdLst>
                <a:ahLst/>
                <a:cxnLst>
                  <a:cxn ang="T10">
                    <a:pos x="T0" y="T1"/>
                  </a:cxn>
                  <a:cxn ang="T11">
                    <a:pos x="T2" y="T3"/>
                  </a:cxn>
                  <a:cxn ang="T12">
                    <a:pos x="T4" y="T5"/>
                  </a:cxn>
                  <a:cxn ang="T13">
                    <a:pos x="T6" y="T7"/>
                  </a:cxn>
                  <a:cxn ang="T14">
                    <a:pos x="T8" y="T9"/>
                  </a:cxn>
                </a:cxnLst>
                <a:rect l="T15" t="T16" r="T17" b="T18"/>
                <a:pathLst>
                  <a:path w="529" h="721">
                    <a:moveTo>
                      <a:pt x="0" y="720"/>
                    </a:moveTo>
                    <a:lnTo>
                      <a:pt x="240" y="720"/>
                    </a:lnTo>
                    <a:lnTo>
                      <a:pt x="240" y="0"/>
                    </a:lnTo>
                    <a:lnTo>
                      <a:pt x="528" y="0"/>
                    </a:lnTo>
                    <a:lnTo>
                      <a:pt x="528" y="720"/>
                    </a:lnTo>
                  </a:path>
                </a:pathLst>
              </a:custGeom>
              <a:noFill/>
              <a:ln w="25400" cap="rnd">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3" name="Freeform 29"/>
              <p:cNvSpPr>
                <a:spLocks noChangeAspect="1"/>
              </p:cNvSpPr>
              <p:nvPr/>
            </p:nvSpPr>
            <p:spPr bwMode="auto">
              <a:xfrm>
                <a:off x="2638" y="3284"/>
                <a:ext cx="1530" cy="633"/>
              </a:xfrm>
              <a:custGeom>
                <a:avLst/>
                <a:gdLst>
                  <a:gd name="T0" fmla="*/ 329 w 2553"/>
                  <a:gd name="T1" fmla="*/ 0 h 1057"/>
                  <a:gd name="T2" fmla="*/ 329 w 2553"/>
                  <a:gd name="T3" fmla="*/ 105 h 1057"/>
                  <a:gd name="T4" fmla="*/ 323 w 2553"/>
                  <a:gd name="T5" fmla="*/ 105 h 1057"/>
                  <a:gd name="T6" fmla="*/ 323 w 2553"/>
                  <a:gd name="T7" fmla="*/ 117 h 1057"/>
                  <a:gd name="T8" fmla="*/ 329 w 2553"/>
                  <a:gd name="T9" fmla="*/ 117 h 1057"/>
                  <a:gd name="T10" fmla="*/ 329 w 2553"/>
                  <a:gd name="T11" fmla="*/ 135 h 1057"/>
                  <a:gd name="T12" fmla="*/ 0 w 2553"/>
                  <a:gd name="T13" fmla="*/ 135 h 1057"/>
                  <a:gd name="T14" fmla="*/ 0 60000 65536"/>
                  <a:gd name="T15" fmla="*/ 0 60000 65536"/>
                  <a:gd name="T16" fmla="*/ 0 60000 65536"/>
                  <a:gd name="T17" fmla="*/ 0 60000 65536"/>
                  <a:gd name="T18" fmla="*/ 0 60000 65536"/>
                  <a:gd name="T19" fmla="*/ 0 60000 65536"/>
                  <a:gd name="T20" fmla="*/ 0 60000 65536"/>
                  <a:gd name="T21" fmla="*/ 0 w 2553"/>
                  <a:gd name="T22" fmla="*/ 0 h 1057"/>
                  <a:gd name="T23" fmla="*/ 2553 w 2553"/>
                  <a:gd name="T24" fmla="*/ 1057 h 10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53" h="1057">
                    <a:moveTo>
                      <a:pt x="2552" y="0"/>
                    </a:moveTo>
                    <a:lnTo>
                      <a:pt x="2552" y="816"/>
                    </a:lnTo>
                    <a:lnTo>
                      <a:pt x="2504" y="816"/>
                    </a:lnTo>
                    <a:lnTo>
                      <a:pt x="2504" y="912"/>
                    </a:lnTo>
                    <a:lnTo>
                      <a:pt x="2552" y="912"/>
                    </a:lnTo>
                    <a:lnTo>
                      <a:pt x="2552" y="1056"/>
                    </a:lnTo>
                    <a:lnTo>
                      <a:pt x="0" y="1056"/>
                    </a:lnTo>
                  </a:path>
                </a:pathLst>
              </a:custGeom>
              <a:noFill/>
              <a:ln w="12700" cap="rnd">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4" name="AutoShape 30"/>
              <p:cNvSpPr>
                <a:spLocks noChangeAspect="1" noChangeArrowheads="1"/>
              </p:cNvSpPr>
              <p:nvPr/>
            </p:nvSpPr>
            <p:spPr bwMode="auto">
              <a:xfrm>
                <a:off x="2847" y="2309"/>
                <a:ext cx="283" cy="139"/>
              </a:xfrm>
              <a:prstGeom prst="roundRect">
                <a:avLst>
                  <a:gd name="adj" fmla="val 12495"/>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Arial" charset="0"/>
                </a:endParaRPr>
              </a:p>
            </p:txBody>
          </p:sp>
          <p:sp>
            <p:nvSpPr>
              <p:cNvPr id="35" name="Line 31"/>
              <p:cNvSpPr>
                <a:spLocks noChangeAspect="1" noChangeShapeType="1"/>
              </p:cNvSpPr>
              <p:nvPr/>
            </p:nvSpPr>
            <p:spPr bwMode="auto">
              <a:xfrm>
                <a:off x="2847" y="2364"/>
                <a:ext cx="16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 name="Line 32"/>
              <p:cNvSpPr>
                <a:spLocks noChangeAspect="1" noChangeShapeType="1"/>
              </p:cNvSpPr>
              <p:nvPr/>
            </p:nvSpPr>
            <p:spPr bwMode="auto">
              <a:xfrm>
                <a:off x="3019" y="2392"/>
                <a:ext cx="111"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7" name="AutoShape 33"/>
              <p:cNvSpPr>
                <a:spLocks noChangeAspect="1" noChangeArrowheads="1"/>
              </p:cNvSpPr>
              <p:nvPr/>
            </p:nvSpPr>
            <p:spPr bwMode="auto">
              <a:xfrm>
                <a:off x="2847" y="2366"/>
                <a:ext cx="168" cy="82"/>
              </a:xfrm>
              <a:prstGeom prst="roundRect">
                <a:avLst>
                  <a:gd name="adj" fmla="val 20829"/>
                </a:avLst>
              </a:prstGeom>
              <a:solidFill>
                <a:srgbClr val="DDDDDD"/>
              </a:solidFill>
              <a:ln w="12700">
                <a:solidFill>
                  <a:schemeClr val="tx1"/>
                </a:solidFill>
                <a:round/>
                <a:headEnd/>
                <a:tailEnd/>
              </a:ln>
            </p:spPr>
            <p:txBody>
              <a:bodyPr wrap="none" anchor="ctr"/>
              <a:lstStyle/>
              <a:p>
                <a:endParaRPr lang="en-US">
                  <a:latin typeface="Arial" charset="0"/>
                </a:endParaRPr>
              </a:p>
            </p:txBody>
          </p:sp>
          <p:sp>
            <p:nvSpPr>
              <p:cNvPr id="38" name="AutoShape 34"/>
              <p:cNvSpPr>
                <a:spLocks noChangeAspect="1" noChangeArrowheads="1"/>
              </p:cNvSpPr>
              <p:nvPr/>
            </p:nvSpPr>
            <p:spPr bwMode="auto">
              <a:xfrm>
                <a:off x="3019" y="2395"/>
                <a:ext cx="111" cy="53"/>
              </a:xfrm>
              <a:prstGeom prst="roundRect">
                <a:avLst>
                  <a:gd name="adj" fmla="val 24995"/>
                </a:avLst>
              </a:prstGeom>
              <a:solidFill>
                <a:srgbClr val="DDDDDD"/>
              </a:solidFill>
              <a:ln w="12700">
                <a:solidFill>
                  <a:schemeClr val="tx1"/>
                </a:solidFill>
                <a:round/>
                <a:headEnd/>
                <a:tailEnd/>
              </a:ln>
            </p:spPr>
            <p:txBody>
              <a:bodyPr wrap="none" anchor="ctr"/>
              <a:lstStyle/>
              <a:p>
                <a:endParaRPr lang="en-US">
                  <a:latin typeface="Arial" charset="0"/>
                </a:endParaRPr>
              </a:p>
            </p:txBody>
          </p:sp>
          <p:sp>
            <p:nvSpPr>
              <p:cNvPr id="39" name="Line 35"/>
              <p:cNvSpPr>
                <a:spLocks noChangeAspect="1" noChangeShapeType="1"/>
              </p:cNvSpPr>
              <p:nvPr/>
            </p:nvSpPr>
            <p:spPr bwMode="auto">
              <a:xfrm flipV="1">
                <a:off x="3017" y="2359"/>
                <a:ext cx="0" cy="96"/>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0" name="Freeform 36"/>
              <p:cNvSpPr>
                <a:spLocks noChangeAspect="1"/>
              </p:cNvSpPr>
              <p:nvPr/>
            </p:nvSpPr>
            <p:spPr bwMode="auto">
              <a:xfrm>
                <a:off x="4598" y="2766"/>
                <a:ext cx="140" cy="403"/>
              </a:xfrm>
              <a:custGeom>
                <a:avLst/>
                <a:gdLst>
                  <a:gd name="T0" fmla="*/ 0 w 233"/>
                  <a:gd name="T1" fmla="*/ 0 h 673"/>
                  <a:gd name="T2" fmla="*/ 30 w 233"/>
                  <a:gd name="T3" fmla="*/ 0 h 673"/>
                  <a:gd name="T4" fmla="*/ 30 w 233"/>
                  <a:gd name="T5" fmla="*/ 86 h 673"/>
                  <a:gd name="T6" fmla="*/ 0 60000 65536"/>
                  <a:gd name="T7" fmla="*/ 0 60000 65536"/>
                  <a:gd name="T8" fmla="*/ 0 60000 65536"/>
                  <a:gd name="T9" fmla="*/ 0 w 233"/>
                  <a:gd name="T10" fmla="*/ 0 h 673"/>
                  <a:gd name="T11" fmla="*/ 233 w 233"/>
                  <a:gd name="T12" fmla="*/ 673 h 673"/>
                </a:gdLst>
                <a:ahLst/>
                <a:cxnLst>
                  <a:cxn ang="T6">
                    <a:pos x="T0" y="T1"/>
                  </a:cxn>
                  <a:cxn ang="T7">
                    <a:pos x="T2" y="T3"/>
                  </a:cxn>
                  <a:cxn ang="T8">
                    <a:pos x="T4" y="T5"/>
                  </a:cxn>
                </a:cxnLst>
                <a:rect l="T9" t="T10" r="T11" b="T12"/>
                <a:pathLst>
                  <a:path w="233" h="673">
                    <a:moveTo>
                      <a:pt x="0" y="0"/>
                    </a:moveTo>
                    <a:lnTo>
                      <a:pt x="232" y="0"/>
                    </a:lnTo>
                    <a:lnTo>
                      <a:pt x="232" y="672"/>
                    </a:lnTo>
                  </a:path>
                </a:pathLst>
              </a:custGeom>
              <a:noFill/>
              <a:ln w="25400" cap="rnd">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1" name="Rectangle 37"/>
              <p:cNvSpPr>
                <a:spLocks noChangeAspect="1" noChangeArrowheads="1"/>
              </p:cNvSpPr>
              <p:nvPr/>
            </p:nvSpPr>
            <p:spPr bwMode="auto">
              <a:xfrm>
                <a:off x="4622" y="3186"/>
                <a:ext cx="276" cy="1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pPr eaLnBrk="0" hangingPunct="0"/>
                <a:r>
                  <a:rPr lang="en-US" sz="1400" b="1">
                    <a:latin typeface="Arial" charset="0"/>
                  </a:rPr>
                  <a:t>AN</a:t>
                </a:r>
              </a:p>
            </p:txBody>
          </p:sp>
          <p:sp>
            <p:nvSpPr>
              <p:cNvPr id="42" name="Rectangle 38"/>
              <p:cNvSpPr>
                <a:spLocks noChangeAspect="1" noChangeArrowheads="1"/>
              </p:cNvSpPr>
              <p:nvPr/>
            </p:nvSpPr>
            <p:spPr bwMode="auto">
              <a:xfrm>
                <a:off x="4133" y="2065"/>
                <a:ext cx="515" cy="1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pPr eaLnBrk="0" hangingPunct="0"/>
                <a:r>
                  <a:rPr lang="en-US" sz="1400" b="1" dirty="0">
                    <a:latin typeface="Arial" charset="0"/>
                  </a:rPr>
                  <a:t>AN/H</a:t>
                </a:r>
                <a:r>
                  <a:rPr lang="en-US" sz="1400" b="1" baseline="-25000" dirty="0">
                    <a:latin typeface="Arial" charset="0"/>
                  </a:rPr>
                  <a:t>2</a:t>
                </a:r>
                <a:r>
                  <a:rPr lang="en-US" sz="1400" b="1" dirty="0">
                    <a:latin typeface="Arial" charset="0"/>
                  </a:rPr>
                  <a:t>O</a:t>
                </a:r>
              </a:p>
            </p:txBody>
          </p:sp>
          <p:sp>
            <p:nvSpPr>
              <p:cNvPr id="43" name="Rectangle 39"/>
              <p:cNvSpPr>
                <a:spLocks noChangeAspect="1" noChangeArrowheads="1"/>
              </p:cNvSpPr>
              <p:nvPr/>
            </p:nvSpPr>
            <p:spPr bwMode="auto">
              <a:xfrm>
                <a:off x="1914" y="3850"/>
                <a:ext cx="696" cy="1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pPr eaLnBrk="0" hangingPunct="0"/>
                <a:r>
                  <a:rPr lang="en-US" sz="1400" b="1" dirty="0">
                    <a:latin typeface="Arial" charset="0"/>
                  </a:rPr>
                  <a:t>To Quench</a:t>
                </a:r>
              </a:p>
            </p:txBody>
          </p:sp>
          <p:grpSp>
            <p:nvGrpSpPr>
              <p:cNvPr id="44" name="Group 40"/>
              <p:cNvGrpSpPr>
                <a:grpSpLocks noChangeAspect="1"/>
              </p:cNvGrpSpPr>
              <p:nvPr/>
            </p:nvGrpSpPr>
            <p:grpSpPr bwMode="auto">
              <a:xfrm>
                <a:off x="3398" y="2337"/>
                <a:ext cx="289" cy="1376"/>
                <a:chOff x="3272" y="1396"/>
                <a:chExt cx="481" cy="2296"/>
              </a:xfrm>
            </p:grpSpPr>
            <p:sp>
              <p:nvSpPr>
                <p:cNvPr id="83" name="AutoShape 41"/>
                <p:cNvSpPr>
                  <a:spLocks noChangeAspect="1" noChangeArrowheads="1"/>
                </p:cNvSpPr>
                <p:nvPr/>
              </p:nvSpPr>
              <p:spPr bwMode="auto">
                <a:xfrm>
                  <a:off x="3372" y="1396"/>
                  <a:ext cx="280" cy="1458"/>
                </a:xfrm>
                <a:prstGeom prst="roundRect">
                  <a:avLst>
                    <a:gd name="adj" fmla="val 49995"/>
                  </a:avLst>
                </a:prstGeom>
                <a:solidFill>
                  <a:srgbClr val="CC0000"/>
                </a:solidFill>
                <a:ln w="12700">
                  <a:solidFill>
                    <a:schemeClr val="tx1"/>
                  </a:solidFill>
                  <a:round/>
                  <a:headEnd/>
                  <a:tailEnd/>
                </a:ln>
              </p:spPr>
              <p:txBody>
                <a:bodyPr wrap="none" anchor="ctr"/>
                <a:lstStyle/>
                <a:p>
                  <a:endParaRPr lang="en-US">
                    <a:latin typeface="Arial" charset="0"/>
                  </a:endParaRPr>
                </a:p>
              </p:txBody>
            </p:sp>
            <p:sp>
              <p:nvSpPr>
                <p:cNvPr id="84" name="AutoShape 42"/>
                <p:cNvSpPr>
                  <a:spLocks noChangeAspect="1" noChangeArrowheads="1"/>
                </p:cNvSpPr>
                <p:nvPr/>
              </p:nvSpPr>
              <p:spPr bwMode="auto">
                <a:xfrm flipV="1">
                  <a:off x="3272" y="2387"/>
                  <a:ext cx="480" cy="20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095 w 21600"/>
                    <a:gd name="T13" fmla="*/ 4134 h 21600"/>
                    <a:gd name="T14" fmla="*/ 17505 w 21600"/>
                    <a:gd name="T15" fmla="*/ 17466 h 21600"/>
                  </a:gdLst>
                  <a:ahLst/>
                  <a:cxnLst>
                    <a:cxn ang="T8">
                      <a:pos x="T0" y="T1"/>
                    </a:cxn>
                    <a:cxn ang="T9">
                      <a:pos x="T2" y="T3"/>
                    </a:cxn>
                    <a:cxn ang="T10">
                      <a:pos x="T4" y="T5"/>
                    </a:cxn>
                    <a:cxn ang="T11">
                      <a:pos x="T6" y="T7"/>
                    </a:cxn>
                  </a:cxnLst>
                  <a:rect l="T12" t="T13" r="T14" b="T15"/>
                  <a:pathLst>
                    <a:path w="21600" h="21600">
                      <a:moveTo>
                        <a:pt x="0" y="0"/>
                      </a:moveTo>
                      <a:lnTo>
                        <a:pt x="4589" y="21600"/>
                      </a:lnTo>
                      <a:lnTo>
                        <a:pt x="17011" y="21600"/>
                      </a:lnTo>
                      <a:lnTo>
                        <a:pt x="21600" y="0"/>
                      </a:lnTo>
                      <a:lnTo>
                        <a:pt x="0" y="0"/>
                      </a:lnTo>
                      <a:close/>
                    </a:path>
                  </a:pathLst>
                </a:custGeom>
                <a:solidFill>
                  <a:srgbClr val="CC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rot="10800000" wrap="none" anchor="ctr"/>
                <a:lstStyle/>
                <a:p>
                  <a:endParaRPr lang="en-US"/>
                </a:p>
              </p:txBody>
            </p:sp>
            <p:sp>
              <p:nvSpPr>
                <p:cNvPr id="85" name="Oval 43"/>
                <p:cNvSpPr>
                  <a:spLocks noChangeAspect="1" noChangeArrowheads="1"/>
                </p:cNvSpPr>
                <p:nvPr/>
              </p:nvSpPr>
              <p:spPr bwMode="auto">
                <a:xfrm>
                  <a:off x="3276" y="3176"/>
                  <a:ext cx="472" cy="516"/>
                </a:xfrm>
                <a:prstGeom prst="ellipse">
                  <a:avLst/>
                </a:prstGeom>
                <a:solidFill>
                  <a:srgbClr val="CC0000"/>
                </a:solidFill>
                <a:ln w="12700">
                  <a:solidFill>
                    <a:schemeClr val="tx1"/>
                  </a:solidFill>
                  <a:round/>
                  <a:headEnd/>
                  <a:tailEnd/>
                </a:ln>
              </p:spPr>
              <p:txBody>
                <a:bodyPr wrap="none" anchor="ctr"/>
                <a:lstStyle/>
                <a:p>
                  <a:endParaRPr lang="en-US">
                    <a:latin typeface="Arial" charset="0"/>
                  </a:endParaRPr>
                </a:p>
              </p:txBody>
            </p:sp>
            <p:sp>
              <p:nvSpPr>
                <p:cNvPr id="86" name="Rectangle 44"/>
                <p:cNvSpPr>
                  <a:spLocks noChangeAspect="1" noChangeArrowheads="1"/>
                </p:cNvSpPr>
                <p:nvPr/>
              </p:nvSpPr>
              <p:spPr bwMode="auto">
                <a:xfrm>
                  <a:off x="3272" y="2596"/>
                  <a:ext cx="480" cy="838"/>
                </a:xfrm>
                <a:prstGeom prst="rect">
                  <a:avLst/>
                </a:prstGeom>
                <a:solidFill>
                  <a:srgbClr val="CC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Arial" charset="0"/>
                  </a:endParaRPr>
                </a:p>
              </p:txBody>
            </p:sp>
            <p:sp>
              <p:nvSpPr>
                <p:cNvPr id="87" name="Freeform 45"/>
                <p:cNvSpPr>
                  <a:spLocks noChangeAspect="1"/>
                </p:cNvSpPr>
                <p:nvPr/>
              </p:nvSpPr>
              <p:spPr bwMode="auto">
                <a:xfrm>
                  <a:off x="3272" y="2387"/>
                  <a:ext cx="97" cy="1048"/>
                </a:xfrm>
                <a:custGeom>
                  <a:avLst/>
                  <a:gdLst>
                    <a:gd name="T0" fmla="*/ 0 w 97"/>
                    <a:gd name="T1" fmla="*/ 1047 h 1048"/>
                    <a:gd name="T2" fmla="*/ 0 w 97"/>
                    <a:gd name="T3" fmla="*/ 209 h 1048"/>
                    <a:gd name="T4" fmla="*/ 96 w 97"/>
                    <a:gd name="T5" fmla="*/ 0 h 1048"/>
                    <a:gd name="T6" fmla="*/ 0 60000 65536"/>
                    <a:gd name="T7" fmla="*/ 0 60000 65536"/>
                    <a:gd name="T8" fmla="*/ 0 60000 65536"/>
                    <a:gd name="T9" fmla="*/ 0 w 97"/>
                    <a:gd name="T10" fmla="*/ 0 h 1048"/>
                    <a:gd name="T11" fmla="*/ 97 w 97"/>
                    <a:gd name="T12" fmla="*/ 1048 h 1048"/>
                  </a:gdLst>
                  <a:ahLst/>
                  <a:cxnLst>
                    <a:cxn ang="T6">
                      <a:pos x="T0" y="T1"/>
                    </a:cxn>
                    <a:cxn ang="T7">
                      <a:pos x="T2" y="T3"/>
                    </a:cxn>
                    <a:cxn ang="T8">
                      <a:pos x="T4" y="T5"/>
                    </a:cxn>
                  </a:cxnLst>
                  <a:rect l="T9" t="T10" r="T11" b="T12"/>
                  <a:pathLst>
                    <a:path w="97" h="1048">
                      <a:moveTo>
                        <a:pt x="0" y="1047"/>
                      </a:moveTo>
                      <a:lnTo>
                        <a:pt x="0" y="209"/>
                      </a:lnTo>
                      <a:lnTo>
                        <a:pt x="96" y="0"/>
                      </a:lnTo>
                    </a:path>
                  </a:pathLst>
                </a:custGeom>
                <a:solidFill>
                  <a:srgbClr val="CC0000"/>
                </a:solidFill>
                <a:ln w="12700" cap="rnd">
                  <a:solidFill>
                    <a:schemeClr val="tx1"/>
                  </a:solidFill>
                  <a:round/>
                  <a:headEnd/>
                  <a:tailEnd/>
                </a:ln>
              </p:spPr>
              <p:txBody>
                <a:bodyPr/>
                <a:lstStyle/>
                <a:p>
                  <a:endParaRPr lang="en-US"/>
                </a:p>
              </p:txBody>
            </p:sp>
            <p:sp>
              <p:nvSpPr>
                <p:cNvPr id="88" name="Freeform 46"/>
                <p:cNvSpPr>
                  <a:spLocks noChangeAspect="1"/>
                </p:cNvSpPr>
                <p:nvPr/>
              </p:nvSpPr>
              <p:spPr bwMode="auto">
                <a:xfrm>
                  <a:off x="3656" y="2387"/>
                  <a:ext cx="97" cy="1048"/>
                </a:xfrm>
                <a:custGeom>
                  <a:avLst/>
                  <a:gdLst>
                    <a:gd name="T0" fmla="*/ 96 w 97"/>
                    <a:gd name="T1" fmla="*/ 1047 h 1048"/>
                    <a:gd name="T2" fmla="*/ 96 w 97"/>
                    <a:gd name="T3" fmla="*/ 209 h 1048"/>
                    <a:gd name="T4" fmla="*/ 0 w 97"/>
                    <a:gd name="T5" fmla="*/ 0 h 1048"/>
                    <a:gd name="T6" fmla="*/ 0 60000 65536"/>
                    <a:gd name="T7" fmla="*/ 0 60000 65536"/>
                    <a:gd name="T8" fmla="*/ 0 60000 65536"/>
                    <a:gd name="T9" fmla="*/ 0 w 97"/>
                    <a:gd name="T10" fmla="*/ 0 h 1048"/>
                    <a:gd name="T11" fmla="*/ 97 w 97"/>
                    <a:gd name="T12" fmla="*/ 1048 h 1048"/>
                  </a:gdLst>
                  <a:ahLst/>
                  <a:cxnLst>
                    <a:cxn ang="T6">
                      <a:pos x="T0" y="T1"/>
                    </a:cxn>
                    <a:cxn ang="T7">
                      <a:pos x="T2" y="T3"/>
                    </a:cxn>
                    <a:cxn ang="T8">
                      <a:pos x="T4" y="T5"/>
                    </a:cxn>
                  </a:cxnLst>
                  <a:rect l="T9" t="T10" r="T11" b="T12"/>
                  <a:pathLst>
                    <a:path w="97" h="1048">
                      <a:moveTo>
                        <a:pt x="96" y="1047"/>
                      </a:moveTo>
                      <a:lnTo>
                        <a:pt x="96" y="209"/>
                      </a:lnTo>
                      <a:lnTo>
                        <a:pt x="0" y="0"/>
                      </a:lnTo>
                    </a:path>
                  </a:pathLst>
                </a:custGeom>
                <a:solidFill>
                  <a:srgbClr val="CC0000"/>
                </a:solidFill>
                <a:ln w="12700" cap="rnd">
                  <a:solidFill>
                    <a:schemeClr val="tx1"/>
                  </a:solidFill>
                  <a:round/>
                  <a:headEnd/>
                  <a:tailEnd/>
                </a:ln>
              </p:spPr>
              <p:txBody>
                <a:bodyPr/>
                <a:lstStyle/>
                <a:p>
                  <a:endParaRPr lang="en-US"/>
                </a:p>
              </p:txBody>
            </p:sp>
            <p:sp>
              <p:nvSpPr>
                <p:cNvPr id="89" name="Freeform 47"/>
                <p:cNvSpPr>
                  <a:spLocks noChangeAspect="1"/>
                </p:cNvSpPr>
                <p:nvPr/>
              </p:nvSpPr>
              <p:spPr bwMode="auto">
                <a:xfrm>
                  <a:off x="3272" y="2701"/>
                  <a:ext cx="97" cy="106"/>
                </a:xfrm>
                <a:custGeom>
                  <a:avLst/>
                  <a:gdLst>
                    <a:gd name="T0" fmla="*/ 0 w 97"/>
                    <a:gd name="T1" fmla="*/ 105 h 106"/>
                    <a:gd name="T2" fmla="*/ 96 w 97"/>
                    <a:gd name="T3" fmla="*/ 105 h 106"/>
                    <a:gd name="T4" fmla="*/ 96 w 97"/>
                    <a:gd name="T5" fmla="*/ 0 h 106"/>
                    <a:gd name="T6" fmla="*/ 0 60000 65536"/>
                    <a:gd name="T7" fmla="*/ 0 60000 65536"/>
                    <a:gd name="T8" fmla="*/ 0 60000 65536"/>
                    <a:gd name="T9" fmla="*/ 0 w 97"/>
                    <a:gd name="T10" fmla="*/ 0 h 106"/>
                    <a:gd name="T11" fmla="*/ 97 w 97"/>
                    <a:gd name="T12" fmla="*/ 106 h 106"/>
                  </a:gdLst>
                  <a:ahLst/>
                  <a:cxnLst>
                    <a:cxn ang="T6">
                      <a:pos x="T0" y="T1"/>
                    </a:cxn>
                    <a:cxn ang="T7">
                      <a:pos x="T2" y="T3"/>
                    </a:cxn>
                    <a:cxn ang="T8">
                      <a:pos x="T4" y="T5"/>
                    </a:cxn>
                  </a:cxnLst>
                  <a:rect l="T9" t="T10" r="T11" b="T12"/>
                  <a:pathLst>
                    <a:path w="97" h="106">
                      <a:moveTo>
                        <a:pt x="0" y="105"/>
                      </a:moveTo>
                      <a:lnTo>
                        <a:pt x="96" y="105"/>
                      </a:lnTo>
                      <a:lnTo>
                        <a:pt x="96" y="0"/>
                      </a:lnTo>
                    </a:path>
                  </a:pathLst>
                </a:custGeom>
                <a:solidFill>
                  <a:srgbClr val="CC0000"/>
                </a:solidFill>
                <a:ln w="12700" cap="rnd">
                  <a:solidFill>
                    <a:schemeClr val="tx1"/>
                  </a:solidFill>
                  <a:round/>
                  <a:headEnd/>
                  <a:tailEnd/>
                </a:ln>
              </p:spPr>
              <p:txBody>
                <a:bodyPr/>
                <a:lstStyle/>
                <a:p>
                  <a:endParaRPr lang="en-US"/>
                </a:p>
              </p:txBody>
            </p:sp>
            <p:sp>
              <p:nvSpPr>
                <p:cNvPr id="90" name="Freeform 48"/>
                <p:cNvSpPr>
                  <a:spLocks noChangeAspect="1"/>
                </p:cNvSpPr>
                <p:nvPr/>
              </p:nvSpPr>
              <p:spPr bwMode="auto">
                <a:xfrm>
                  <a:off x="3656" y="2701"/>
                  <a:ext cx="97" cy="106"/>
                </a:xfrm>
                <a:custGeom>
                  <a:avLst/>
                  <a:gdLst>
                    <a:gd name="T0" fmla="*/ 96 w 97"/>
                    <a:gd name="T1" fmla="*/ 105 h 106"/>
                    <a:gd name="T2" fmla="*/ 0 w 97"/>
                    <a:gd name="T3" fmla="*/ 105 h 106"/>
                    <a:gd name="T4" fmla="*/ 0 w 97"/>
                    <a:gd name="T5" fmla="*/ 0 h 106"/>
                    <a:gd name="T6" fmla="*/ 0 60000 65536"/>
                    <a:gd name="T7" fmla="*/ 0 60000 65536"/>
                    <a:gd name="T8" fmla="*/ 0 60000 65536"/>
                    <a:gd name="T9" fmla="*/ 0 w 97"/>
                    <a:gd name="T10" fmla="*/ 0 h 106"/>
                    <a:gd name="T11" fmla="*/ 97 w 97"/>
                    <a:gd name="T12" fmla="*/ 106 h 106"/>
                  </a:gdLst>
                  <a:ahLst/>
                  <a:cxnLst>
                    <a:cxn ang="T6">
                      <a:pos x="T0" y="T1"/>
                    </a:cxn>
                    <a:cxn ang="T7">
                      <a:pos x="T2" y="T3"/>
                    </a:cxn>
                    <a:cxn ang="T8">
                      <a:pos x="T4" y="T5"/>
                    </a:cxn>
                  </a:cxnLst>
                  <a:rect l="T9" t="T10" r="T11" b="T12"/>
                  <a:pathLst>
                    <a:path w="97" h="106">
                      <a:moveTo>
                        <a:pt x="96" y="105"/>
                      </a:moveTo>
                      <a:lnTo>
                        <a:pt x="0" y="105"/>
                      </a:lnTo>
                      <a:lnTo>
                        <a:pt x="0" y="0"/>
                      </a:lnTo>
                    </a:path>
                  </a:pathLst>
                </a:custGeom>
                <a:solidFill>
                  <a:srgbClr val="CC0000"/>
                </a:solidFill>
                <a:ln w="12700" cap="rnd">
                  <a:solidFill>
                    <a:schemeClr val="tx1"/>
                  </a:solidFill>
                  <a:round/>
                  <a:headEnd/>
                  <a:tailEnd/>
                </a:ln>
              </p:spPr>
              <p:txBody>
                <a:bodyPr/>
                <a:lstStyle/>
                <a:p>
                  <a:endParaRPr lang="en-US"/>
                </a:p>
              </p:txBody>
            </p:sp>
            <p:sp>
              <p:nvSpPr>
                <p:cNvPr id="91" name="Freeform 49"/>
                <p:cNvSpPr>
                  <a:spLocks noChangeAspect="1"/>
                </p:cNvSpPr>
                <p:nvPr/>
              </p:nvSpPr>
              <p:spPr bwMode="auto">
                <a:xfrm>
                  <a:off x="3464" y="2701"/>
                  <a:ext cx="97" cy="106"/>
                </a:xfrm>
                <a:custGeom>
                  <a:avLst/>
                  <a:gdLst>
                    <a:gd name="T0" fmla="*/ 0 w 97"/>
                    <a:gd name="T1" fmla="*/ 0 h 106"/>
                    <a:gd name="T2" fmla="*/ 0 w 97"/>
                    <a:gd name="T3" fmla="*/ 105 h 106"/>
                    <a:gd name="T4" fmla="*/ 96 w 97"/>
                    <a:gd name="T5" fmla="*/ 105 h 106"/>
                    <a:gd name="T6" fmla="*/ 96 w 97"/>
                    <a:gd name="T7" fmla="*/ 0 h 106"/>
                    <a:gd name="T8" fmla="*/ 0 60000 65536"/>
                    <a:gd name="T9" fmla="*/ 0 60000 65536"/>
                    <a:gd name="T10" fmla="*/ 0 60000 65536"/>
                    <a:gd name="T11" fmla="*/ 0 60000 65536"/>
                    <a:gd name="T12" fmla="*/ 0 w 97"/>
                    <a:gd name="T13" fmla="*/ 0 h 106"/>
                    <a:gd name="T14" fmla="*/ 97 w 97"/>
                    <a:gd name="T15" fmla="*/ 106 h 106"/>
                  </a:gdLst>
                  <a:ahLst/>
                  <a:cxnLst>
                    <a:cxn ang="T8">
                      <a:pos x="T0" y="T1"/>
                    </a:cxn>
                    <a:cxn ang="T9">
                      <a:pos x="T2" y="T3"/>
                    </a:cxn>
                    <a:cxn ang="T10">
                      <a:pos x="T4" y="T5"/>
                    </a:cxn>
                    <a:cxn ang="T11">
                      <a:pos x="T6" y="T7"/>
                    </a:cxn>
                  </a:cxnLst>
                  <a:rect l="T12" t="T13" r="T14" b="T15"/>
                  <a:pathLst>
                    <a:path w="97" h="106">
                      <a:moveTo>
                        <a:pt x="0" y="0"/>
                      </a:moveTo>
                      <a:lnTo>
                        <a:pt x="0" y="105"/>
                      </a:lnTo>
                      <a:lnTo>
                        <a:pt x="96" y="105"/>
                      </a:lnTo>
                      <a:lnTo>
                        <a:pt x="96" y="0"/>
                      </a:lnTo>
                    </a:path>
                  </a:pathLst>
                </a:custGeom>
                <a:solidFill>
                  <a:srgbClr val="CC0000"/>
                </a:solidFill>
                <a:ln w="12700" cap="rnd">
                  <a:solidFill>
                    <a:schemeClr val="tx1"/>
                  </a:solidFill>
                  <a:round/>
                  <a:headEnd/>
                  <a:tailEnd/>
                </a:ln>
              </p:spPr>
              <p:txBody>
                <a:bodyPr/>
                <a:lstStyle/>
                <a:p>
                  <a:endParaRPr lang="en-US"/>
                </a:p>
              </p:txBody>
            </p:sp>
          </p:grpSp>
          <p:sp>
            <p:nvSpPr>
              <p:cNvPr id="45" name="AutoShape 50"/>
              <p:cNvSpPr>
                <a:spLocks noChangeAspect="1" noChangeArrowheads="1"/>
              </p:cNvSpPr>
              <p:nvPr/>
            </p:nvSpPr>
            <p:spPr bwMode="auto">
              <a:xfrm>
                <a:off x="3940" y="3142"/>
                <a:ext cx="282" cy="139"/>
              </a:xfrm>
              <a:prstGeom prst="roundRect">
                <a:avLst>
                  <a:gd name="adj" fmla="val 12495"/>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Arial" charset="0"/>
                </a:endParaRPr>
              </a:p>
            </p:txBody>
          </p:sp>
          <p:sp>
            <p:nvSpPr>
              <p:cNvPr id="46" name="Line 51"/>
              <p:cNvSpPr>
                <a:spLocks noChangeAspect="1" noChangeShapeType="1"/>
              </p:cNvSpPr>
              <p:nvPr/>
            </p:nvSpPr>
            <p:spPr bwMode="auto">
              <a:xfrm flipH="1">
                <a:off x="4050" y="3198"/>
                <a:ext cx="177"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 name="Line 52"/>
              <p:cNvSpPr>
                <a:spLocks noChangeAspect="1" noChangeShapeType="1"/>
              </p:cNvSpPr>
              <p:nvPr/>
            </p:nvSpPr>
            <p:spPr bwMode="auto">
              <a:xfrm flipH="1">
                <a:off x="3935" y="3226"/>
                <a:ext cx="120"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8" name="AutoShape 53"/>
              <p:cNvSpPr>
                <a:spLocks noChangeAspect="1" noChangeArrowheads="1"/>
              </p:cNvSpPr>
              <p:nvPr/>
            </p:nvSpPr>
            <p:spPr bwMode="auto">
              <a:xfrm>
                <a:off x="4055" y="3200"/>
                <a:ext cx="167" cy="81"/>
              </a:xfrm>
              <a:prstGeom prst="roundRect">
                <a:avLst>
                  <a:gd name="adj" fmla="val 20829"/>
                </a:avLst>
              </a:prstGeom>
              <a:solidFill>
                <a:srgbClr val="DDDDDD"/>
              </a:solidFill>
              <a:ln w="12700">
                <a:solidFill>
                  <a:schemeClr val="tx1"/>
                </a:solidFill>
                <a:round/>
                <a:headEnd/>
                <a:tailEnd/>
              </a:ln>
            </p:spPr>
            <p:txBody>
              <a:bodyPr wrap="none" anchor="ctr"/>
              <a:lstStyle/>
              <a:p>
                <a:endParaRPr lang="en-US">
                  <a:latin typeface="Arial" charset="0"/>
                </a:endParaRPr>
              </a:p>
            </p:txBody>
          </p:sp>
          <p:sp>
            <p:nvSpPr>
              <p:cNvPr id="49" name="AutoShape 54"/>
              <p:cNvSpPr>
                <a:spLocks noChangeAspect="1" noChangeArrowheads="1"/>
              </p:cNvSpPr>
              <p:nvPr/>
            </p:nvSpPr>
            <p:spPr bwMode="auto">
              <a:xfrm>
                <a:off x="3940" y="3229"/>
                <a:ext cx="110" cy="52"/>
              </a:xfrm>
              <a:prstGeom prst="roundRect">
                <a:avLst>
                  <a:gd name="adj" fmla="val 24995"/>
                </a:avLst>
              </a:prstGeom>
              <a:solidFill>
                <a:srgbClr val="DDDDDD"/>
              </a:solidFill>
              <a:ln w="12700">
                <a:solidFill>
                  <a:schemeClr val="tx1"/>
                </a:solidFill>
                <a:round/>
                <a:headEnd/>
                <a:tailEnd/>
              </a:ln>
            </p:spPr>
            <p:txBody>
              <a:bodyPr wrap="none" anchor="ctr"/>
              <a:lstStyle/>
              <a:p>
                <a:endParaRPr lang="en-US">
                  <a:latin typeface="Arial" charset="0"/>
                </a:endParaRPr>
              </a:p>
            </p:txBody>
          </p:sp>
          <p:sp>
            <p:nvSpPr>
              <p:cNvPr id="50" name="Line 55"/>
              <p:cNvSpPr>
                <a:spLocks noChangeAspect="1" noChangeShapeType="1"/>
              </p:cNvSpPr>
              <p:nvPr/>
            </p:nvSpPr>
            <p:spPr bwMode="auto">
              <a:xfrm flipV="1">
                <a:off x="4052" y="3193"/>
                <a:ext cx="0" cy="96"/>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 name="Freeform 56"/>
              <p:cNvSpPr>
                <a:spLocks noChangeAspect="1"/>
              </p:cNvSpPr>
              <p:nvPr/>
            </p:nvSpPr>
            <p:spPr bwMode="auto">
              <a:xfrm>
                <a:off x="4162" y="3571"/>
                <a:ext cx="351" cy="346"/>
              </a:xfrm>
              <a:custGeom>
                <a:avLst/>
                <a:gdLst>
                  <a:gd name="T0" fmla="*/ 76 w 585"/>
                  <a:gd name="T1" fmla="*/ 0 h 577"/>
                  <a:gd name="T2" fmla="*/ 76 w 585"/>
                  <a:gd name="T3" fmla="*/ 74 h 577"/>
                  <a:gd name="T4" fmla="*/ 0 w 585"/>
                  <a:gd name="T5" fmla="*/ 74 h 577"/>
                  <a:gd name="T6" fmla="*/ 0 60000 65536"/>
                  <a:gd name="T7" fmla="*/ 0 60000 65536"/>
                  <a:gd name="T8" fmla="*/ 0 60000 65536"/>
                  <a:gd name="T9" fmla="*/ 0 w 585"/>
                  <a:gd name="T10" fmla="*/ 0 h 577"/>
                  <a:gd name="T11" fmla="*/ 585 w 585"/>
                  <a:gd name="T12" fmla="*/ 577 h 577"/>
                </a:gdLst>
                <a:ahLst/>
                <a:cxnLst>
                  <a:cxn ang="T6">
                    <a:pos x="T0" y="T1"/>
                  </a:cxn>
                  <a:cxn ang="T7">
                    <a:pos x="T2" y="T3"/>
                  </a:cxn>
                  <a:cxn ang="T8">
                    <a:pos x="T4" y="T5"/>
                  </a:cxn>
                </a:cxnLst>
                <a:rect l="T9" t="T10" r="T11" b="T12"/>
                <a:pathLst>
                  <a:path w="585" h="577">
                    <a:moveTo>
                      <a:pt x="584" y="0"/>
                    </a:moveTo>
                    <a:lnTo>
                      <a:pt x="584" y="576"/>
                    </a:lnTo>
                    <a:lnTo>
                      <a:pt x="0" y="576"/>
                    </a:lnTo>
                  </a:path>
                </a:pathLst>
              </a:custGeom>
              <a:noFill/>
              <a:ln w="12700" cap="rnd">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2" name="Freeform 57"/>
              <p:cNvSpPr>
                <a:spLocks noChangeAspect="1"/>
              </p:cNvSpPr>
              <p:nvPr/>
            </p:nvSpPr>
            <p:spPr bwMode="auto">
              <a:xfrm>
                <a:off x="3995" y="2220"/>
                <a:ext cx="518" cy="489"/>
              </a:xfrm>
              <a:custGeom>
                <a:avLst/>
                <a:gdLst>
                  <a:gd name="T0" fmla="*/ 111 w 865"/>
                  <a:gd name="T1" fmla="*/ 50 h 817"/>
                  <a:gd name="T2" fmla="*/ 111 w 865"/>
                  <a:gd name="T3" fmla="*/ 0 h 817"/>
                  <a:gd name="T4" fmla="*/ 31 w 865"/>
                  <a:gd name="T5" fmla="*/ 0 h 817"/>
                  <a:gd name="T6" fmla="*/ 31 w 865"/>
                  <a:gd name="T7" fmla="*/ 105 h 817"/>
                  <a:gd name="T8" fmla="*/ 0 w 865"/>
                  <a:gd name="T9" fmla="*/ 105 h 817"/>
                  <a:gd name="T10" fmla="*/ 0 60000 65536"/>
                  <a:gd name="T11" fmla="*/ 0 60000 65536"/>
                  <a:gd name="T12" fmla="*/ 0 60000 65536"/>
                  <a:gd name="T13" fmla="*/ 0 60000 65536"/>
                  <a:gd name="T14" fmla="*/ 0 60000 65536"/>
                  <a:gd name="T15" fmla="*/ 0 w 865"/>
                  <a:gd name="T16" fmla="*/ 0 h 817"/>
                  <a:gd name="T17" fmla="*/ 865 w 865"/>
                  <a:gd name="T18" fmla="*/ 817 h 817"/>
                </a:gdLst>
                <a:ahLst/>
                <a:cxnLst>
                  <a:cxn ang="T10">
                    <a:pos x="T0" y="T1"/>
                  </a:cxn>
                  <a:cxn ang="T11">
                    <a:pos x="T2" y="T3"/>
                  </a:cxn>
                  <a:cxn ang="T12">
                    <a:pos x="T4" y="T5"/>
                  </a:cxn>
                  <a:cxn ang="T13">
                    <a:pos x="T6" y="T7"/>
                  </a:cxn>
                  <a:cxn ang="T14">
                    <a:pos x="T8" y="T9"/>
                  </a:cxn>
                </a:cxnLst>
                <a:rect l="T15" t="T16" r="T17" b="T18"/>
                <a:pathLst>
                  <a:path w="865" h="817">
                    <a:moveTo>
                      <a:pt x="864" y="384"/>
                    </a:moveTo>
                    <a:lnTo>
                      <a:pt x="864" y="0"/>
                    </a:lnTo>
                    <a:lnTo>
                      <a:pt x="240" y="0"/>
                    </a:lnTo>
                    <a:lnTo>
                      <a:pt x="240" y="816"/>
                    </a:lnTo>
                    <a:lnTo>
                      <a:pt x="0" y="816"/>
                    </a:lnTo>
                  </a:path>
                </a:pathLst>
              </a:custGeom>
              <a:noFill/>
              <a:ln w="12700" cap="rnd">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3" name="Oval 58"/>
              <p:cNvSpPr>
                <a:spLocks noChangeAspect="1" noChangeArrowheads="1"/>
              </p:cNvSpPr>
              <p:nvPr/>
            </p:nvSpPr>
            <p:spPr bwMode="auto">
              <a:xfrm>
                <a:off x="3019" y="2654"/>
                <a:ext cx="111" cy="110"/>
              </a:xfrm>
              <a:prstGeom prst="ellipse">
                <a:avLst/>
              </a:prstGeom>
              <a:solidFill>
                <a:srgbClr val="DDDDDD"/>
              </a:solidFill>
              <a:ln w="12700">
                <a:solidFill>
                  <a:schemeClr val="tx1"/>
                </a:solidFill>
                <a:round/>
                <a:headEnd/>
                <a:tailEnd/>
              </a:ln>
            </p:spPr>
            <p:txBody>
              <a:bodyPr wrap="none" anchor="ctr"/>
              <a:lstStyle/>
              <a:p>
                <a:endParaRPr lang="en-US">
                  <a:latin typeface="Arial" charset="0"/>
                </a:endParaRPr>
              </a:p>
            </p:txBody>
          </p:sp>
          <p:sp>
            <p:nvSpPr>
              <p:cNvPr id="54" name="Line 59"/>
              <p:cNvSpPr>
                <a:spLocks noChangeAspect="1" noChangeShapeType="1"/>
              </p:cNvSpPr>
              <p:nvPr/>
            </p:nvSpPr>
            <p:spPr bwMode="auto">
              <a:xfrm flipH="1" flipV="1">
                <a:off x="2957" y="2591"/>
                <a:ext cx="206" cy="206"/>
              </a:xfrm>
              <a:prstGeom prst="line">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55" name="Oval 60"/>
              <p:cNvSpPr>
                <a:spLocks noChangeAspect="1" noChangeArrowheads="1"/>
              </p:cNvSpPr>
              <p:nvPr/>
            </p:nvSpPr>
            <p:spPr bwMode="auto">
              <a:xfrm>
                <a:off x="3940" y="2797"/>
                <a:ext cx="110" cy="111"/>
              </a:xfrm>
              <a:prstGeom prst="ellipse">
                <a:avLst/>
              </a:prstGeom>
              <a:solidFill>
                <a:srgbClr val="DDDDDD"/>
              </a:solidFill>
              <a:ln w="12700">
                <a:solidFill>
                  <a:schemeClr val="tx1"/>
                </a:solidFill>
                <a:round/>
                <a:headEnd/>
                <a:tailEnd/>
              </a:ln>
            </p:spPr>
            <p:txBody>
              <a:bodyPr wrap="none" anchor="ctr"/>
              <a:lstStyle/>
              <a:p>
                <a:endParaRPr lang="en-US">
                  <a:latin typeface="Arial" charset="0"/>
                </a:endParaRPr>
              </a:p>
            </p:txBody>
          </p:sp>
          <p:sp>
            <p:nvSpPr>
              <p:cNvPr id="56" name="Line 61"/>
              <p:cNvSpPr>
                <a:spLocks noChangeAspect="1" noChangeShapeType="1"/>
              </p:cNvSpPr>
              <p:nvPr/>
            </p:nvSpPr>
            <p:spPr bwMode="auto">
              <a:xfrm flipH="1" flipV="1">
                <a:off x="3906" y="2764"/>
                <a:ext cx="206" cy="206"/>
              </a:xfrm>
              <a:prstGeom prst="line">
                <a:avLst/>
              </a:prstGeom>
              <a:noFill/>
              <a:ln w="12700">
                <a:solidFill>
                  <a:schemeClr val="tx1"/>
                </a:solidFill>
                <a:round/>
                <a:headEnd type="triangle" w="med" len="me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7" name="Oval 62"/>
              <p:cNvSpPr>
                <a:spLocks noChangeAspect="1" noChangeArrowheads="1"/>
              </p:cNvSpPr>
              <p:nvPr/>
            </p:nvSpPr>
            <p:spPr bwMode="auto">
              <a:xfrm>
                <a:off x="2732" y="2079"/>
                <a:ext cx="110" cy="110"/>
              </a:xfrm>
              <a:prstGeom prst="ellipse">
                <a:avLst/>
              </a:prstGeom>
              <a:solidFill>
                <a:srgbClr val="DDDDDD"/>
              </a:solidFill>
              <a:ln w="12700">
                <a:solidFill>
                  <a:schemeClr val="tx1"/>
                </a:solidFill>
                <a:round/>
                <a:headEnd/>
                <a:tailEnd/>
              </a:ln>
            </p:spPr>
            <p:txBody>
              <a:bodyPr wrap="none" anchor="ctr"/>
              <a:lstStyle/>
              <a:p>
                <a:endParaRPr lang="en-US">
                  <a:latin typeface="Arial" charset="0"/>
                </a:endParaRPr>
              </a:p>
            </p:txBody>
          </p:sp>
          <p:sp>
            <p:nvSpPr>
              <p:cNvPr id="58" name="Line 63"/>
              <p:cNvSpPr>
                <a:spLocks noChangeAspect="1" noChangeShapeType="1"/>
              </p:cNvSpPr>
              <p:nvPr/>
            </p:nvSpPr>
            <p:spPr bwMode="auto">
              <a:xfrm flipH="1" flipV="1">
                <a:off x="2698" y="2045"/>
                <a:ext cx="206" cy="206"/>
              </a:xfrm>
              <a:prstGeom prst="line">
                <a:avLst/>
              </a:prstGeom>
              <a:noFill/>
              <a:ln w="12700">
                <a:solidFill>
                  <a:schemeClr val="tx1"/>
                </a:solidFill>
                <a:round/>
                <a:headEnd type="triangle" w="med" len="me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9" name="Freeform 64"/>
              <p:cNvSpPr>
                <a:spLocks noChangeAspect="1"/>
              </p:cNvSpPr>
              <p:nvPr/>
            </p:nvSpPr>
            <p:spPr bwMode="auto">
              <a:xfrm>
                <a:off x="3535" y="2220"/>
                <a:ext cx="230" cy="116"/>
              </a:xfrm>
              <a:custGeom>
                <a:avLst/>
                <a:gdLst>
                  <a:gd name="T0" fmla="*/ 0 w 385"/>
                  <a:gd name="T1" fmla="*/ 25 h 193"/>
                  <a:gd name="T2" fmla="*/ 0 w 385"/>
                  <a:gd name="T3" fmla="*/ 0 h 193"/>
                  <a:gd name="T4" fmla="*/ 49 w 385"/>
                  <a:gd name="T5" fmla="*/ 0 h 193"/>
                  <a:gd name="T6" fmla="*/ 0 60000 65536"/>
                  <a:gd name="T7" fmla="*/ 0 60000 65536"/>
                  <a:gd name="T8" fmla="*/ 0 60000 65536"/>
                  <a:gd name="T9" fmla="*/ 0 w 385"/>
                  <a:gd name="T10" fmla="*/ 0 h 193"/>
                  <a:gd name="T11" fmla="*/ 385 w 385"/>
                  <a:gd name="T12" fmla="*/ 193 h 193"/>
                </a:gdLst>
                <a:ahLst/>
                <a:cxnLst>
                  <a:cxn ang="T6">
                    <a:pos x="T0" y="T1"/>
                  </a:cxn>
                  <a:cxn ang="T7">
                    <a:pos x="T2" y="T3"/>
                  </a:cxn>
                  <a:cxn ang="T8">
                    <a:pos x="T4" y="T5"/>
                  </a:cxn>
                </a:cxnLst>
                <a:rect l="T9" t="T10" r="T11" b="T12"/>
                <a:pathLst>
                  <a:path w="385" h="193">
                    <a:moveTo>
                      <a:pt x="0" y="192"/>
                    </a:moveTo>
                    <a:lnTo>
                      <a:pt x="0" y="0"/>
                    </a:lnTo>
                    <a:lnTo>
                      <a:pt x="384" y="0"/>
                    </a:lnTo>
                  </a:path>
                </a:pathLst>
              </a:custGeom>
              <a:noFill/>
              <a:ln w="12700" cap="rnd">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60" name="Rectangle 65"/>
              <p:cNvSpPr>
                <a:spLocks noChangeAspect="1" noChangeArrowheads="1"/>
              </p:cNvSpPr>
              <p:nvPr/>
            </p:nvSpPr>
            <p:spPr bwMode="auto">
              <a:xfrm>
                <a:off x="1914" y="2174"/>
                <a:ext cx="517" cy="1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pPr eaLnBrk="0" hangingPunct="0"/>
                <a:r>
                  <a:rPr lang="en-US" sz="1400" b="1" dirty="0">
                    <a:latin typeface="Arial" charset="0"/>
                  </a:rPr>
                  <a:t>Off Gas</a:t>
                </a:r>
              </a:p>
            </p:txBody>
          </p:sp>
          <p:sp>
            <p:nvSpPr>
              <p:cNvPr id="61" name="Line 66"/>
              <p:cNvSpPr>
                <a:spLocks noChangeAspect="1" noChangeShapeType="1"/>
              </p:cNvSpPr>
              <p:nvPr/>
            </p:nvSpPr>
            <p:spPr bwMode="auto">
              <a:xfrm flipV="1">
                <a:off x="2092" y="2304"/>
                <a:ext cx="0" cy="148"/>
              </a:xfrm>
              <a:prstGeom prst="line">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62" name="AutoShape 67"/>
              <p:cNvSpPr>
                <a:spLocks noChangeAspect="1" noChangeArrowheads="1"/>
              </p:cNvSpPr>
              <p:nvPr/>
            </p:nvSpPr>
            <p:spPr bwMode="auto">
              <a:xfrm>
                <a:off x="2897" y="2996"/>
                <a:ext cx="173" cy="829"/>
              </a:xfrm>
              <a:prstGeom prst="roundRect">
                <a:avLst>
                  <a:gd name="adj" fmla="val 49995"/>
                </a:avLst>
              </a:prstGeom>
              <a:solidFill>
                <a:srgbClr val="00A09C"/>
              </a:solidFill>
              <a:ln w="12700">
                <a:solidFill>
                  <a:schemeClr val="tx1"/>
                </a:solidFill>
                <a:round/>
                <a:headEnd/>
                <a:tailEnd/>
              </a:ln>
            </p:spPr>
            <p:txBody>
              <a:bodyPr wrap="none" anchor="ctr"/>
              <a:lstStyle/>
              <a:p>
                <a:endParaRPr lang="en-US">
                  <a:latin typeface="Arial" charset="0"/>
                </a:endParaRPr>
              </a:p>
            </p:txBody>
          </p:sp>
          <p:sp>
            <p:nvSpPr>
              <p:cNvPr id="63" name="Freeform 68"/>
              <p:cNvSpPr>
                <a:spLocks noChangeAspect="1"/>
              </p:cNvSpPr>
              <p:nvPr/>
            </p:nvSpPr>
            <p:spPr bwMode="auto">
              <a:xfrm>
                <a:off x="1718" y="2737"/>
                <a:ext cx="288" cy="375"/>
              </a:xfrm>
              <a:custGeom>
                <a:avLst/>
                <a:gdLst>
                  <a:gd name="T0" fmla="*/ 0 w 481"/>
                  <a:gd name="T1" fmla="*/ 13 h 625"/>
                  <a:gd name="T2" fmla="*/ 0 w 481"/>
                  <a:gd name="T3" fmla="*/ 0 h 625"/>
                  <a:gd name="T4" fmla="*/ 31 w 481"/>
                  <a:gd name="T5" fmla="*/ 0 h 625"/>
                  <a:gd name="T6" fmla="*/ 31 w 481"/>
                  <a:gd name="T7" fmla="*/ 80 h 625"/>
                  <a:gd name="T8" fmla="*/ 62 w 481"/>
                  <a:gd name="T9" fmla="*/ 80 h 625"/>
                  <a:gd name="T10" fmla="*/ 0 60000 65536"/>
                  <a:gd name="T11" fmla="*/ 0 60000 65536"/>
                  <a:gd name="T12" fmla="*/ 0 60000 65536"/>
                  <a:gd name="T13" fmla="*/ 0 60000 65536"/>
                  <a:gd name="T14" fmla="*/ 0 60000 65536"/>
                  <a:gd name="T15" fmla="*/ 0 w 481"/>
                  <a:gd name="T16" fmla="*/ 0 h 625"/>
                  <a:gd name="T17" fmla="*/ 481 w 481"/>
                  <a:gd name="T18" fmla="*/ 625 h 625"/>
                </a:gdLst>
                <a:ahLst/>
                <a:cxnLst>
                  <a:cxn ang="T10">
                    <a:pos x="T0" y="T1"/>
                  </a:cxn>
                  <a:cxn ang="T11">
                    <a:pos x="T2" y="T3"/>
                  </a:cxn>
                  <a:cxn ang="T12">
                    <a:pos x="T4" y="T5"/>
                  </a:cxn>
                  <a:cxn ang="T13">
                    <a:pos x="T6" y="T7"/>
                  </a:cxn>
                  <a:cxn ang="T14">
                    <a:pos x="T8" y="T9"/>
                  </a:cxn>
                </a:cxnLst>
                <a:rect l="T15" t="T16" r="T17" b="T18"/>
                <a:pathLst>
                  <a:path w="481" h="625">
                    <a:moveTo>
                      <a:pt x="0" y="96"/>
                    </a:moveTo>
                    <a:lnTo>
                      <a:pt x="0" y="0"/>
                    </a:lnTo>
                    <a:lnTo>
                      <a:pt x="240" y="0"/>
                    </a:lnTo>
                    <a:lnTo>
                      <a:pt x="240" y="624"/>
                    </a:lnTo>
                    <a:lnTo>
                      <a:pt x="480" y="624"/>
                    </a:lnTo>
                  </a:path>
                </a:pathLst>
              </a:custGeom>
              <a:noFill/>
              <a:ln w="25400" cap="rnd">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64" name="Rectangle 69"/>
              <p:cNvSpPr>
                <a:spLocks noChangeAspect="1" noChangeArrowheads="1"/>
              </p:cNvSpPr>
              <p:nvPr/>
            </p:nvSpPr>
            <p:spPr bwMode="auto">
              <a:xfrm rot="-5400000">
                <a:off x="1595" y="3153"/>
                <a:ext cx="268" cy="1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eaVert" lIns="90488" tIns="44450" rIns="90488" bIns="44450">
                <a:spAutoFit/>
              </a:bodyPr>
              <a:lstStyle/>
              <a:p>
                <a:pPr algn="ctr" eaLnBrk="0" hangingPunct="0"/>
                <a:r>
                  <a:rPr lang="en-US" sz="1600" b="1">
                    <a:solidFill>
                      <a:schemeClr val="bg1"/>
                    </a:solidFill>
                    <a:latin typeface="Arial" charset="0"/>
                  </a:rPr>
                  <a:t>2</a:t>
                </a:r>
              </a:p>
            </p:txBody>
          </p:sp>
          <p:sp>
            <p:nvSpPr>
              <p:cNvPr id="65" name="Freeform 70"/>
              <p:cNvSpPr>
                <a:spLocks noChangeAspect="1"/>
              </p:cNvSpPr>
              <p:nvPr/>
            </p:nvSpPr>
            <p:spPr bwMode="auto">
              <a:xfrm>
                <a:off x="1718" y="3629"/>
                <a:ext cx="1" cy="86"/>
              </a:xfrm>
              <a:custGeom>
                <a:avLst/>
                <a:gdLst>
                  <a:gd name="T0" fmla="*/ 0 w 1"/>
                  <a:gd name="T1" fmla="*/ 0 h 144"/>
                  <a:gd name="T2" fmla="*/ 0 w 1"/>
                  <a:gd name="T3" fmla="*/ 18 h 144"/>
                  <a:gd name="T4" fmla="*/ 0 60000 65536"/>
                  <a:gd name="T5" fmla="*/ 0 60000 65536"/>
                  <a:gd name="T6" fmla="*/ 0 w 1"/>
                  <a:gd name="T7" fmla="*/ 0 h 144"/>
                  <a:gd name="T8" fmla="*/ 1 w 1"/>
                  <a:gd name="T9" fmla="*/ 144 h 144"/>
                </a:gdLst>
                <a:ahLst/>
                <a:cxnLst>
                  <a:cxn ang="T4">
                    <a:pos x="T0" y="T1"/>
                  </a:cxn>
                  <a:cxn ang="T5">
                    <a:pos x="T2" y="T3"/>
                  </a:cxn>
                </a:cxnLst>
                <a:rect l="T6" t="T7" r="T8" b="T9"/>
                <a:pathLst>
                  <a:path w="1" h="144">
                    <a:moveTo>
                      <a:pt x="0" y="0"/>
                    </a:moveTo>
                    <a:lnTo>
                      <a:pt x="0" y="144"/>
                    </a:lnTo>
                  </a:path>
                </a:pathLst>
              </a:custGeom>
              <a:noFill/>
              <a:ln w="12700" cap="rnd">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66" name="Freeform 71"/>
              <p:cNvSpPr>
                <a:spLocks noChangeAspect="1"/>
              </p:cNvSpPr>
              <p:nvPr/>
            </p:nvSpPr>
            <p:spPr bwMode="auto">
              <a:xfrm>
                <a:off x="2178" y="2622"/>
                <a:ext cx="719" cy="1151"/>
              </a:xfrm>
              <a:custGeom>
                <a:avLst/>
                <a:gdLst>
                  <a:gd name="T0" fmla="*/ 1377 w 579"/>
                  <a:gd name="T1" fmla="*/ 659 h 1386"/>
                  <a:gd name="T2" fmla="*/ 466 w 579"/>
                  <a:gd name="T3" fmla="*/ 659 h 1386"/>
                  <a:gd name="T4" fmla="*/ 466 w 579"/>
                  <a:gd name="T5" fmla="*/ 0 h 1386"/>
                  <a:gd name="T6" fmla="*/ 0 w 579"/>
                  <a:gd name="T7" fmla="*/ 0 h 1386"/>
                  <a:gd name="T8" fmla="*/ 0 60000 65536"/>
                  <a:gd name="T9" fmla="*/ 0 60000 65536"/>
                  <a:gd name="T10" fmla="*/ 0 60000 65536"/>
                  <a:gd name="T11" fmla="*/ 0 60000 65536"/>
                  <a:gd name="T12" fmla="*/ 0 w 579"/>
                  <a:gd name="T13" fmla="*/ 0 h 1386"/>
                  <a:gd name="T14" fmla="*/ 579 w 579"/>
                  <a:gd name="T15" fmla="*/ 1386 h 1386"/>
                </a:gdLst>
                <a:ahLst/>
                <a:cxnLst>
                  <a:cxn ang="T8">
                    <a:pos x="T0" y="T1"/>
                  </a:cxn>
                  <a:cxn ang="T9">
                    <a:pos x="T2" y="T3"/>
                  </a:cxn>
                  <a:cxn ang="T10">
                    <a:pos x="T4" y="T5"/>
                  </a:cxn>
                  <a:cxn ang="T11">
                    <a:pos x="T6" y="T7"/>
                  </a:cxn>
                </a:cxnLst>
                <a:rect l="T12" t="T13" r="T14" b="T15"/>
                <a:pathLst>
                  <a:path w="579" h="1386">
                    <a:moveTo>
                      <a:pt x="579" y="1386"/>
                    </a:moveTo>
                    <a:lnTo>
                      <a:pt x="196" y="1386"/>
                    </a:lnTo>
                    <a:lnTo>
                      <a:pt x="196" y="0"/>
                    </a:lnTo>
                    <a:lnTo>
                      <a:pt x="0" y="0"/>
                    </a:lnTo>
                  </a:path>
                </a:pathLst>
              </a:custGeom>
              <a:noFill/>
              <a:ln w="12700">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67" name="Rectangle 72"/>
              <p:cNvSpPr>
                <a:spLocks noChangeAspect="1" noChangeArrowheads="1"/>
              </p:cNvSpPr>
              <p:nvPr/>
            </p:nvSpPr>
            <p:spPr bwMode="auto">
              <a:xfrm rot="-5400000">
                <a:off x="1958" y="2723"/>
                <a:ext cx="268" cy="1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eaVert" lIns="90488" tIns="44450" rIns="90488" bIns="44450">
                <a:spAutoFit/>
              </a:bodyPr>
              <a:lstStyle/>
              <a:p>
                <a:pPr algn="ctr" eaLnBrk="0" hangingPunct="0"/>
                <a:r>
                  <a:rPr lang="en-US" sz="1600" b="1">
                    <a:solidFill>
                      <a:schemeClr val="bg1"/>
                    </a:solidFill>
                    <a:latin typeface="Arial" charset="0"/>
                  </a:rPr>
                  <a:t>3</a:t>
                </a:r>
              </a:p>
            </p:txBody>
          </p:sp>
          <p:sp>
            <p:nvSpPr>
              <p:cNvPr id="68" name="Rectangle 73"/>
              <p:cNvSpPr>
                <a:spLocks noChangeAspect="1" noChangeArrowheads="1"/>
              </p:cNvSpPr>
              <p:nvPr/>
            </p:nvSpPr>
            <p:spPr bwMode="auto">
              <a:xfrm rot="-5400000">
                <a:off x="2509" y="2865"/>
                <a:ext cx="268" cy="1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eaVert" lIns="90488" tIns="44450" rIns="90488" bIns="44450">
                <a:spAutoFit/>
              </a:bodyPr>
              <a:lstStyle/>
              <a:p>
                <a:pPr algn="ctr" eaLnBrk="0" hangingPunct="0"/>
                <a:r>
                  <a:rPr lang="en-US" sz="1600" b="1">
                    <a:solidFill>
                      <a:schemeClr val="bg1"/>
                    </a:solidFill>
                    <a:latin typeface="Arial" charset="0"/>
                  </a:rPr>
                  <a:t>4</a:t>
                </a:r>
              </a:p>
            </p:txBody>
          </p:sp>
          <p:sp>
            <p:nvSpPr>
              <p:cNvPr id="69" name="Line 74"/>
              <p:cNvSpPr>
                <a:spLocks noChangeAspect="1" noChangeShapeType="1"/>
              </p:cNvSpPr>
              <p:nvPr/>
            </p:nvSpPr>
            <p:spPr bwMode="auto">
              <a:xfrm>
                <a:off x="2638" y="3571"/>
                <a:ext cx="0" cy="87"/>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0" name="Line 75"/>
              <p:cNvSpPr>
                <a:spLocks noChangeAspect="1" noChangeShapeType="1"/>
              </p:cNvSpPr>
              <p:nvPr/>
            </p:nvSpPr>
            <p:spPr bwMode="auto">
              <a:xfrm>
                <a:off x="2638" y="3658"/>
                <a:ext cx="259"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71" name="Line 76"/>
              <p:cNvSpPr>
                <a:spLocks noChangeAspect="1" noChangeShapeType="1"/>
              </p:cNvSpPr>
              <p:nvPr/>
            </p:nvSpPr>
            <p:spPr bwMode="auto">
              <a:xfrm>
                <a:off x="2983" y="3830"/>
                <a:ext cx="0" cy="86"/>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72" name="Line 77"/>
              <p:cNvSpPr>
                <a:spLocks noChangeAspect="1" noChangeShapeType="1"/>
              </p:cNvSpPr>
              <p:nvPr/>
            </p:nvSpPr>
            <p:spPr bwMode="auto">
              <a:xfrm flipH="1">
                <a:off x="2466" y="3916"/>
                <a:ext cx="172"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73" name="Rectangle 78"/>
              <p:cNvSpPr>
                <a:spLocks noChangeAspect="1" noChangeArrowheads="1"/>
              </p:cNvSpPr>
              <p:nvPr/>
            </p:nvSpPr>
            <p:spPr bwMode="auto">
              <a:xfrm rot="-5400000">
                <a:off x="2696" y="3398"/>
                <a:ext cx="576" cy="1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eaVert" lIns="90488" tIns="44450" rIns="90488" bIns="44450">
                <a:spAutoFit/>
              </a:bodyPr>
              <a:lstStyle/>
              <a:p>
                <a:pPr algn="ctr" eaLnBrk="0" hangingPunct="0"/>
                <a:r>
                  <a:rPr lang="en-US" sz="1600" b="1">
                    <a:solidFill>
                      <a:schemeClr val="bg1"/>
                    </a:solidFill>
                    <a:latin typeface="Arial" charset="0"/>
                  </a:rPr>
                  <a:t>5</a:t>
                </a:r>
                <a:br>
                  <a:rPr lang="en-US" sz="1600" b="1">
                    <a:solidFill>
                      <a:schemeClr val="bg1"/>
                    </a:solidFill>
                    <a:latin typeface="Arial" charset="0"/>
                  </a:rPr>
                </a:br>
                <a:r>
                  <a:rPr lang="en-US" sz="1600" b="1">
                    <a:solidFill>
                      <a:schemeClr val="bg1"/>
                    </a:solidFill>
                    <a:latin typeface="Arial" charset="0"/>
                  </a:rPr>
                  <a:t>/</a:t>
                </a:r>
              </a:p>
              <a:p>
                <a:pPr algn="ctr" eaLnBrk="0" hangingPunct="0"/>
                <a:r>
                  <a:rPr lang="en-US" sz="1600" b="1">
                    <a:solidFill>
                      <a:schemeClr val="bg1"/>
                    </a:solidFill>
                    <a:latin typeface="Arial" charset="0"/>
                  </a:rPr>
                  <a:t>6</a:t>
                </a:r>
              </a:p>
            </p:txBody>
          </p:sp>
          <p:sp>
            <p:nvSpPr>
              <p:cNvPr id="74" name="Rectangle 79"/>
              <p:cNvSpPr>
                <a:spLocks noChangeAspect="1" noChangeArrowheads="1"/>
              </p:cNvSpPr>
              <p:nvPr/>
            </p:nvSpPr>
            <p:spPr bwMode="auto">
              <a:xfrm rot="-5400000">
                <a:off x="3401" y="2521"/>
                <a:ext cx="268" cy="1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eaVert" lIns="90488" tIns="44450" rIns="90488" bIns="44450">
                <a:spAutoFit/>
              </a:bodyPr>
              <a:lstStyle/>
              <a:p>
                <a:pPr algn="ctr" eaLnBrk="0" hangingPunct="0"/>
                <a:r>
                  <a:rPr lang="en-US" sz="1600" b="1">
                    <a:solidFill>
                      <a:schemeClr val="bg1"/>
                    </a:solidFill>
                    <a:latin typeface="Arial" charset="0"/>
                  </a:rPr>
                  <a:t>7</a:t>
                </a:r>
              </a:p>
            </p:txBody>
          </p:sp>
          <p:sp>
            <p:nvSpPr>
              <p:cNvPr id="75" name="Rectangle 80"/>
              <p:cNvSpPr>
                <a:spLocks noChangeAspect="1" noChangeArrowheads="1"/>
              </p:cNvSpPr>
              <p:nvPr/>
            </p:nvSpPr>
            <p:spPr bwMode="auto">
              <a:xfrm rot="-5400000">
                <a:off x="3401" y="3384"/>
                <a:ext cx="268" cy="1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eaVert" lIns="90488" tIns="44450" rIns="90488" bIns="44450">
                <a:spAutoFit/>
              </a:bodyPr>
              <a:lstStyle/>
              <a:p>
                <a:pPr algn="ctr" eaLnBrk="0" hangingPunct="0"/>
                <a:r>
                  <a:rPr lang="en-US" sz="1600" b="1">
                    <a:solidFill>
                      <a:schemeClr val="bg1"/>
                    </a:solidFill>
                    <a:latin typeface="Arial" charset="0"/>
                  </a:rPr>
                  <a:t>8</a:t>
                </a:r>
              </a:p>
            </p:txBody>
          </p:sp>
          <p:sp>
            <p:nvSpPr>
              <p:cNvPr id="76" name="Rectangle 81"/>
              <p:cNvSpPr>
                <a:spLocks noChangeAspect="1" noChangeArrowheads="1"/>
              </p:cNvSpPr>
              <p:nvPr/>
            </p:nvSpPr>
            <p:spPr bwMode="auto">
              <a:xfrm rot="-5400000">
                <a:off x="4384" y="2842"/>
                <a:ext cx="268" cy="1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eaVert" lIns="90488" tIns="44450" rIns="90488" bIns="44450">
                <a:spAutoFit/>
              </a:bodyPr>
              <a:lstStyle/>
              <a:p>
                <a:pPr algn="ctr" eaLnBrk="0" hangingPunct="0"/>
                <a:r>
                  <a:rPr lang="en-US" sz="1600" b="1">
                    <a:solidFill>
                      <a:schemeClr val="bg1"/>
                    </a:solidFill>
                    <a:latin typeface="Arial" charset="0"/>
                  </a:rPr>
                  <a:t>9</a:t>
                </a:r>
              </a:p>
            </p:txBody>
          </p:sp>
          <p:sp>
            <p:nvSpPr>
              <p:cNvPr id="77" name="AutoShape 82"/>
              <p:cNvSpPr>
                <a:spLocks noChangeAspect="1" noChangeArrowheads="1"/>
              </p:cNvSpPr>
              <p:nvPr/>
            </p:nvSpPr>
            <p:spPr bwMode="auto">
              <a:xfrm>
                <a:off x="1059" y="2796"/>
                <a:ext cx="266" cy="829"/>
              </a:xfrm>
              <a:prstGeom prst="roundRect">
                <a:avLst>
                  <a:gd name="adj" fmla="val 49995"/>
                </a:avLst>
              </a:prstGeom>
              <a:solidFill>
                <a:schemeClr val="accent2"/>
              </a:solidFill>
              <a:ln w="12700">
                <a:solidFill>
                  <a:schemeClr val="tx1"/>
                </a:solidFill>
                <a:round/>
                <a:headEnd/>
                <a:tailEnd/>
              </a:ln>
            </p:spPr>
            <p:txBody>
              <a:bodyPr wrap="none" anchor="ctr"/>
              <a:lstStyle/>
              <a:p>
                <a:endParaRPr lang="en-US">
                  <a:latin typeface="Arial" charset="0"/>
                </a:endParaRPr>
              </a:p>
            </p:txBody>
          </p:sp>
          <p:sp>
            <p:nvSpPr>
              <p:cNvPr id="78" name="Freeform 83"/>
              <p:cNvSpPr>
                <a:spLocks noChangeAspect="1"/>
              </p:cNvSpPr>
              <p:nvPr/>
            </p:nvSpPr>
            <p:spPr bwMode="auto">
              <a:xfrm>
                <a:off x="1191" y="2738"/>
                <a:ext cx="444" cy="375"/>
              </a:xfrm>
              <a:custGeom>
                <a:avLst/>
                <a:gdLst>
                  <a:gd name="T0" fmla="*/ 0 w 481"/>
                  <a:gd name="T1" fmla="*/ 13 h 625"/>
                  <a:gd name="T2" fmla="*/ 0 w 481"/>
                  <a:gd name="T3" fmla="*/ 0 h 625"/>
                  <a:gd name="T4" fmla="*/ 174 w 481"/>
                  <a:gd name="T5" fmla="*/ 0 h 625"/>
                  <a:gd name="T6" fmla="*/ 174 w 481"/>
                  <a:gd name="T7" fmla="*/ 80 h 625"/>
                  <a:gd name="T8" fmla="*/ 349 w 481"/>
                  <a:gd name="T9" fmla="*/ 80 h 625"/>
                  <a:gd name="T10" fmla="*/ 0 60000 65536"/>
                  <a:gd name="T11" fmla="*/ 0 60000 65536"/>
                  <a:gd name="T12" fmla="*/ 0 60000 65536"/>
                  <a:gd name="T13" fmla="*/ 0 60000 65536"/>
                  <a:gd name="T14" fmla="*/ 0 60000 65536"/>
                  <a:gd name="T15" fmla="*/ 0 w 481"/>
                  <a:gd name="T16" fmla="*/ 0 h 625"/>
                  <a:gd name="T17" fmla="*/ 481 w 481"/>
                  <a:gd name="T18" fmla="*/ 625 h 625"/>
                </a:gdLst>
                <a:ahLst/>
                <a:cxnLst>
                  <a:cxn ang="T10">
                    <a:pos x="T0" y="T1"/>
                  </a:cxn>
                  <a:cxn ang="T11">
                    <a:pos x="T2" y="T3"/>
                  </a:cxn>
                  <a:cxn ang="T12">
                    <a:pos x="T4" y="T5"/>
                  </a:cxn>
                  <a:cxn ang="T13">
                    <a:pos x="T6" y="T7"/>
                  </a:cxn>
                  <a:cxn ang="T14">
                    <a:pos x="T8" y="T9"/>
                  </a:cxn>
                </a:cxnLst>
                <a:rect l="T15" t="T16" r="T17" b="T18"/>
                <a:pathLst>
                  <a:path w="481" h="625">
                    <a:moveTo>
                      <a:pt x="0" y="96"/>
                    </a:moveTo>
                    <a:lnTo>
                      <a:pt x="0" y="0"/>
                    </a:lnTo>
                    <a:lnTo>
                      <a:pt x="240" y="0"/>
                    </a:lnTo>
                    <a:lnTo>
                      <a:pt x="240" y="624"/>
                    </a:lnTo>
                    <a:lnTo>
                      <a:pt x="480" y="624"/>
                    </a:lnTo>
                  </a:path>
                </a:pathLst>
              </a:custGeom>
              <a:noFill/>
              <a:ln w="25400" cap="rnd">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9" name="Rectangle 84"/>
              <p:cNvSpPr>
                <a:spLocks noChangeAspect="1" noChangeArrowheads="1"/>
              </p:cNvSpPr>
              <p:nvPr/>
            </p:nvSpPr>
            <p:spPr bwMode="auto">
              <a:xfrm rot="-5400000">
                <a:off x="1074" y="3108"/>
                <a:ext cx="268" cy="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eaVert" lIns="90488" tIns="44450" rIns="90488" bIns="44450">
                <a:spAutoFit/>
              </a:bodyPr>
              <a:lstStyle/>
              <a:p>
                <a:pPr algn="ctr" eaLnBrk="0" hangingPunct="0"/>
                <a:r>
                  <a:rPr lang="en-US" sz="1600" b="1">
                    <a:solidFill>
                      <a:schemeClr val="bg1"/>
                    </a:solidFill>
                    <a:latin typeface="Arial" charset="0"/>
                  </a:rPr>
                  <a:t>1</a:t>
                </a:r>
              </a:p>
            </p:txBody>
          </p:sp>
          <p:sp>
            <p:nvSpPr>
              <p:cNvPr id="80" name="Line 85"/>
              <p:cNvSpPr>
                <a:spLocks noChangeShapeType="1"/>
              </p:cNvSpPr>
              <p:nvPr/>
            </p:nvSpPr>
            <p:spPr bwMode="auto">
              <a:xfrm>
                <a:off x="768" y="3245"/>
                <a:ext cx="288"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81" name="Line 86"/>
              <p:cNvSpPr>
                <a:spLocks noChangeShapeType="1"/>
              </p:cNvSpPr>
              <p:nvPr/>
            </p:nvSpPr>
            <p:spPr bwMode="auto">
              <a:xfrm>
                <a:off x="768" y="3341"/>
                <a:ext cx="288"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82" name="Line 87"/>
              <p:cNvSpPr>
                <a:spLocks noChangeShapeType="1"/>
              </p:cNvSpPr>
              <p:nvPr/>
            </p:nvSpPr>
            <p:spPr bwMode="auto">
              <a:xfrm>
                <a:off x="768" y="3437"/>
                <a:ext cx="288"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grpSp>
        <p:sp>
          <p:nvSpPr>
            <p:cNvPr id="16" name="Freeform 848"/>
            <p:cNvSpPr>
              <a:spLocks/>
            </p:cNvSpPr>
            <p:nvPr/>
          </p:nvSpPr>
          <p:spPr bwMode="auto">
            <a:xfrm>
              <a:off x="574675" y="4451350"/>
              <a:ext cx="1074738" cy="1004887"/>
            </a:xfrm>
            <a:custGeom>
              <a:avLst/>
              <a:gdLst>
                <a:gd name="T0" fmla="*/ 624 w 1178"/>
                <a:gd name="T1" fmla="*/ 204 h 1008"/>
                <a:gd name="T2" fmla="*/ 530 w 1178"/>
                <a:gd name="T3" fmla="*/ 90 h 1008"/>
                <a:gd name="T4" fmla="*/ 465 w 1178"/>
                <a:gd name="T5" fmla="*/ 300 h 1008"/>
                <a:gd name="T6" fmla="*/ 248 w 1178"/>
                <a:gd name="T7" fmla="*/ 168 h 1008"/>
                <a:gd name="T8" fmla="*/ 295 w 1178"/>
                <a:gd name="T9" fmla="*/ 366 h 1008"/>
                <a:gd name="T10" fmla="*/ 65 w 1178"/>
                <a:gd name="T11" fmla="*/ 384 h 1008"/>
                <a:gd name="T12" fmla="*/ 212 w 1178"/>
                <a:gd name="T13" fmla="*/ 540 h 1008"/>
                <a:gd name="T14" fmla="*/ 0 w 1178"/>
                <a:gd name="T15" fmla="*/ 600 h 1008"/>
                <a:gd name="T16" fmla="*/ 183 w 1178"/>
                <a:gd name="T17" fmla="*/ 720 h 1008"/>
                <a:gd name="T18" fmla="*/ 71 w 1178"/>
                <a:gd name="T19" fmla="*/ 834 h 1008"/>
                <a:gd name="T20" fmla="*/ 259 w 1178"/>
                <a:gd name="T21" fmla="*/ 852 h 1008"/>
                <a:gd name="T22" fmla="*/ 271 w 1178"/>
                <a:gd name="T23" fmla="*/ 1008 h 1008"/>
                <a:gd name="T24" fmla="*/ 412 w 1178"/>
                <a:gd name="T25" fmla="*/ 846 h 1008"/>
                <a:gd name="T26" fmla="*/ 477 w 1178"/>
                <a:gd name="T27" fmla="*/ 918 h 1008"/>
                <a:gd name="T28" fmla="*/ 536 w 1178"/>
                <a:gd name="T29" fmla="*/ 810 h 1008"/>
                <a:gd name="T30" fmla="*/ 636 w 1178"/>
                <a:gd name="T31" fmla="*/ 882 h 1008"/>
                <a:gd name="T32" fmla="*/ 666 w 1178"/>
                <a:gd name="T33" fmla="*/ 744 h 1008"/>
                <a:gd name="T34" fmla="*/ 813 w 1178"/>
                <a:gd name="T35" fmla="*/ 810 h 1008"/>
                <a:gd name="T36" fmla="*/ 801 w 1178"/>
                <a:gd name="T37" fmla="*/ 672 h 1008"/>
                <a:gd name="T38" fmla="*/ 1030 w 1178"/>
                <a:gd name="T39" fmla="*/ 732 h 1008"/>
                <a:gd name="T40" fmla="*/ 895 w 1178"/>
                <a:gd name="T41" fmla="*/ 576 h 1008"/>
                <a:gd name="T42" fmla="*/ 995 w 1178"/>
                <a:gd name="T43" fmla="*/ 528 h 1008"/>
                <a:gd name="T44" fmla="*/ 925 w 1178"/>
                <a:gd name="T45" fmla="*/ 438 h 1008"/>
                <a:gd name="T46" fmla="*/ 1178 w 1178"/>
                <a:gd name="T47" fmla="*/ 312 h 1008"/>
                <a:gd name="T48" fmla="*/ 895 w 1178"/>
                <a:gd name="T49" fmla="*/ 306 h 1008"/>
                <a:gd name="T50" fmla="*/ 983 w 1178"/>
                <a:gd name="T51" fmla="*/ 150 h 1008"/>
                <a:gd name="T52" fmla="*/ 789 w 1178"/>
                <a:gd name="T53" fmla="*/ 270 h 1008"/>
                <a:gd name="T54" fmla="*/ 807 w 1178"/>
                <a:gd name="T55" fmla="*/ 0 h 1008"/>
                <a:gd name="T56" fmla="*/ 624 w 1178"/>
                <a:gd name="T57" fmla="*/ 204 h 1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78" h="1008">
                  <a:moveTo>
                    <a:pt x="624" y="204"/>
                  </a:moveTo>
                  <a:lnTo>
                    <a:pt x="530" y="90"/>
                  </a:lnTo>
                  <a:lnTo>
                    <a:pt x="465" y="300"/>
                  </a:lnTo>
                  <a:lnTo>
                    <a:pt x="248" y="168"/>
                  </a:lnTo>
                  <a:lnTo>
                    <a:pt x="295" y="366"/>
                  </a:lnTo>
                  <a:lnTo>
                    <a:pt x="65" y="384"/>
                  </a:lnTo>
                  <a:lnTo>
                    <a:pt x="212" y="540"/>
                  </a:lnTo>
                  <a:lnTo>
                    <a:pt x="0" y="600"/>
                  </a:lnTo>
                  <a:lnTo>
                    <a:pt x="183" y="720"/>
                  </a:lnTo>
                  <a:lnTo>
                    <a:pt x="71" y="834"/>
                  </a:lnTo>
                  <a:lnTo>
                    <a:pt x="259" y="852"/>
                  </a:lnTo>
                  <a:lnTo>
                    <a:pt x="271" y="1008"/>
                  </a:lnTo>
                  <a:lnTo>
                    <a:pt x="412" y="846"/>
                  </a:lnTo>
                  <a:lnTo>
                    <a:pt x="477" y="918"/>
                  </a:lnTo>
                  <a:lnTo>
                    <a:pt x="536" y="810"/>
                  </a:lnTo>
                  <a:lnTo>
                    <a:pt x="636" y="882"/>
                  </a:lnTo>
                  <a:lnTo>
                    <a:pt x="666" y="744"/>
                  </a:lnTo>
                  <a:lnTo>
                    <a:pt x="813" y="810"/>
                  </a:lnTo>
                  <a:lnTo>
                    <a:pt x="801" y="672"/>
                  </a:lnTo>
                  <a:lnTo>
                    <a:pt x="1030" y="732"/>
                  </a:lnTo>
                  <a:lnTo>
                    <a:pt x="895" y="576"/>
                  </a:lnTo>
                  <a:lnTo>
                    <a:pt x="995" y="528"/>
                  </a:lnTo>
                  <a:lnTo>
                    <a:pt x="925" y="438"/>
                  </a:lnTo>
                  <a:lnTo>
                    <a:pt x="1178" y="312"/>
                  </a:lnTo>
                  <a:lnTo>
                    <a:pt x="895" y="306"/>
                  </a:lnTo>
                  <a:lnTo>
                    <a:pt x="983" y="150"/>
                  </a:lnTo>
                  <a:lnTo>
                    <a:pt x="789" y="270"/>
                  </a:lnTo>
                  <a:lnTo>
                    <a:pt x="807" y="0"/>
                  </a:lnTo>
                  <a:lnTo>
                    <a:pt x="624" y="204"/>
                  </a:lnTo>
                  <a:close/>
                </a:path>
              </a:pathLst>
            </a:custGeom>
            <a:noFill/>
            <a:ln w="18" cap="rnd">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848"/>
            <p:cNvSpPr>
              <a:spLocks/>
            </p:cNvSpPr>
            <p:nvPr/>
          </p:nvSpPr>
          <p:spPr bwMode="auto">
            <a:xfrm>
              <a:off x="2989914" y="4213224"/>
              <a:ext cx="814530" cy="1905001"/>
            </a:xfrm>
            <a:custGeom>
              <a:avLst/>
              <a:gdLst>
                <a:gd name="T0" fmla="*/ 624 w 1178"/>
                <a:gd name="T1" fmla="*/ 204 h 1008"/>
                <a:gd name="T2" fmla="*/ 530 w 1178"/>
                <a:gd name="T3" fmla="*/ 90 h 1008"/>
                <a:gd name="T4" fmla="*/ 465 w 1178"/>
                <a:gd name="T5" fmla="*/ 300 h 1008"/>
                <a:gd name="T6" fmla="*/ 248 w 1178"/>
                <a:gd name="T7" fmla="*/ 168 h 1008"/>
                <a:gd name="T8" fmla="*/ 295 w 1178"/>
                <a:gd name="T9" fmla="*/ 366 h 1008"/>
                <a:gd name="T10" fmla="*/ 65 w 1178"/>
                <a:gd name="T11" fmla="*/ 384 h 1008"/>
                <a:gd name="T12" fmla="*/ 212 w 1178"/>
                <a:gd name="T13" fmla="*/ 540 h 1008"/>
                <a:gd name="T14" fmla="*/ 0 w 1178"/>
                <a:gd name="T15" fmla="*/ 600 h 1008"/>
                <a:gd name="T16" fmla="*/ 183 w 1178"/>
                <a:gd name="T17" fmla="*/ 720 h 1008"/>
                <a:gd name="T18" fmla="*/ 71 w 1178"/>
                <a:gd name="T19" fmla="*/ 834 h 1008"/>
                <a:gd name="T20" fmla="*/ 259 w 1178"/>
                <a:gd name="T21" fmla="*/ 852 h 1008"/>
                <a:gd name="T22" fmla="*/ 271 w 1178"/>
                <a:gd name="T23" fmla="*/ 1008 h 1008"/>
                <a:gd name="T24" fmla="*/ 412 w 1178"/>
                <a:gd name="T25" fmla="*/ 846 h 1008"/>
                <a:gd name="T26" fmla="*/ 477 w 1178"/>
                <a:gd name="T27" fmla="*/ 918 h 1008"/>
                <a:gd name="T28" fmla="*/ 536 w 1178"/>
                <a:gd name="T29" fmla="*/ 810 h 1008"/>
                <a:gd name="T30" fmla="*/ 636 w 1178"/>
                <a:gd name="T31" fmla="*/ 882 h 1008"/>
                <a:gd name="T32" fmla="*/ 666 w 1178"/>
                <a:gd name="T33" fmla="*/ 744 h 1008"/>
                <a:gd name="T34" fmla="*/ 813 w 1178"/>
                <a:gd name="T35" fmla="*/ 810 h 1008"/>
                <a:gd name="T36" fmla="*/ 801 w 1178"/>
                <a:gd name="T37" fmla="*/ 672 h 1008"/>
                <a:gd name="T38" fmla="*/ 1030 w 1178"/>
                <a:gd name="T39" fmla="*/ 732 h 1008"/>
                <a:gd name="T40" fmla="*/ 895 w 1178"/>
                <a:gd name="T41" fmla="*/ 576 h 1008"/>
                <a:gd name="T42" fmla="*/ 995 w 1178"/>
                <a:gd name="T43" fmla="*/ 528 h 1008"/>
                <a:gd name="T44" fmla="*/ 925 w 1178"/>
                <a:gd name="T45" fmla="*/ 438 h 1008"/>
                <a:gd name="T46" fmla="*/ 1178 w 1178"/>
                <a:gd name="T47" fmla="*/ 312 h 1008"/>
                <a:gd name="T48" fmla="*/ 895 w 1178"/>
                <a:gd name="T49" fmla="*/ 306 h 1008"/>
                <a:gd name="T50" fmla="*/ 983 w 1178"/>
                <a:gd name="T51" fmla="*/ 150 h 1008"/>
                <a:gd name="T52" fmla="*/ 789 w 1178"/>
                <a:gd name="T53" fmla="*/ 270 h 1008"/>
                <a:gd name="T54" fmla="*/ 807 w 1178"/>
                <a:gd name="T55" fmla="*/ 0 h 1008"/>
                <a:gd name="T56" fmla="*/ 624 w 1178"/>
                <a:gd name="T57" fmla="*/ 204 h 1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78" h="1008">
                  <a:moveTo>
                    <a:pt x="624" y="204"/>
                  </a:moveTo>
                  <a:lnTo>
                    <a:pt x="530" y="90"/>
                  </a:lnTo>
                  <a:lnTo>
                    <a:pt x="465" y="300"/>
                  </a:lnTo>
                  <a:lnTo>
                    <a:pt x="248" y="168"/>
                  </a:lnTo>
                  <a:lnTo>
                    <a:pt x="295" y="366"/>
                  </a:lnTo>
                  <a:lnTo>
                    <a:pt x="65" y="384"/>
                  </a:lnTo>
                  <a:lnTo>
                    <a:pt x="212" y="540"/>
                  </a:lnTo>
                  <a:lnTo>
                    <a:pt x="0" y="600"/>
                  </a:lnTo>
                  <a:lnTo>
                    <a:pt x="183" y="720"/>
                  </a:lnTo>
                  <a:lnTo>
                    <a:pt x="71" y="834"/>
                  </a:lnTo>
                  <a:lnTo>
                    <a:pt x="259" y="852"/>
                  </a:lnTo>
                  <a:lnTo>
                    <a:pt x="271" y="1008"/>
                  </a:lnTo>
                  <a:lnTo>
                    <a:pt x="412" y="846"/>
                  </a:lnTo>
                  <a:lnTo>
                    <a:pt x="477" y="918"/>
                  </a:lnTo>
                  <a:lnTo>
                    <a:pt x="536" y="810"/>
                  </a:lnTo>
                  <a:lnTo>
                    <a:pt x="636" y="882"/>
                  </a:lnTo>
                  <a:lnTo>
                    <a:pt x="666" y="744"/>
                  </a:lnTo>
                  <a:lnTo>
                    <a:pt x="813" y="810"/>
                  </a:lnTo>
                  <a:lnTo>
                    <a:pt x="801" y="672"/>
                  </a:lnTo>
                  <a:lnTo>
                    <a:pt x="1030" y="732"/>
                  </a:lnTo>
                  <a:lnTo>
                    <a:pt x="895" y="576"/>
                  </a:lnTo>
                  <a:lnTo>
                    <a:pt x="995" y="528"/>
                  </a:lnTo>
                  <a:lnTo>
                    <a:pt x="925" y="438"/>
                  </a:lnTo>
                  <a:lnTo>
                    <a:pt x="1178" y="312"/>
                  </a:lnTo>
                  <a:lnTo>
                    <a:pt x="895" y="306"/>
                  </a:lnTo>
                  <a:lnTo>
                    <a:pt x="983" y="150"/>
                  </a:lnTo>
                  <a:lnTo>
                    <a:pt x="789" y="270"/>
                  </a:lnTo>
                  <a:lnTo>
                    <a:pt x="807" y="0"/>
                  </a:lnTo>
                  <a:lnTo>
                    <a:pt x="624" y="204"/>
                  </a:lnTo>
                  <a:close/>
                </a:path>
              </a:pathLst>
            </a:custGeom>
            <a:noFill/>
            <a:ln w="18" cap="rnd">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848"/>
            <p:cNvSpPr>
              <a:spLocks/>
            </p:cNvSpPr>
            <p:nvPr/>
          </p:nvSpPr>
          <p:spPr bwMode="auto">
            <a:xfrm>
              <a:off x="3169444" y="3254376"/>
              <a:ext cx="1074738" cy="1004887"/>
            </a:xfrm>
            <a:custGeom>
              <a:avLst/>
              <a:gdLst>
                <a:gd name="T0" fmla="*/ 624 w 1178"/>
                <a:gd name="T1" fmla="*/ 204 h 1008"/>
                <a:gd name="T2" fmla="*/ 530 w 1178"/>
                <a:gd name="T3" fmla="*/ 90 h 1008"/>
                <a:gd name="T4" fmla="*/ 465 w 1178"/>
                <a:gd name="T5" fmla="*/ 300 h 1008"/>
                <a:gd name="T6" fmla="*/ 248 w 1178"/>
                <a:gd name="T7" fmla="*/ 168 h 1008"/>
                <a:gd name="T8" fmla="*/ 295 w 1178"/>
                <a:gd name="T9" fmla="*/ 366 h 1008"/>
                <a:gd name="T10" fmla="*/ 65 w 1178"/>
                <a:gd name="T11" fmla="*/ 384 h 1008"/>
                <a:gd name="T12" fmla="*/ 212 w 1178"/>
                <a:gd name="T13" fmla="*/ 540 h 1008"/>
                <a:gd name="T14" fmla="*/ 0 w 1178"/>
                <a:gd name="T15" fmla="*/ 600 h 1008"/>
                <a:gd name="T16" fmla="*/ 183 w 1178"/>
                <a:gd name="T17" fmla="*/ 720 h 1008"/>
                <a:gd name="T18" fmla="*/ 71 w 1178"/>
                <a:gd name="T19" fmla="*/ 834 h 1008"/>
                <a:gd name="T20" fmla="*/ 259 w 1178"/>
                <a:gd name="T21" fmla="*/ 852 h 1008"/>
                <a:gd name="T22" fmla="*/ 271 w 1178"/>
                <a:gd name="T23" fmla="*/ 1008 h 1008"/>
                <a:gd name="T24" fmla="*/ 412 w 1178"/>
                <a:gd name="T25" fmla="*/ 846 h 1008"/>
                <a:gd name="T26" fmla="*/ 477 w 1178"/>
                <a:gd name="T27" fmla="*/ 918 h 1008"/>
                <a:gd name="T28" fmla="*/ 536 w 1178"/>
                <a:gd name="T29" fmla="*/ 810 h 1008"/>
                <a:gd name="T30" fmla="*/ 636 w 1178"/>
                <a:gd name="T31" fmla="*/ 882 h 1008"/>
                <a:gd name="T32" fmla="*/ 666 w 1178"/>
                <a:gd name="T33" fmla="*/ 744 h 1008"/>
                <a:gd name="T34" fmla="*/ 813 w 1178"/>
                <a:gd name="T35" fmla="*/ 810 h 1008"/>
                <a:gd name="T36" fmla="*/ 801 w 1178"/>
                <a:gd name="T37" fmla="*/ 672 h 1008"/>
                <a:gd name="T38" fmla="*/ 1030 w 1178"/>
                <a:gd name="T39" fmla="*/ 732 h 1008"/>
                <a:gd name="T40" fmla="*/ 895 w 1178"/>
                <a:gd name="T41" fmla="*/ 576 h 1008"/>
                <a:gd name="T42" fmla="*/ 995 w 1178"/>
                <a:gd name="T43" fmla="*/ 528 h 1008"/>
                <a:gd name="T44" fmla="*/ 925 w 1178"/>
                <a:gd name="T45" fmla="*/ 438 h 1008"/>
                <a:gd name="T46" fmla="*/ 1178 w 1178"/>
                <a:gd name="T47" fmla="*/ 312 h 1008"/>
                <a:gd name="T48" fmla="*/ 895 w 1178"/>
                <a:gd name="T49" fmla="*/ 306 h 1008"/>
                <a:gd name="T50" fmla="*/ 983 w 1178"/>
                <a:gd name="T51" fmla="*/ 150 h 1008"/>
                <a:gd name="T52" fmla="*/ 789 w 1178"/>
                <a:gd name="T53" fmla="*/ 270 h 1008"/>
                <a:gd name="T54" fmla="*/ 807 w 1178"/>
                <a:gd name="T55" fmla="*/ 0 h 1008"/>
                <a:gd name="T56" fmla="*/ 624 w 1178"/>
                <a:gd name="T57" fmla="*/ 204 h 1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78" h="1008">
                  <a:moveTo>
                    <a:pt x="624" y="204"/>
                  </a:moveTo>
                  <a:lnTo>
                    <a:pt x="530" y="90"/>
                  </a:lnTo>
                  <a:lnTo>
                    <a:pt x="465" y="300"/>
                  </a:lnTo>
                  <a:lnTo>
                    <a:pt x="248" y="168"/>
                  </a:lnTo>
                  <a:lnTo>
                    <a:pt x="295" y="366"/>
                  </a:lnTo>
                  <a:lnTo>
                    <a:pt x="65" y="384"/>
                  </a:lnTo>
                  <a:lnTo>
                    <a:pt x="212" y="540"/>
                  </a:lnTo>
                  <a:lnTo>
                    <a:pt x="0" y="600"/>
                  </a:lnTo>
                  <a:lnTo>
                    <a:pt x="183" y="720"/>
                  </a:lnTo>
                  <a:lnTo>
                    <a:pt x="71" y="834"/>
                  </a:lnTo>
                  <a:lnTo>
                    <a:pt x="259" y="852"/>
                  </a:lnTo>
                  <a:lnTo>
                    <a:pt x="271" y="1008"/>
                  </a:lnTo>
                  <a:lnTo>
                    <a:pt x="412" y="846"/>
                  </a:lnTo>
                  <a:lnTo>
                    <a:pt x="477" y="918"/>
                  </a:lnTo>
                  <a:lnTo>
                    <a:pt x="536" y="810"/>
                  </a:lnTo>
                  <a:lnTo>
                    <a:pt x="636" y="882"/>
                  </a:lnTo>
                  <a:lnTo>
                    <a:pt x="666" y="744"/>
                  </a:lnTo>
                  <a:lnTo>
                    <a:pt x="813" y="810"/>
                  </a:lnTo>
                  <a:lnTo>
                    <a:pt x="801" y="672"/>
                  </a:lnTo>
                  <a:lnTo>
                    <a:pt x="1030" y="732"/>
                  </a:lnTo>
                  <a:lnTo>
                    <a:pt x="895" y="576"/>
                  </a:lnTo>
                  <a:lnTo>
                    <a:pt x="995" y="528"/>
                  </a:lnTo>
                  <a:lnTo>
                    <a:pt x="925" y="438"/>
                  </a:lnTo>
                  <a:lnTo>
                    <a:pt x="1178" y="312"/>
                  </a:lnTo>
                  <a:lnTo>
                    <a:pt x="895" y="306"/>
                  </a:lnTo>
                  <a:lnTo>
                    <a:pt x="983" y="150"/>
                  </a:lnTo>
                  <a:lnTo>
                    <a:pt x="789" y="270"/>
                  </a:lnTo>
                  <a:lnTo>
                    <a:pt x="807" y="0"/>
                  </a:lnTo>
                  <a:lnTo>
                    <a:pt x="624" y="204"/>
                  </a:lnTo>
                  <a:close/>
                </a:path>
              </a:pathLst>
            </a:custGeom>
            <a:noFill/>
            <a:ln w="18" cap="rnd">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848"/>
            <p:cNvSpPr>
              <a:spLocks/>
            </p:cNvSpPr>
            <p:nvPr/>
          </p:nvSpPr>
          <p:spPr bwMode="auto">
            <a:xfrm>
              <a:off x="4244182" y="3841895"/>
              <a:ext cx="1074738" cy="1004887"/>
            </a:xfrm>
            <a:custGeom>
              <a:avLst/>
              <a:gdLst>
                <a:gd name="T0" fmla="*/ 624 w 1178"/>
                <a:gd name="T1" fmla="*/ 204 h 1008"/>
                <a:gd name="T2" fmla="*/ 530 w 1178"/>
                <a:gd name="T3" fmla="*/ 90 h 1008"/>
                <a:gd name="T4" fmla="*/ 465 w 1178"/>
                <a:gd name="T5" fmla="*/ 300 h 1008"/>
                <a:gd name="T6" fmla="*/ 248 w 1178"/>
                <a:gd name="T7" fmla="*/ 168 h 1008"/>
                <a:gd name="T8" fmla="*/ 295 w 1178"/>
                <a:gd name="T9" fmla="*/ 366 h 1008"/>
                <a:gd name="T10" fmla="*/ 65 w 1178"/>
                <a:gd name="T11" fmla="*/ 384 h 1008"/>
                <a:gd name="T12" fmla="*/ 212 w 1178"/>
                <a:gd name="T13" fmla="*/ 540 h 1008"/>
                <a:gd name="T14" fmla="*/ 0 w 1178"/>
                <a:gd name="T15" fmla="*/ 600 h 1008"/>
                <a:gd name="T16" fmla="*/ 183 w 1178"/>
                <a:gd name="T17" fmla="*/ 720 h 1008"/>
                <a:gd name="T18" fmla="*/ 71 w 1178"/>
                <a:gd name="T19" fmla="*/ 834 h 1008"/>
                <a:gd name="T20" fmla="*/ 259 w 1178"/>
                <a:gd name="T21" fmla="*/ 852 h 1008"/>
                <a:gd name="T22" fmla="*/ 271 w 1178"/>
                <a:gd name="T23" fmla="*/ 1008 h 1008"/>
                <a:gd name="T24" fmla="*/ 412 w 1178"/>
                <a:gd name="T25" fmla="*/ 846 h 1008"/>
                <a:gd name="T26" fmla="*/ 477 w 1178"/>
                <a:gd name="T27" fmla="*/ 918 h 1008"/>
                <a:gd name="T28" fmla="*/ 536 w 1178"/>
                <a:gd name="T29" fmla="*/ 810 h 1008"/>
                <a:gd name="T30" fmla="*/ 636 w 1178"/>
                <a:gd name="T31" fmla="*/ 882 h 1008"/>
                <a:gd name="T32" fmla="*/ 666 w 1178"/>
                <a:gd name="T33" fmla="*/ 744 h 1008"/>
                <a:gd name="T34" fmla="*/ 813 w 1178"/>
                <a:gd name="T35" fmla="*/ 810 h 1008"/>
                <a:gd name="T36" fmla="*/ 801 w 1178"/>
                <a:gd name="T37" fmla="*/ 672 h 1008"/>
                <a:gd name="T38" fmla="*/ 1030 w 1178"/>
                <a:gd name="T39" fmla="*/ 732 h 1008"/>
                <a:gd name="T40" fmla="*/ 895 w 1178"/>
                <a:gd name="T41" fmla="*/ 576 h 1008"/>
                <a:gd name="T42" fmla="*/ 995 w 1178"/>
                <a:gd name="T43" fmla="*/ 528 h 1008"/>
                <a:gd name="T44" fmla="*/ 925 w 1178"/>
                <a:gd name="T45" fmla="*/ 438 h 1008"/>
                <a:gd name="T46" fmla="*/ 1178 w 1178"/>
                <a:gd name="T47" fmla="*/ 312 h 1008"/>
                <a:gd name="T48" fmla="*/ 895 w 1178"/>
                <a:gd name="T49" fmla="*/ 306 h 1008"/>
                <a:gd name="T50" fmla="*/ 983 w 1178"/>
                <a:gd name="T51" fmla="*/ 150 h 1008"/>
                <a:gd name="T52" fmla="*/ 789 w 1178"/>
                <a:gd name="T53" fmla="*/ 270 h 1008"/>
                <a:gd name="T54" fmla="*/ 807 w 1178"/>
                <a:gd name="T55" fmla="*/ 0 h 1008"/>
                <a:gd name="T56" fmla="*/ 624 w 1178"/>
                <a:gd name="T57" fmla="*/ 204 h 1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78" h="1008">
                  <a:moveTo>
                    <a:pt x="624" y="204"/>
                  </a:moveTo>
                  <a:lnTo>
                    <a:pt x="530" y="90"/>
                  </a:lnTo>
                  <a:lnTo>
                    <a:pt x="465" y="300"/>
                  </a:lnTo>
                  <a:lnTo>
                    <a:pt x="248" y="168"/>
                  </a:lnTo>
                  <a:lnTo>
                    <a:pt x="295" y="366"/>
                  </a:lnTo>
                  <a:lnTo>
                    <a:pt x="65" y="384"/>
                  </a:lnTo>
                  <a:lnTo>
                    <a:pt x="212" y="540"/>
                  </a:lnTo>
                  <a:lnTo>
                    <a:pt x="0" y="600"/>
                  </a:lnTo>
                  <a:lnTo>
                    <a:pt x="183" y="720"/>
                  </a:lnTo>
                  <a:lnTo>
                    <a:pt x="71" y="834"/>
                  </a:lnTo>
                  <a:lnTo>
                    <a:pt x="259" y="852"/>
                  </a:lnTo>
                  <a:lnTo>
                    <a:pt x="271" y="1008"/>
                  </a:lnTo>
                  <a:lnTo>
                    <a:pt x="412" y="846"/>
                  </a:lnTo>
                  <a:lnTo>
                    <a:pt x="477" y="918"/>
                  </a:lnTo>
                  <a:lnTo>
                    <a:pt x="536" y="810"/>
                  </a:lnTo>
                  <a:lnTo>
                    <a:pt x="636" y="882"/>
                  </a:lnTo>
                  <a:lnTo>
                    <a:pt x="666" y="744"/>
                  </a:lnTo>
                  <a:lnTo>
                    <a:pt x="813" y="810"/>
                  </a:lnTo>
                  <a:lnTo>
                    <a:pt x="801" y="672"/>
                  </a:lnTo>
                  <a:lnTo>
                    <a:pt x="1030" y="732"/>
                  </a:lnTo>
                  <a:lnTo>
                    <a:pt x="895" y="576"/>
                  </a:lnTo>
                  <a:lnTo>
                    <a:pt x="995" y="528"/>
                  </a:lnTo>
                  <a:lnTo>
                    <a:pt x="925" y="438"/>
                  </a:lnTo>
                  <a:lnTo>
                    <a:pt x="1178" y="312"/>
                  </a:lnTo>
                  <a:lnTo>
                    <a:pt x="895" y="306"/>
                  </a:lnTo>
                  <a:lnTo>
                    <a:pt x="983" y="150"/>
                  </a:lnTo>
                  <a:lnTo>
                    <a:pt x="789" y="270"/>
                  </a:lnTo>
                  <a:lnTo>
                    <a:pt x="807" y="0"/>
                  </a:lnTo>
                  <a:lnTo>
                    <a:pt x="624" y="204"/>
                  </a:lnTo>
                  <a:close/>
                </a:path>
              </a:pathLst>
            </a:custGeom>
            <a:noFill/>
            <a:ln w="18" cap="rnd">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848"/>
            <p:cNvSpPr>
              <a:spLocks/>
            </p:cNvSpPr>
            <p:nvPr/>
          </p:nvSpPr>
          <p:spPr bwMode="auto">
            <a:xfrm>
              <a:off x="4324351" y="5270502"/>
              <a:ext cx="1074738" cy="1004887"/>
            </a:xfrm>
            <a:custGeom>
              <a:avLst/>
              <a:gdLst>
                <a:gd name="T0" fmla="*/ 624 w 1178"/>
                <a:gd name="T1" fmla="*/ 204 h 1008"/>
                <a:gd name="T2" fmla="*/ 530 w 1178"/>
                <a:gd name="T3" fmla="*/ 90 h 1008"/>
                <a:gd name="T4" fmla="*/ 465 w 1178"/>
                <a:gd name="T5" fmla="*/ 300 h 1008"/>
                <a:gd name="T6" fmla="*/ 248 w 1178"/>
                <a:gd name="T7" fmla="*/ 168 h 1008"/>
                <a:gd name="T8" fmla="*/ 295 w 1178"/>
                <a:gd name="T9" fmla="*/ 366 h 1008"/>
                <a:gd name="T10" fmla="*/ 65 w 1178"/>
                <a:gd name="T11" fmla="*/ 384 h 1008"/>
                <a:gd name="T12" fmla="*/ 212 w 1178"/>
                <a:gd name="T13" fmla="*/ 540 h 1008"/>
                <a:gd name="T14" fmla="*/ 0 w 1178"/>
                <a:gd name="T15" fmla="*/ 600 h 1008"/>
                <a:gd name="T16" fmla="*/ 183 w 1178"/>
                <a:gd name="T17" fmla="*/ 720 h 1008"/>
                <a:gd name="T18" fmla="*/ 71 w 1178"/>
                <a:gd name="T19" fmla="*/ 834 h 1008"/>
                <a:gd name="T20" fmla="*/ 259 w 1178"/>
                <a:gd name="T21" fmla="*/ 852 h 1008"/>
                <a:gd name="T22" fmla="*/ 271 w 1178"/>
                <a:gd name="T23" fmla="*/ 1008 h 1008"/>
                <a:gd name="T24" fmla="*/ 412 w 1178"/>
                <a:gd name="T25" fmla="*/ 846 h 1008"/>
                <a:gd name="T26" fmla="*/ 477 w 1178"/>
                <a:gd name="T27" fmla="*/ 918 h 1008"/>
                <a:gd name="T28" fmla="*/ 536 w 1178"/>
                <a:gd name="T29" fmla="*/ 810 h 1008"/>
                <a:gd name="T30" fmla="*/ 636 w 1178"/>
                <a:gd name="T31" fmla="*/ 882 h 1008"/>
                <a:gd name="T32" fmla="*/ 666 w 1178"/>
                <a:gd name="T33" fmla="*/ 744 h 1008"/>
                <a:gd name="T34" fmla="*/ 813 w 1178"/>
                <a:gd name="T35" fmla="*/ 810 h 1008"/>
                <a:gd name="T36" fmla="*/ 801 w 1178"/>
                <a:gd name="T37" fmla="*/ 672 h 1008"/>
                <a:gd name="T38" fmla="*/ 1030 w 1178"/>
                <a:gd name="T39" fmla="*/ 732 h 1008"/>
                <a:gd name="T40" fmla="*/ 895 w 1178"/>
                <a:gd name="T41" fmla="*/ 576 h 1008"/>
                <a:gd name="T42" fmla="*/ 995 w 1178"/>
                <a:gd name="T43" fmla="*/ 528 h 1008"/>
                <a:gd name="T44" fmla="*/ 925 w 1178"/>
                <a:gd name="T45" fmla="*/ 438 h 1008"/>
                <a:gd name="T46" fmla="*/ 1178 w 1178"/>
                <a:gd name="T47" fmla="*/ 312 h 1008"/>
                <a:gd name="T48" fmla="*/ 895 w 1178"/>
                <a:gd name="T49" fmla="*/ 306 h 1008"/>
                <a:gd name="T50" fmla="*/ 983 w 1178"/>
                <a:gd name="T51" fmla="*/ 150 h 1008"/>
                <a:gd name="T52" fmla="*/ 789 w 1178"/>
                <a:gd name="T53" fmla="*/ 270 h 1008"/>
                <a:gd name="T54" fmla="*/ 807 w 1178"/>
                <a:gd name="T55" fmla="*/ 0 h 1008"/>
                <a:gd name="T56" fmla="*/ 624 w 1178"/>
                <a:gd name="T57" fmla="*/ 204 h 1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78" h="1008">
                  <a:moveTo>
                    <a:pt x="624" y="204"/>
                  </a:moveTo>
                  <a:lnTo>
                    <a:pt x="530" y="90"/>
                  </a:lnTo>
                  <a:lnTo>
                    <a:pt x="465" y="300"/>
                  </a:lnTo>
                  <a:lnTo>
                    <a:pt x="248" y="168"/>
                  </a:lnTo>
                  <a:lnTo>
                    <a:pt x="295" y="366"/>
                  </a:lnTo>
                  <a:lnTo>
                    <a:pt x="65" y="384"/>
                  </a:lnTo>
                  <a:lnTo>
                    <a:pt x="212" y="540"/>
                  </a:lnTo>
                  <a:lnTo>
                    <a:pt x="0" y="600"/>
                  </a:lnTo>
                  <a:lnTo>
                    <a:pt x="183" y="720"/>
                  </a:lnTo>
                  <a:lnTo>
                    <a:pt x="71" y="834"/>
                  </a:lnTo>
                  <a:lnTo>
                    <a:pt x="259" y="852"/>
                  </a:lnTo>
                  <a:lnTo>
                    <a:pt x="271" y="1008"/>
                  </a:lnTo>
                  <a:lnTo>
                    <a:pt x="412" y="846"/>
                  </a:lnTo>
                  <a:lnTo>
                    <a:pt x="477" y="918"/>
                  </a:lnTo>
                  <a:lnTo>
                    <a:pt x="536" y="810"/>
                  </a:lnTo>
                  <a:lnTo>
                    <a:pt x="636" y="882"/>
                  </a:lnTo>
                  <a:lnTo>
                    <a:pt x="666" y="744"/>
                  </a:lnTo>
                  <a:lnTo>
                    <a:pt x="813" y="810"/>
                  </a:lnTo>
                  <a:lnTo>
                    <a:pt x="801" y="672"/>
                  </a:lnTo>
                  <a:lnTo>
                    <a:pt x="1030" y="732"/>
                  </a:lnTo>
                  <a:lnTo>
                    <a:pt x="895" y="576"/>
                  </a:lnTo>
                  <a:lnTo>
                    <a:pt x="995" y="528"/>
                  </a:lnTo>
                  <a:lnTo>
                    <a:pt x="925" y="438"/>
                  </a:lnTo>
                  <a:lnTo>
                    <a:pt x="1178" y="312"/>
                  </a:lnTo>
                  <a:lnTo>
                    <a:pt x="895" y="306"/>
                  </a:lnTo>
                  <a:lnTo>
                    <a:pt x="983" y="150"/>
                  </a:lnTo>
                  <a:lnTo>
                    <a:pt x="789" y="270"/>
                  </a:lnTo>
                  <a:lnTo>
                    <a:pt x="807" y="0"/>
                  </a:lnTo>
                  <a:lnTo>
                    <a:pt x="624" y="204"/>
                  </a:lnTo>
                  <a:close/>
                </a:path>
              </a:pathLst>
            </a:custGeom>
            <a:noFill/>
            <a:ln w="18" cap="rnd">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92" name="TextBox 91"/>
          <p:cNvSpPr txBox="1"/>
          <p:nvPr/>
        </p:nvSpPr>
        <p:spPr>
          <a:xfrm>
            <a:off x="4292833" y="0"/>
            <a:ext cx="5438189" cy="584775"/>
          </a:xfrm>
          <a:prstGeom prst="rect">
            <a:avLst/>
          </a:prstGeom>
          <a:noFill/>
        </p:spPr>
        <p:txBody>
          <a:bodyPr wrap="square" rtlCol="0">
            <a:spAutoFit/>
          </a:bodyPr>
          <a:lstStyle/>
          <a:p>
            <a:r>
              <a:rPr lang="zh-CN" altLang="en-US" sz="3200" dirty="0" smtClean="0">
                <a:solidFill>
                  <a:schemeClr val="accent1">
                    <a:lumMod val="75000"/>
                  </a:schemeClr>
                </a:solidFill>
              </a:rPr>
              <a:t>丙烯腈新技术、新材料开发</a:t>
            </a:r>
            <a:endParaRPr lang="zh-CN" altLang="en-US" sz="3200" dirty="0">
              <a:solidFill>
                <a:schemeClr val="accent1">
                  <a:lumMod val="75000"/>
                </a:schemeClr>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 name="图片 81"/>
          <p:cNvPicPr>
            <a:picLocks noChangeAspect="1" noChangeArrowheads="1"/>
          </p:cNvPicPr>
          <p:nvPr/>
        </p:nvPicPr>
        <p:blipFill>
          <a:blip r:embed="rId2">
            <a:extLst>
              <a:ext uri="{28A0092B-C50C-407E-A947-70E740481C1C}">
                <a14:useLocalDpi xmlns:a14="http://schemas.microsoft.com/office/drawing/2010/main" xmlns="" val="0"/>
              </a:ext>
            </a:extLst>
          </a:blip>
          <a:srcRect l="26849" b="21960"/>
          <a:stretch>
            <a:fillRect/>
          </a:stretch>
        </p:blipFill>
        <p:spPr bwMode="auto">
          <a:xfrm>
            <a:off x="790575" y="2214563"/>
            <a:ext cx="4897438" cy="3465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 name="直接连接符 82"/>
          <p:cNvCxnSpPr>
            <a:cxnSpLocks noChangeShapeType="1"/>
          </p:cNvCxnSpPr>
          <p:nvPr/>
        </p:nvCxnSpPr>
        <p:spPr bwMode="auto">
          <a:xfrm>
            <a:off x="6052989" y="2196391"/>
            <a:ext cx="0" cy="3505200"/>
          </a:xfrm>
          <a:prstGeom prst="line">
            <a:avLst/>
          </a:prstGeom>
          <a:noFill/>
          <a:ln w="6350">
            <a:solidFill>
              <a:schemeClr val="bg1">
                <a:lumMod val="50000"/>
              </a:schemeClr>
            </a:solidFill>
            <a:round/>
            <a:headEnd/>
            <a:tailEnd/>
          </a:ln>
          <a:extLst>
            <a:ext uri="{909E8E84-426E-40DD-AFC4-6F175D3DCCD1}">
              <a14:hiddenFill xmlns:a14="http://schemas.microsoft.com/office/drawing/2010/main" xmlns="">
                <a:noFill/>
              </a14:hiddenFill>
            </a:ext>
          </a:extLst>
        </p:spPr>
      </p:cxnSp>
      <p:sp>
        <p:nvSpPr>
          <p:cNvPr id="4" name="圆角矩形 83"/>
          <p:cNvSpPr>
            <a:spLocks noChangeArrowheads="1"/>
          </p:cNvSpPr>
          <p:nvPr/>
        </p:nvSpPr>
        <p:spPr bwMode="auto">
          <a:xfrm>
            <a:off x="6260951" y="1215613"/>
            <a:ext cx="5776856" cy="2947595"/>
          </a:xfrm>
          <a:prstGeom prst="roundRect">
            <a:avLst>
              <a:gd name="adj" fmla="val 9083"/>
            </a:avLst>
          </a:prstGeom>
          <a:noFill/>
          <a:ln w="12700">
            <a:solidFill>
              <a:schemeClr val="bg1">
                <a:lumMod val="50000"/>
              </a:schemeClr>
            </a:solidFill>
            <a:round/>
            <a:headEnd/>
            <a:tailEnd/>
          </a:ln>
          <a:extLst>
            <a:ext uri="{909E8E84-426E-40DD-AFC4-6F175D3DCCD1}">
              <a14:hiddenFill xmlns:a14="http://schemas.microsoft.com/office/drawing/2010/main" xmlns="">
                <a:solidFill>
                  <a:srgbClr val="FFFFFF"/>
                </a:solidFill>
              </a14:hiddenFill>
            </a:ext>
          </a:extLst>
        </p:spPr>
        <p:txBody>
          <a:bodyPr anchor="ct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a:p>
        </p:txBody>
      </p:sp>
      <p:sp>
        <p:nvSpPr>
          <p:cNvPr id="5" name="矩形 84"/>
          <p:cNvSpPr>
            <a:spLocks noChangeArrowheads="1"/>
          </p:cNvSpPr>
          <p:nvPr/>
        </p:nvSpPr>
        <p:spPr bwMode="auto">
          <a:xfrm>
            <a:off x="6239435" y="1176990"/>
            <a:ext cx="5271246" cy="3539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20000"/>
              </a:spcBef>
              <a:buFont typeface="Arial" panose="020B0604020202020204" pitchFamily="34" charset="0"/>
              <a:buNone/>
            </a:pPr>
            <a:r>
              <a:rPr lang="zh-CN" altLang="en-US" sz="1200" dirty="0" smtClean="0">
                <a:latin typeface="微软雅黑" panose="020B0503020204020204" pitchFamily="34" charset="-122"/>
                <a:ea typeface="微软雅黑" panose="020B0503020204020204" pitchFamily="34" charset="-122"/>
                <a:sym typeface="Arial" panose="020B0604020202020204" pitchFamily="34" charset="0"/>
              </a:rPr>
              <a:t>       </a:t>
            </a:r>
            <a:r>
              <a:rPr lang="zh-CN" altLang="en-US" sz="1400" dirty="0" smtClean="0">
                <a:latin typeface="微软雅黑" panose="020B0503020204020204" pitchFamily="34" charset="-122"/>
                <a:ea typeface="微软雅黑" panose="020B0503020204020204" pitchFamily="34" charset="-122"/>
                <a:sym typeface="Arial" panose="020B0604020202020204" pitchFamily="34" charset="0"/>
              </a:rPr>
              <a:t>当前我国丙烯腈下游产品仍以腈纶和</a:t>
            </a:r>
            <a:r>
              <a:rPr lang="en-US" altLang="zh-CN" sz="1400" dirty="0" smtClean="0">
                <a:latin typeface="微软雅黑" panose="020B0503020204020204" pitchFamily="34" charset="-122"/>
                <a:ea typeface="微软雅黑" panose="020B0503020204020204" pitchFamily="34" charset="-122"/>
                <a:sym typeface="Arial" panose="020B0604020202020204" pitchFamily="34" charset="0"/>
              </a:rPr>
              <a:t>ABS</a:t>
            </a:r>
            <a:r>
              <a:rPr lang="zh-CN" altLang="en-US" sz="1400" dirty="0" smtClean="0">
                <a:latin typeface="微软雅黑" panose="020B0503020204020204" pitchFamily="34" charset="-122"/>
                <a:ea typeface="微软雅黑" panose="020B0503020204020204" pitchFamily="34" charset="-122"/>
                <a:sym typeface="Arial" panose="020B0604020202020204" pitchFamily="34" charset="0"/>
              </a:rPr>
              <a:t>为主，另外还用于丙烯酰胺、丁腈橡胶和碳纤维等生产。</a:t>
            </a:r>
            <a:endParaRPr lang="en-US" altLang="zh-CN" sz="1400" dirty="0" smtClean="0">
              <a:latin typeface="微软雅黑" panose="020B0503020204020204" pitchFamily="34" charset="-122"/>
              <a:ea typeface="微软雅黑" panose="020B0503020204020204" pitchFamily="34" charset="-122"/>
              <a:sym typeface="Arial" panose="020B0604020202020204" pitchFamily="34" charset="0"/>
            </a:endParaRPr>
          </a:p>
          <a:p>
            <a:pPr eaLnBrk="1" hangingPunct="1">
              <a:lnSpc>
                <a:spcPct val="120000"/>
              </a:lnSpc>
              <a:spcBef>
                <a:spcPct val="20000"/>
              </a:spcBef>
              <a:buFont typeface="Arial" panose="020B0604020202020204" pitchFamily="34" charset="0"/>
              <a:buNone/>
            </a:pPr>
            <a:r>
              <a:rPr lang="zh-CN" altLang="en-US" sz="1400" dirty="0" smtClean="0">
                <a:latin typeface="微软雅黑" panose="020B0503020204020204" pitchFamily="34" charset="-122"/>
                <a:ea typeface="微软雅黑" panose="020B0503020204020204" pitchFamily="34" charset="-122"/>
                <a:sym typeface="Arial" panose="020B0604020202020204" pitchFamily="34" charset="0"/>
              </a:rPr>
              <a:t>       大庆炼化公司和大庆石化公司丙烯腈缺口分别为</a:t>
            </a:r>
            <a:r>
              <a:rPr lang="en-US" altLang="zh-CN" sz="1400" dirty="0" smtClean="0">
                <a:latin typeface="微软雅黑" panose="020B0503020204020204" pitchFamily="34" charset="-122"/>
                <a:ea typeface="微软雅黑" panose="020B0503020204020204" pitchFamily="34" charset="-122"/>
                <a:sym typeface="Arial" panose="020B0604020202020204" pitchFamily="34" charset="0"/>
              </a:rPr>
              <a:t>2</a:t>
            </a:r>
            <a:r>
              <a:rPr lang="zh-CN" altLang="en-US" sz="1400" dirty="0" smtClean="0">
                <a:latin typeface="微软雅黑" panose="020B0503020204020204" pitchFamily="34" charset="-122"/>
                <a:ea typeface="微软雅黑" panose="020B0503020204020204" pitchFamily="34" charset="-122"/>
                <a:sym typeface="Arial" panose="020B0604020202020204" pitchFamily="34" charset="0"/>
              </a:rPr>
              <a:t>万</a:t>
            </a:r>
            <a:r>
              <a:rPr lang="en-US" altLang="zh-CN" sz="1400" dirty="0" smtClean="0">
                <a:latin typeface="微软雅黑" panose="020B0503020204020204" pitchFamily="34" charset="-122"/>
                <a:ea typeface="微软雅黑" panose="020B0503020204020204" pitchFamily="34" charset="-122"/>
                <a:sym typeface="Arial" panose="020B0604020202020204" pitchFamily="34" charset="0"/>
              </a:rPr>
              <a:t>t</a:t>
            </a:r>
            <a:r>
              <a:rPr lang="zh-CN" altLang="en-US" sz="1400" dirty="0" smtClean="0">
                <a:latin typeface="微软雅黑" panose="020B0503020204020204" pitchFamily="34" charset="-122"/>
                <a:ea typeface="微软雅黑" panose="020B0503020204020204" pitchFamily="34" charset="-122"/>
                <a:sym typeface="Arial" panose="020B0604020202020204" pitchFamily="34" charset="0"/>
              </a:rPr>
              <a:t>和</a:t>
            </a:r>
            <a:r>
              <a:rPr lang="en-US" altLang="zh-CN" sz="1400" dirty="0" smtClean="0">
                <a:latin typeface="微软雅黑" panose="020B0503020204020204" pitchFamily="34" charset="-122"/>
                <a:ea typeface="微软雅黑" panose="020B0503020204020204" pitchFamily="34" charset="-122"/>
                <a:sym typeface="Arial" panose="020B0604020202020204" pitchFamily="34" charset="0"/>
              </a:rPr>
              <a:t>3000t</a:t>
            </a:r>
            <a:r>
              <a:rPr lang="zh-CN" altLang="en-US" sz="1400" dirty="0" smtClean="0">
                <a:latin typeface="微软雅黑" panose="020B0503020204020204" pitchFamily="34" charset="-122"/>
                <a:ea typeface="微软雅黑" panose="020B0503020204020204" pitchFamily="34" charset="-122"/>
                <a:sym typeface="Arial" panose="020B0604020202020204" pitchFamily="34" charset="0"/>
              </a:rPr>
              <a:t>左右，目前主要有吉化丙烯腈供给。而抚顺石化腈纶厂部分将供给当的化工企业用于丙烯酰胺的生产。</a:t>
            </a:r>
            <a:endParaRPr lang="en-US" altLang="zh-CN" sz="1400" dirty="0" smtClean="0">
              <a:latin typeface="微软雅黑" panose="020B0503020204020204" pitchFamily="34" charset="-122"/>
              <a:ea typeface="微软雅黑" panose="020B0503020204020204" pitchFamily="34" charset="-122"/>
              <a:sym typeface="Arial" panose="020B0604020202020204" pitchFamily="34" charset="0"/>
            </a:endParaRPr>
          </a:p>
          <a:p>
            <a:pPr eaLnBrk="1" hangingPunct="1">
              <a:lnSpc>
                <a:spcPct val="120000"/>
              </a:lnSpc>
              <a:spcBef>
                <a:spcPct val="20000"/>
              </a:spcBef>
              <a:buFont typeface="Arial" panose="020B0604020202020204" pitchFamily="34" charset="0"/>
              <a:buNone/>
            </a:pPr>
            <a:r>
              <a:rPr lang="en-US" altLang="zh-CN" sz="1400" dirty="0" smtClean="0">
                <a:latin typeface="微软雅黑" panose="020B0503020204020204" pitchFamily="34" charset="-122"/>
                <a:ea typeface="微软雅黑" panose="020B0503020204020204" pitchFamily="34" charset="-122"/>
                <a:sym typeface="Arial" panose="020B0604020202020204" pitchFamily="34" charset="0"/>
              </a:rPr>
              <a:t>       </a:t>
            </a:r>
            <a:r>
              <a:rPr lang="zh-CN" altLang="en-US" sz="1400" dirty="0" smtClean="0">
                <a:latin typeface="微软雅黑" panose="020B0503020204020204" pitchFamily="34" charset="-122"/>
                <a:ea typeface="微软雅黑" panose="020B0503020204020204" pitchFamily="34" charset="-122"/>
                <a:sym typeface="Arial" panose="020B0604020202020204" pitchFamily="34" charset="0"/>
              </a:rPr>
              <a:t>兰州石化厂丙烯腈主要供给兰州石化丁腈橡胶装置，近年来，随着我国丙烯腈产能和产量的增加，在世界占据的份额越来越重，</a:t>
            </a:r>
            <a:r>
              <a:rPr lang="en-US" altLang="zh-CN" sz="1400" dirty="0" smtClean="0">
                <a:latin typeface="微软雅黑" panose="020B0503020204020204" pitchFamily="34" charset="-122"/>
                <a:ea typeface="微软雅黑" panose="020B0503020204020204" pitchFamily="34" charset="-122"/>
                <a:sym typeface="Arial" panose="020B0604020202020204" pitchFamily="34" charset="0"/>
              </a:rPr>
              <a:t>2012</a:t>
            </a:r>
            <a:r>
              <a:rPr lang="zh-CN" altLang="en-US" sz="1400" dirty="0" smtClean="0">
                <a:latin typeface="微软雅黑" panose="020B0503020204020204" pitchFamily="34" charset="-122"/>
                <a:ea typeface="微软雅黑" panose="020B0503020204020204" pitchFamily="34" charset="-122"/>
                <a:sym typeface="Arial" panose="020B0604020202020204" pitchFamily="34" charset="0"/>
              </a:rPr>
              <a:t>年，我国丙烯腈产能占世界总产能的</a:t>
            </a:r>
            <a:r>
              <a:rPr lang="en-US" altLang="zh-CN" sz="1400" dirty="0" smtClean="0">
                <a:latin typeface="微软雅黑" panose="020B0503020204020204" pitchFamily="34" charset="-122"/>
                <a:ea typeface="微软雅黑" panose="020B0503020204020204" pitchFamily="34" charset="-122"/>
                <a:sym typeface="Arial" panose="020B0604020202020204" pitchFamily="34" charset="0"/>
              </a:rPr>
              <a:t>19.88%</a:t>
            </a:r>
            <a:r>
              <a:rPr lang="zh-CN" altLang="en-US" sz="1400" dirty="0" smtClean="0">
                <a:latin typeface="微软雅黑" panose="020B0503020204020204" pitchFamily="34" charset="-122"/>
                <a:ea typeface="微软雅黑" panose="020B0503020204020204" pitchFamily="34" charset="-122"/>
                <a:sym typeface="Arial" panose="020B0604020202020204" pitchFamily="34" charset="0"/>
              </a:rPr>
              <a:t>，需求量约占</a:t>
            </a:r>
            <a:r>
              <a:rPr lang="en-US" altLang="zh-CN" sz="1400" dirty="0" smtClean="0">
                <a:latin typeface="微软雅黑" panose="020B0503020204020204" pitchFamily="34" charset="-122"/>
                <a:ea typeface="微软雅黑" panose="020B0503020204020204" pitchFamily="34" charset="-122"/>
                <a:sym typeface="Arial" panose="020B0604020202020204" pitchFamily="34" charset="0"/>
              </a:rPr>
              <a:t>32.78%</a:t>
            </a:r>
            <a:r>
              <a:rPr lang="zh-CN" altLang="en-US" sz="1400" dirty="0" smtClean="0">
                <a:latin typeface="微软雅黑" panose="020B0503020204020204" pitchFamily="34" charset="-122"/>
                <a:ea typeface="微软雅黑" panose="020B0503020204020204" pitchFamily="34" charset="-122"/>
                <a:sym typeface="Arial" panose="020B0604020202020204" pitchFamily="34" charset="0"/>
              </a:rPr>
              <a:t>。从下游产品消费结构看，我国腈纶和</a:t>
            </a:r>
            <a:r>
              <a:rPr lang="en-US" altLang="zh-CN" sz="1400" dirty="0" smtClean="0">
                <a:latin typeface="微软雅黑" panose="020B0503020204020204" pitchFamily="34" charset="-122"/>
                <a:ea typeface="微软雅黑" panose="020B0503020204020204" pitchFamily="34" charset="-122"/>
                <a:sym typeface="Arial" panose="020B0604020202020204" pitchFamily="34" charset="0"/>
              </a:rPr>
              <a:t>ABS</a:t>
            </a:r>
            <a:r>
              <a:rPr lang="zh-CN" altLang="en-US" sz="1400" dirty="0" smtClean="0">
                <a:latin typeface="微软雅黑" panose="020B0503020204020204" pitchFamily="34" charset="-122"/>
                <a:ea typeface="微软雅黑" panose="020B0503020204020204" pitchFamily="34" charset="-122"/>
                <a:sym typeface="Arial" panose="020B0604020202020204" pitchFamily="34" charset="0"/>
              </a:rPr>
              <a:t>树脂对丙烯腈的需求分别为</a:t>
            </a:r>
            <a:r>
              <a:rPr lang="en-US" altLang="zh-CN" sz="1400" dirty="0" smtClean="0">
                <a:latin typeface="微软雅黑" panose="020B0503020204020204" pitchFamily="34" charset="-122"/>
                <a:ea typeface="微软雅黑" panose="020B0503020204020204" pitchFamily="34" charset="-122"/>
                <a:sym typeface="Arial" panose="020B0604020202020204" pitchFamily="34" charset="0"/>
              </a:rPr>
              <a:t>63.1</a:t>
            </a:r>
            <a:r>
              <a:rPr lang="zh-CN" altLang="en-US" sz="1400" dirty="0" smtClean="0">
                <a:latin typeface="微软雅黑" panose="020B0503020204020204" pitchFamily="34" charset="-122"/>
                <a:ea typeface="微软雅黑" panose="020B0503020204020204" pitchFamily="34" charset="-122"/>
                <a:sym typeface="Arial" panose="020B0604020202020204" pitchFamily="34" charset="0"/>
              </a:rPr>
              <a:t>万</a:t>
            </a:r>
            <a:r>
              <a:rPr lang="en-US" altLang="zh-CN" sz="1400" dirty="0" smtClean="0">
                <a:latin typeface="微软雅黑" panose="020B0503020204020204" pitchFamily="34" charset="-122"/>
                <a:ea typeface="微软雅黑" panose="020B0503020204020204" pitchFamily="34" charset="-122"/>
                <a:sym typeface="Arial" panose="020B0604020202020204" pitchFamily="34" charset="0"/>
              </a:rPr>
              <a:t>t</a:t>
            </a:r>
            <a:r>
              <a:rPr lang="zh-CN" altLang="en-US" sz="1400" dirty="0" smtClean="0">
                <a:latin typeface="微软雅黑" panose="020B0503020204020204" pitchFamily="34" charset="-122"/>
                <a:ea typeface="微软雅黑" panose="020B0503020204020204" pitchFamily="34" charset="-122"/>
                <a:sym typeface="Arial" panose="020B0604020202020204" pitchFamily="34" charset="0"/>
              </a:rPr>
              <a:t>和</a:t>
            </a:r>
            <a:r>
              <a:rPr lang="en-US" altLang="zh-CN" sz="1400" dirty="0" smtClean="0">
                <a:latin typeface="微软雅黑" panose="020B0503020204020204" pitchFamily="34" charset="-122"/>
                <a:ea typeface="微软雅黑" panose="020B0503020204020204" pitchFamily="34" charset="-122"/>
                <a:sym typeface="Arial" panose="020B0604020202020204" pitchFamily="34" charset="0"/>
              </a:rPr>
              <a:t>51.9</a:t>
            </a:r>
            <a:r>
              <a:rPr lang="zh-CN" altLang="en-US" sz="1400" dirty="0" smtClean="0">
                <a:latin typeface="微软雅黑" panose="020B0503020204020204" pitchFamily="34" charset="-122"/>
                <a:ea typeface="微软雅黑" panose="020B0503020204020204" pitchFamily="34" charset="-122"/>
                <a:sym typeface="Arial" panose="020B0604020202020204" pitchFamily="34" charset="0"/>
              </a:rPr>
              <a:t>万</a:t>
            </a:r>
            <a:r>
              <a:rPr lang="en-US" altLang="zh-CN" sz="1400" dirty="0" smtClean="0">
                <a:latin typeface="微软雅黑" panose="020B0503020204020204" pitchFamily="34" charset="-122"/>
                <a:ea typeface="微软雅黑" panose="020B0503020204020204" pitchFamily="34" charset="-122"/>
                <a:sym typeface="Arial" panose="020B0604020202020204" pitchFamily="34" charset="0"/>
              </a:rPr>
              <a:t>t</a:t>
            </a:r>
            <a:r>
              <a:rPr lang="zh-CN" altLang="en-US" sz="1400" dirty="0" smtClean="0">
                <a:latin typeface="微软雅黑" panose="020B0503020204020204" pitchFamily="34" charset="-122"/>
                <a:ea typeface="微软雅黑" panose="020B0503020204020204" pitchFamily="34" charset="-122"/>
                <a:sym typeface="Arial" panose="020B0604020202020204" pitchFamily="34" charset="0"/>
              </a:rPr>
              <a:t>。</a:t>
            </a:r>
            <a:r>
              <a:rPr lang="en-US" altLang="zh-CN" sz="1400" dirty="0" smtClean="0">
                <a:latin typeface="微软雅黑" panose="020B0503020204020204" pitchFamily="34" charset="-122"/>
                <a:ea typeface="微软雅黑" panose="020B0503020204020204" pitchFamily="34" charset="-122"/>
                <a:sym typeface="Arial" panose="020B0604020202020204" pitchFamily="34" charset="0"/>
              </a:rPr>
              <a:t>2009</a:t>
            </a:r>
            <a:r>
              <a:rPr lang="zh-CN" altLang="en-US" sz="1400" dirty="0" smtClean="0">
                <a:latin typeface="微软雅黑" panose="020B0503020204020204" pitchFamily="34" charset="-122"/>
                <a:ea typeface="微软雅黑" panose="020B0503020204020204" pitchFamily="34" charset="-122"/>
                <a:sym typeface="Arial" panose="020B0604020202020204" pitchFamily="34" charset="0"/>
              </a:rPr>
              <a:t>耐</a:t>
            </a:r>
            <a:r>
              <a:rPr lang="en-US" altLang="zh-CN" sz="1400" dirty="0" smtClean="0">
                <a:latin typeface="微软雅黑" panose="020B0503020204020204" pitchFamily="34" charset="-122"/>
                <a:ea typeface="微软雅黑" panose="020B0503020204020204" pitchFamily="34" charset="-122"/>
                <a:sym typeface="Arial" panose="020B0604020202020204" pitchFamily="34" charset="0"/>
              </a:rPr>
              <a:t>-2012</a:t>
            </a:r>
            <a:r>
              <a:rPr lang="zh-CN" altLang="en-US" sz="1400" dirty="0" smtClean="0">
                <a:latin typeface="微软雅黑" panose="020B0503020204020204" pitchFamily="34" charset="-122"/>
                <a:ea typeface="微软雅黑" panose="020B0503020204020204" pitchFamily="34" charset="-122"/>
                <a:sym typeface="Arial" panose="020B0604020202020204" pitchFamily="34" charset="0"/>
              </a:rPr>
              <a:t>年我国丙烯腈需求分布见下表：</a:t>
            </a:r>
            <a:endParaRPr lang="en-US" altLang="zh-CN" sz="1400" dirty="0" smtClean="0">
              <a:latin typeface="微软雅黑" panose="020B0503020204020204" pitchFamily="34" charset="-122"/>
              <a:ea typeface="微软雅黑" panose="020B0503020204020204" pitchFamily="34" charset="-122"/>
              <a:sym typeface="Arial" panose="020B0604020202020204" pitchFamily="34" charset="0"/>
            </a:endParaRPr>
          </a:p>
          <a:p>
            <a:pPr eaLnBrk="1" hangingPunct="1">
              <a:lnSpc>
                <a:spcPct val="120000"/>
              </a:lnSpc>
              <a:spcBef>
                <a:spcPct val="20000"/>
              </a:spcBef>
              <a:buFont typeface="Arial" panose="020B0604020202020204" pitchFamily="34" charset="0"/>
              <a:buNone/>
            </a:pPr>
            <a:endParaRPr lang="en-US" altLang="zh-CN" sz="1200" dirty="0" smtClean="0">
              <a:latin typeface="微软雅黑" panose="020B0503020204020204" pitchFamily="34" charset="-122"/>
              <a:ea typeface="微软雅黑" panose="020B0503020204020204" pitchFamily="34" charset="-122"/>
              <a:sym typeface="Arial" panose="020B0604020202020204" pitchFamily="34" charset="0"/>
            </a:endParaRPr>
          </a:p>
          <a:p>
            <a:pPr eaLnBrk="1" hangingPunct="1">
              <a:lnSpc>
                <a:spcPct val="120000"/>
              </a:lnSpc>
              <a:spcBef>
                <a:spcPct val="20000"/>
              </a:spcBef>
              <a:buFont typeface="Arial" panose="020B0604020202020204" pitchFamily="34" charset="0"/>
              <a:buNone/>
            </a:pPr>
            <a:endParaRPr lang="en-US" altLang="zh-CN" sz="1200"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6" name="圆角矩形 85"/>
          <p:cNvSpPr>
            <a:spLocks noChangeArrowheads="1"/>
          </p:cNvSpPr>
          <p:nvPr/>
        </p:nvSpPr>
        <p:spPr bwMode="auto">
          <a:xfrm>
            <a:off x="6991444" y="851684"/>
            <a:ext cx="3279775" cy="461963"/>
          </a:xfrm>
          <a:prstGeom prst="roundRect">
            <a:avLst>
              <a:gd name="adj" fmla="val 16667"/>
            </a:avLst>
          </a:prstGeom>
          <a:solidFill>
            <a:srgbClr val="FCFCFC">
              <a:alpha val="29803"/>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a:latin typeface="Arial" panose="020B0604020202020204" pitchFamily="34" charset="0"/>
              <a:ea typeface="微软雅黑" panose="020B0503020204020204" pitchFamily="34" charset="-122"/>
            </a:endParaRPr>
          </a:p>
        </p:txBody>
      </p:sp>
      <p:sp>
        <p:nvSpPr>
          <p:cNvPr id="8" name="圆角矩形 87"/>
          <p:cNvSpPr>
            <a:spLocks noChangeArrowheads="1"/>
          </p:cNvSpPr>
          <p:nvPr/>
        </p:nvSpPr>
        <p:spPr bwMode="auto">
          <a:xfrm>
            <a:off x="6207162" y="4518212"/>
            <a:ext cx="5604734" cy="2339788"/>
          </a:xfrm>
          <a:prstGeom prst="roundRect">
            <a:avLst>
              <a:gd name="adj" fmla="val 9083"/>
            </a:avLst>
          </a:prstGeom>
          <a:noFill/>
          <a:ln w="12700">
            <a:solidFill>
              <a:schemeClr val="bg1">
                <a:lumMod val="50000"/>
              </a:schemeClr>
            </a:solidFill>
            <a:round/>
            <a:headEnd/>
            <a:tailEnd/>
          </a:ln>
          <a:extLst>
            <a:ext uri="{909E8E84-426E-40DD-AFC4-6F175D3DCCD1}">
              <a14:hiddenFill xmlns:a14="http://schemas.microsoft.com/office/drawing/2010/main" xmlns="">
                <a:solidFill>
                  <a:srgbClr val="FFFFFF"/>
                </a:solidFill>
              </a14:hiddenFill>
            </a:ext>
          </a:extLst>
        </p:spPr>
        <p:txBody>
          <a:bodyPr anchor="ct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a:p>
        </p:txBody>
      </p:sp>
      <p:sp>
        <p:nvSpPr>
          <p:cNvPr id="11" name="文本框 90"/>
          <p:cNvSpPr txBox="1">
            <a:spLocks noChangeArrowheads="1"/>
          </p:cNvSpPr>
          <p:nvPr/>
        </p:nvSpPr>
        <p:spPr bwMode="auto">
          <a:xfrm>
            <a:off x="6992471" y="4248991"/>
            <a:ext cx="4270785" cy="338554"/>
          </a:xfrm>
          <a:prstGeom prst="rect">
            <a:avLst/>
          </a:prstGeom>
          <a:solidFill>
            <a:srgbClr val="FCC725">
              <a:alpha val="0"/>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20000"/>
              </a:spcBef>
              <a:buFont typeface="Arial" panose="020B0604020202020204" pitchFamily="34" charset="0"/>
              <a:buNone/>
            </a:pPr>
            <a:r>
              <a:rPr lang="en-US" altLang="zh-CN" sz="900" b="1" dirty="0" smtClean="0">
                <a:latin typeface="Arial" panose="020B0604020202020204" pitchFamily="34" charset="0"/>
                <a:ea typeface="微软雅黑" panose="020B0503020204020204" pitchFamily="34" charset="-122"/>
                <a:sym typeface="Arial" panose="020B0604020202020204" pitchFamily="34" charset="0"/>
              </a:rPr>
              <a:t>2019-2012</a:t>
            </a:r>
            <a:r>
              <a:rPr lang="zh-CN" altLang="en-US" sz="900" b="1" dirty="0" smtClean="0">
                <a:latin typeface="Arial" panose="020B0604020202020204" pitchFamily="34" charset="0"/>
                <a:ea typeface="微软雅黑" panose="020B0503020204020204" pitchFamily="34" charset="-122"/>
                <a:sym typeface="Arial" panose="020B0604020202020204" pitchFamily="34" charset="0"/>
              </a:rPr>
              <a:t>年    </a:t>
            </a:r>
            <a:r>
              <a:rPr lang="zh-CN" altLang="en-US" sz="1600" b="1" dirty="0" smtClean="0">
                <a:latin typeface="Arial" panose="020B0604020202020204" pitchFamily="34" charset="0"/>
                <a:ea typeface="微软雅黑" panose="020B0503020204020204" pitchFamily="34" charset="-122"/>
                <a:sym typeface="Arial" panose="020B0604020202020204" pitchFamily="34" charset="0"/>
              </a:rPr>
              <a:t>我国丙烯腈产品分布    </a:t>
            </a:r>
            <a:r>
              <a:rPr lang="zh-CN" altLang="en-US" sz="900" b="1" dirty="0" smtClean="0">
                <a:latin typeface="Arial" panose="020B0604020202020204" pitchFamily="34" charset="0"/>
                <a:ea typeface="微软雅黑" panose="020B0503020204020204" pitchFamily="34" charset="-122"/>
                <a:sym typeface="Arial" panose="020B0604020202020204" pitchFamily="34" charset="0"/>
              </a:rPr>
              <a:t>单位：万吨</a:t>
            </a:r>
            <a:endParaRPr lang="en-US" altLang="zh-CN" sz="900" b="1" dirty="0">
              <a:latin typeface="Arial" panose="020B0604020202020204" pitchFamily="34" charset="0"/>
              <a:ea typeface="微软雅黑" panose="020B0503020204020204" pitchFamily="34" charset="-122"/>
              <a:sym typeface="Arial" panose="020B0604020202020204" pitchFamily="34" charset="0"/>
            </a:endParaRPr>
          </a:p>
        </p:txBody>
      </p:sp>
      <p:grpSp>
        <p:nvGrpSpPr>
          <p:cNvPr id="12" name="组合 11"/>
          <p:cNvGrpSpPr/>
          <p:nvPr/>
        </p:nvGrpSpPr>
        <p:grpSpPr>
          <a:xfrm>
            <a:off x="0" y="0"/>
            <a:ext cx="12192000" cy="914324"/>
            <a:chOff x="0" y="0"/>
            <a:chExt cx="12192000" cy="914324"/>
          </a:xfrm>
          <a:effectLst>
            <a:outerShdw blurRad="50800" dist="38100" dir="2700000" algn="tl" rotWithShape="0">
              <a:prstClr val="black">
                <a:alpha val="40000"/>
              </a:prstClr>
            </a:outerShdw>
          </a:effectLst>
        </p:grpSpPr>
        <p:sp>
          <p:nvSpPr>
            <p:cNvPr id="13" name="矩形 12">
              <a:extLst>
                <a:ext uri="{FF2B5EF4-FFF2-40B4-BE49-F238E27FC236}">
                  <a16:creationId xmlns:a16="http://schemas.microsoft.com/office/drawing/2014/main" xmlns="" id="{DBA7EAC7-B3D8-4D41-A150-5DD10AEB6DBA}"/>
                </a:ext>
              </a:extLst>
            </p:cNvPr>
            <p:cNvSpPr/>
            <p:nvPr/>
          </p:nvSpPr>
          <p:spPr>
            <a:xfrm>
              <a:off x="1362545" y="544992"/>
              <a:ext cx="1736016" cy="369332"/>
            </a:xfrm>
            <a:prstGeom prst="rect">
              <a:avLst/>
            </a:prstGeom>
          </p:spPr>
          <p:txBody>
            <a:bodyPr wrap="square">
              <a:spAutoFit/>
            </a:bodyPr>
            <a:lstStyle/>
            <a:p>
              <a:pPr algn="dist"/>
              <a:r>
                <a:rPr lang="zh-CN" altLang="en-US" sz="1800" b="1"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安庆石化公司</a:t>
              </a:r>
              <a:endParaRPr lang="zh-CN" altLang="en-US" sz="1800" b="1" dirty="0">
                <a:solidFill>
                  <a:schemeClr val="tx1">
                    <a:lumMod val="65000"/>
                    <a:lumOff val="35000"/>
                  </a:schemeClr>
                </a:solidFill>
              </a:endParaRPr>
            </a:p>
          </p:txBody>
        </p:sp>
        <p:cxnSp>
          <p:nvCxnSpPr>
            <p:cNvPr id="14" name="直接连接符 13"/>
            <p:cNvCxnSpPr/>
            <p:nvPr/>
          </p:nvCxnSpPr>
          <p:spPr>
            <a:xfrm>
              <a:off x="0" y="900510"/>
              <a:ext cx="3098561" cy="0"/>
            </a:xfrm>
            <a:prstGeom prst="line">
              <a:avLst/>
            </a:prstGeom>
            <a:ln w="22225">
              <a:gradFill>
                <a:gsLst>
                  <a:gs pos="0">
                    <a:srgbClr val="FF0000"/>
                  </a:gs>
                  <a:gs pos="74000">
                    <a:srgbClr val="C00000"/>
                  </a:gs>
                  <a:gs pos="83000">
                    <a:srgbClr val="FFC000"/>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H="1">
              <a:off x="3108562" y="795"/>
              <a:ext cx="285518" cy="90051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3262156" y="729658"/>
              <a:ext cx="8929844" cy="0"/>
            </a:xfrm>
            <a:prstGeom prst="line">
              <a:avLst/>
            </a:prstGeom>
            <a:ln>
              <a:solidFill>
                <a:schemeClr val="accent2">
                  <a:alpha val="88000"/>
                </a:schemeClr>
              </a:solidFill>
            </a:ln>
          </p:spPr>
          <p:style>
            <a:lnRef idx="1">
              <a:schemeClr val="accent1"/>
            </a:lnRef>
            <a:fillRef idx="0">
              <a:schemeClr val="accent1"/>
            </a:fillRef>
            <a:effectRef idx="0">
              <a:schemeClr val="accent1"/>
            </a:effectRef>
            <a:fontRef idx="minor">
              <a:schemeClr val="tx1"/>
            </a:fontRef>
          </p:style>
        </p:cxnSp>
        <p:pic>
          <p:nvPicPr>
            <p:cNvPr id="17" name="图片 16"/>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59481" y="79549"/>
              <a:ext cx="744548" cy="767458"/>
            </a:xfrm>
            <a:prstGeom prst="rect">
              <a:avLst/>
            </a:prstGeom>
          </p:spPr>
        </p:pic>
        <p:sp>
          <p:nvSpPr>
            <p:cNvPr id="18" name="矩形 17">
              <a:extLst>
                <a:ext uri="{FF2B5EF4-FFF2-40B4-BE49-F238E27FC236}">
                  <a16:creationId xmlns:a16="http://schemas.microsoft.com/office/drawing/2014/main" xmlns="" id="{DBA7EAC7-B3D8-4D41-A150-5DD10AEB6DBA}"/>
                </a:ext>
              </a:extLst>
            </p:cNvPr>
            <p:cNvSpPr/>
            <p:nvPr/>
          </p:nvSpPr>
          <p:spPr>
            <a:xfrm>
              <a:off x="1380409" y="11213"/>
              <a:ext cx="1663462" cy="461665"/>
            </a:xfrm>
            <a:prstGeom prst="rect">
              <a:avLst/>
            </a:prstGeom>
          </p:spPr>
          <p:txBody>
            <a:bodyPr wrap="square">
              <a:spAutoFit/>
            </a:bodyPr>
            <a:lstStyle/>
            <a:p>
              <a:pPr algn="dist"/>
              <a:r>
                <a:rPr lang="zh-CN" altLang="en-US" sz="2400" b="1" dirty="0" smtClean="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中国石化</a:t>
              </a:r>
              <a:endParaRPr lang="zh-CN" altLang="en-US" sz="2400" b="1" dirty="0">
                <a:solidFill>
                  <a:schemeClr val="tx1">
                    <a:lumMod val="65000"/>
                    <a:lumOff val="35000"/>
                  </a:schemeClr>
                </a:solidFill>
              </a:endParaRPr>
            </a:p>
          </p:txBody>
        </p:sp>
        <p:sp>
          <p:nvSpPr>
            <p:cNvPr id="19" name="矩形 18">
              <a:extLst>
                <a:ext uri="{FF2B5EF4-FFF2-40B4-BE49-F238E27FC236}">
                  <a16:creationId xmlns:a16="http://schemas.microsoft.com/office/drawing/2014/main" xmlns="" id="{DBA7EAC7-B3D8-4D41-A150-5DD10AEB6DBA}"/>
                </a:ext>
              </a:extLst>
            </p:cNvPr>
            <p:cNvSpPr/>
            <p:nvPr/>
          </p:nvSpPr>
          <p:spPr>
            <a:xfrm>
              <a:off x="1418172" y="348954"/>
              <a:ext cx="1587082" cy="276999"/>
            </a:xfrm>
            <a:prstGeom prst="rect">
              <a:avLst/>
            </a:prstGeom>
          </p:spPr>
          <p:txBody>
            <a:bodyPr wrap="square">
              <a:spAutoFit/>
            </a:bodyPr>
            <a:lstStyle/>
            <a:p>
              <a:pPr algn="dist"/>
              <a:r>
                <a:rPr lang="en-US" altLang="zh-CN" sz="1200" b="1" dirty="0" smtClean="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SINOPEC</a:t>
              </a:r>
              <a:endParaRPr lang="zh-CN" altLang="en-US" sz="1200" b="1" dirty="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20" name="直接连接符 19"/>
            <p:cNvCxnSpPr/>
            <p:nvPr/>
          </p:nvCxnSpPr>
          <p:spPr>
            <a:xfrm flipH="1">
              <a:off x="3212704" y="0"/>
              <a:ext cx="285518" cy="90051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7" name="文本框 86"/>
          <p:cNvSpPr txBox="1">
            <a:spLocks noChangeArrowheads="1"/>
          </p:cNvSpPr>
          <p:nvPr/>
        </p:nvSpPr>
        <p:spPr bwMode="auto">
          <a:xfrm>
            <a:off x="7115642" y="879383"/>
            <a:ext cx="3050334" cy="313932"/>
          </a:xfrm>
          <a:prstGeom prst="rect">
            <a:avLst/>
          </a:prstGeom>
          <a:solidFill>
            <a:schemeClr val="bg1">
              <a:lumMod val="85000"/>
              <a:alpha val="72000"/>
            </a:schemeClr>
          </a:solidFill>
          <a:ln>
            <a:noFill/>
          </a:ln>
        </p:spPr>
        <p:txBody>
          <a:bodyPr wrap="square">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lvl="0"/>
            <a:r>
              <a:rPr lang="zh-CN" altLang="en-US" sz="1600" dirty="0" smtClean="0">
                <a:latin typeface="仿宋" pitchFamily="49" charset="-122"/>
                <a:ea typeface="仿宋" pitchFamily="49" charset="-122"/>
              </a:rPr>
              <a:t>我国目前丙烯腈下游产品分布</a:t>
            </a:r>
            <a:endParaRPr lang="zh-CN" altLang="en-US" sz="1600" dirty="0">
              <a:latin typeface="仿宋" pitchFamily="49" charset="-122"/>
              <a:ea typeface="仿宋" pitchFamily="49" charset="-122"/>
            </a:endParaRPr>
          </a:p>
        </p:txBody>
      </p:sp>
      <p:pic>
        <p:nvPicPr>
          <p:cNvPr id="1026" name="Picture 2" descr="C:\Users\GONGRT\Music\Desktop\Image 1.png"/>
          <p:cNvPicPr>
            <a:picLocks noChangeAspect="1" noChangeArrowheads="1"/>
          </p:cNvPicPr>
          <p:nvPr/>
        </p:nvPicPr>
        <p:blipFill>
          <a:blip r:embed="rId4"/>
          <a:srcRect/>
          <a:stretch>
            <a:fillRect/>
          </a:stretch>
        </p:blipFill>
        <p:spPr bwMode="auto">
          <a:xfrm>
            <a:off x="6325497" y="4558879"/>
            <a:ext cx="5357308" cy="2299121"/>
          </a:xfrm>
          <a:prstGeom prst="rect">
            <a:avLst/>
          </a:prstGeom>
          <a:noFill/>
        </p:spPr>
      </p:pic>
    </p:spTree>
    <p:extLst>
      <p:ext uri="{BB962C8B-B14F-4D97-AF65-F5344CB8AC3E}">
        <p14:creationId xmlns:p14="http://schemas.microsoft.com/office/powerpoint/2010/main" xmlns="" val="182840340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361030" y="845379"/>
            <a:ext cx="5032147" cy="646331"/>
          </a:xfrm>
          <a:prstGeom prst="rect">
            <a:avLst/>
          </a:prstGeom>
        </p:spPr>
        <p:txBody>
          <a:bodyPr wrap="none">
            <a:spAutoFit/>
          </a:bodyPr>
          <a:lstStyle/>
          <a:p>
            <a:r>
              <a:rPr lang="zh-CN" altLang="en-US" sz="3600" dirty="0" smtClean="0">
                <a:solidFill>
                  <a:schemeClr val="accent1">
                    <a:lumMod val="75000"/>
                  </a:schemeClr>
                </a:solidFill>
              </a:rPr>
              <a:t>结垢起因</a:t>
            </a:r>
            <a:r>
              <a:rPr lang="en-US" sz="3600" dirty="0" smtClean="0">
                <a:solidFill>
                  <a:schemeClr val="accent1">
                    <a:lumMod val="75000"/>
                  </a:schemeClr>
                </a:solidFill>
              </a:rPr>
              <a:t>-</a:t>
            </a:r>
            <a:r>
              <a:rPr lang="zh-CN" altLang="en-US" sz="3600" dirty="0" smtClean="0">
                <a:solidFill>
                  <a:schemeClr val="accent1">
                    <a:lumMod val="75000"/>
                  </a:schemeClr>
                </a:solidFill>
              </a:rPr>
              <a:t>活性单体反应</a:t>
            </a:r>
            <a:endParaRPr lang="zh-CN" altLang="en-US" sz="3600" dirty="0">
              <a:solidFill>
                <a:schemeClr val="accent1">
                  <a:lumMod val="75000"/>
                </a:schemeClr>
              </a:solidFill>
            </a:endParaRPr>
          </a:p>
        </p:txBody>
      </p:sp>
      <p:grpSp>
        <p:nvGrpSpPr>
          <p:cNvPr id="4" name="组合 3"/>
          <p:cNvGrpSpPr/>
          <p:nvPr/>
        </p:nvGrpSpPr>
        <p:grpSpPr>
          <a:xfrm>
            <a:off x="0" y="0"/>
            <a:ext cx="12192000" cy="914324"/>
            <a:chOff x="0" y="0"/>
            <a:chExt cx="12192000" cy="914324"/>
          </a:xfrm>
          <a:effectLst>
            <a:outerShdw blurRad="50800" dist="38100" dir="2700000" algn="tl" rotWithShape="0">
              <a:prstClr val="black">
                <a:alpha val="40000"/>
              </a:prstClr>
            </a:outerShdw>
          </a:effectLst>
        </p:grpSpPr>
        <p:sp>
          <p:nvSpPr>
            <p:cNvPr id="5" name="矩形 4">
              <a:extLst>
                <a:ext uri="{FF2B5EF4-FFF2-40B4-BE49-F238E27FC236}">
                  <a16:creationId xmlns:a16="http://schemas.microsoft.com/office/drawing/2014/main" xmlns="" id="{DBA7EAC7-B3D8-4D41-A150-5DD10AEB6DBA}"/>
                </a:ext>
              </a:extLst>
            </p:cNvPr>
            <p:cNvSpPr/>
            <p:nvPr/>
          </p:nvSpPr>
          <p:spPr>
            <a:xfrm>
              <a:off x="1362545" y="544992"/>
              <a:ext cx="1736016" cy="369332"/>
            </a:xfrm>
            <a:prstGeom prst="rect">
              <a:avLst/>
            </a:prstGeom>
          </p:spPr>
          <p:txBody>
            <a:bodyPr wrap="square">
              <a:spAutoFit/>
            </a:bodyPr>
            <a:lstStyle/>
            <a:p>
              <a:pPr algn="dist"/>
              <a:r>
                <a:rPr lang="zh-CN" altLang="en-US" sz="1800" b="1"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安庆石化公司</a:t>
              </a:r>
              <a:endParaRPr lang="zh-CN" altLang="en-US" sz="1800" b="1" dirty="0">
                <a:solidFill>
                  <a:schemeClr val="tx1">
                    <a:lumMod val="65000"/>
                    <a:lumOff val="35000"/>
                  </a:schemeClr>
                </a:solidFill>
              </a:endParaRPr>
            </a:p>
          </p:txBody>
        </p:sp>
        <p:cxnSp>
          <p:nvCxnSpPr>
            <p:cNvPr id="6" name="直接连接符 5"/>
            <p:cNvCxnSpPr/>
            <p:nvPr/>
          </p:nvCxnSpPr>
          <p:spPr>
            <a:xfrm>
              <a:off x="0" y="900510"/>
              <a:ext cx="3098561" cy="0"/>
            </a:xfrm>
            <a:prstGeom prst="line">
              <a:avLst/>
            </a:prstGeom>
            <a:ln w="22225">
              <a:gradFill>
                <a:gsLst>
                  <a:gs pos="0">
                    <a:srgbClr val="FF0000"/>
                  </a:gs>
                  <a:gs pos="74000">
                    <a:srgbClr val="C00000"/>
                  </a:gs>
                  <a:gs pos="83000">
                    <a:srgbClr val="FFC000"/>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H="1">
              <a:off x="3108562" y="795"/>
              <a:ext cx="285518" cy="90051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3262156" y="729658"/>
              <a:ext cx="8929844" cy="0"/>
            </a:xfrm>
            <a:prstGeom prst="line">
              <a:avLst/>
            </a:prstGeom>
            <a:ln>
              <a:solidFill>
                <a:schemeClr val="accent2">
                  <a:alpha val="88000"/>
                </a:schemeClr>
              </a:solidFill>
            </a:ln>
          </p:spPr>
          <p:style>
            <a:lnRef idx="1">
              <a:schemeClr val="accent1"/>
            </a:lnRef>
            <a:fillRef idx="0">
              <a:schemeClr val="accent1"/>
            </a:fillRef>
            <a:effectRef idx="0">
              <a:schemeClr val="accent1"/>
            </a:effectRef>
            <a:fontRef idx="minor">
              <a:schemeClr val="tx1"/>
            </a:fontRef>
          </p:style>
        </p:cxnSp>
        <p:pic>
          <p:nvPicPr>
            <p:cNvPr id="9" name="图片 8"/>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59481" y="79549"/>
              <a:ext cx="744548" cy="767458"/>
            </a:xfrm>
            <a:prstGeom prst="rect">
              <a:avLst/>
            </a:prstGeom>
          </p:spPr>
        </p:pic>
        <p:sp>
          <p:nvSpPr>
            <p:cNvPr id="10" name="矩形 9">
              <a:extLst>
                <a:ext uri="{FF2B5EF4-FFF2-40B4-BE49-F238E27FC236}">
                  <a16:creationId xmlns:a16="http://schemas.microsoft.com/office/drawing/2014/main" xmlns="" id="{DBA7EAC7-B3D8-4D41-A150-5DD10AEB6DBA}"/>
                </a:ext>
              </a:extLst>
            </p:cNvPr>
            <p:cNvSpPr/>
            <p:nvPr/>
          </p:nvSpPr>
          <p:spPr>
            <a:xfrm>
              <a:off x="1380409" y="11213"/>
              <a:ext cx="1663462" cy="461665"/>
            </a:xfrm>
            <a:prstGeom prst="rect">
              <a:avLst/>
            </a:prstGeom>
          </p:spPr>
          <p:txBody>
            <a:bodyPr wrap="square">
              <a:spAutoFit/>
            </a:bodyPr>
            <a:lstStyle/>
            <a:p>
              <a:pPr algn="dist"/>
              <a:r>
                <a:rPr lang="zh-CN" altLang="en-US" sz="2400" b="1" dirty="0" smtClean="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中国石化</a:t>
              </a:r>
              <a:endParaRPr lang="zh-CN" altLang="en-US" sz="2400" b="1" dirty="0">
                <a:solidFill>
                  <a:schemeClr val="tx1">
                    <a:lumMod val="65000"/>
                    <a:lumOff val="35000"/>
                  </a:schemeClr>
                </a:solidFill>
              </a:endParaRPr>
            </a:p>
          </p:txBody>
        </p:sp>
        <p:sp>
          <p:nvSpPr>
            <p:cNvPr id="11" name="矩形 10">
              <a:extLst>
                <a:ext uri="{FF2B5EF4-FFF2-40B4-BE49-F238E27FC236}">
                  <a16:creationId xmlns:a16="http://schemas.microsoft.com/office/drawing/2014/main" xmlns="" id="{DBA7EAC7-B3D8-4D41-A150-5DD10AEB6DBA}"/>
                </a:ext>
              </a:extLst>
            </p:cNvPr>
            <p:cNvSpPr/>
            <p:nvPr/>
          </p:nvSpPr>
          <p:spPr>
            <a:xfrm>
              <a:off x="1418172" y="348954"/>
              <a:ext cx="1587082" cy="276999"/>
            </a:xfrm>
            <a:prstGeom prst="rect">
              <a:avLst/>
            </a:prstGeom>
          </p:spPr>
          <p:txBody>
            <a:bodyPr wrap="square">
              <a:spAutoFit/>
            </a:bodyPr>
            <a:lstStyle/>
            <a:p>
              <a:pPr algn="dist"/>
              <a:r>
                <a:rPr lang="en-US" altLang="zh-CN" sz="1200" b="1" dirty="0" smtClean="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SINOPEC</a:t>
              </a:r>
              <a:endParaRPr lang="zh-CN" altLang="en-US" sz="1200" b="1" dirty="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12" name="直接连接符 11"/>
            <p:cNvCxnSpPr/>
            <p:nvPr/>
          </p:nvCxnSpPr>
          <p:spPr>
            <a:xfrm flipH="1">
              <a:off x="3212704" y="0"/>
              <a:ext cx="285518" cy="90051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3" name="矩形 12"/>
          <p:cNvSpPr/>
          <p:nvPr/>
        </p:nvSpPr>
        <p:spPr>
          <a:xfrm>
            <a:off x="767379" y="1395369"/>
            <a:ext cx="1696122" cy="646331"/>
          </a:xfrm>
          <a:prstGeom prst="rect">
            <a:avLst/>
          </a:prstGeom>
        </p:spPr>
        <p:txBody>
          <a:bodyPr wrap="square">
            <a:spAutoFit/>
          </a:bodyPr>
          <a:lstStyle/>
          <a:p>
            <a:pPr>
              <a:buFontTx/>
              <a:buNone/>
            </a:pPr>
            <a:r>
              <a:rPr lang="zh-CN" altLang="en-US" dirty="0" smtClean="0">
                <a:latin typeface="Arial" charset="0"/>
                <a:cs typeface="Arial" charset="0"/>
              </a:rPr>
              <a:t>丙烯腈</a:t>
            </a:r>
            <a:endParaRPr lang="en-US" dirty="0" smtClean="0">
              <a:latin typeface="Arial" charset="0"/>
              <a:cs typeface="Arial" charset="0"/>
            </a:endParaRPr>
          </a:p>
          <a:p>
            <a:pPr>
              <a:buFontTx/>
              <a:buNone/>
            </a:pPr>
            <a:r>
              <a:rPr lang="en-US" dirty="0" err="1" smtClean="0">
                <a:latin typeface="Arial" charset="0"/>
                <a:cs typeface="Arial" charset="0"/>
              </a:rPr>
              <a:t>Acrylonitrile</a:t>
            </a:r>
            <a:endParaRPr lang="en-US" dirty="0">
              <a:latin typeface="Arial" charset="0"/>
              <a:cs typeface="Arial" charset="0"/>
            </a:endParaRPr>
          </a:p>
        </p:txBody>
      </p:sp>
      <p:pic>
        <p:nvPicPr>
          <p:cNvPr id="14" name="Picture 60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740028" y="1575915"/>
            <a:ext cx="1359072" cy="6071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5" name="Rectangle 1"/>
          <p:cNvSpPr/>
          <p:nvPr/>
        </p:nvSpPr>
        <p:spPr>
          <a:xfrm>
            <a:off x="1385991" y="2380663"/>
            <a:ext cx="2523448" cy="769441"/>
          </a:xfrm>
          <a:prstGeom prst="rect">
            <a:avLst/>
          </a:prstGeom>
        </p:spPr>
        <p:txBody>
          <a:bodyPr wrap="none">
            <a:spAutoFit/>
          </a:bodyPr>
          <a:lstStyle/>
          <a:p>
            <a:pPr>
              <a:buFontTx/>
              <a:buNone/>
            </a:pPr>
            <a:r>
              <a:rPr lang="zh-CN" altLang="en-US" sz="2200" dirty="0">
                <a:latin typeface="Arial" charset="0"/>
                <a:cs typeface="Arial" charset="0"/>
              </a:rPr>
              <a:t>氢氰酸</a:t>
            </a:r>
            <a:endParaRPr lang="en-US" sz="2200" dirty="0">
              <a:latin typeface="Arial" charset="0"/>
              <a:cs typeface="Arial" charset="0"/>
            </a:endParaRPr>
          </a:p>
          <a:p>
            <a:pPr>
              <a:buFontTx/>
              <a:buNone/>
            </a:pPr>
            <a:r>
              <a:rPr lang="en-US" sz="2200" dirty="0">
                <a:latin typeface="Arial" charset="0"/>
                <a:cs typeface="Arial" charset="0"/>
              </a:rPr>
              <a:t>Hydrogen Cyanide</a:t>
            </a:r>
          </a:p>
        </p:txBody>
      </p:sp>
      <p:pic>
        <p:nvPicPr>
          <p:cNvPr id="16" name="Picture 605"/>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005972" y="2509933"/>
            <a:ext cx="1540141" cy="2689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7" name="Rectangle 3"/>
          <p:cNvSpPr/>
          <p:nvPr/>
        </p:nvSpPr>
        <p:spPr>
          <a:xfrm>
            <a:off x="2600730" y="3352491"/>
            <a:ext cx="1611339" cy="769441"/>
          </a:xfrm>
          <a:prstGeom prst="rect">
            <a:avLst/>
          </a:prstGeom>
        </p:spPr>
        <p:txBody>
          <a:bodyPr wrap="none">
            <a:spAutoFit/>
          </a:bodyPr>
          <a:lstStyle/>
          <a:p>
            <a:pPr>
              <a:buFontTx/>
              <a:buNone/>
            </a:pPr>
            <a:r>
              <a:rPr lang="zh-CN" altLang="en-US" sz="2200" dirty="0">
                <a:latin typeface="Arial" charset="0"/>
                <a:cs typeface="Arial" charset="0"/>
              </a:rPr>
              <a:t>丙烯酸</a:t>
            </a:r>
            <a:endParaRPr lang="en-US" sz="2200" dirty="0">
              <a:latin typeface="Arial" charset="0"/>
              <a:cs typeface="Arial" charset="0"/>
            </a:endParaRPr>
          </a:p>
          <a:p>
            <a:pPr>
              <a:buFontTx/>
              <a:buNone/>
            </a:pPr>
            <a:r>
              <a:rPr lang="en-US" sz="2200" dirty="0">
                <a:latin typeface="Arial" charset="0"/>
                <a:cs typeface="Arial" charset="0"/>
              </a:rPr>
              <a:t>Acrylic acid</a:t>
            </a:r>
          </a:p>
        </p:txBody>
      </p:sp>
      <p:pic>
        <p:nvPicPr>
          <p:cNvPr id="18" name="Picture 606"/>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464975" y="3227416"/>
            <a:ext cx="1795604" cy="11096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9" name="Rectangle 11"/>
          <p:cNvSpPr/>
          <p:nvPr/>
        </p:nvSpPr>
        <p:spPr>
          <a:xfrm>
            <a:off x="3805376" y="4615878"/>
            <a:ext cx="1204176" cy="769441"/>
          </a:xfrm>
          <a:prstGeom prst="rect">
            <a:avLst/>
          </a:prstGeom>
        </p:spPr>
        <p:txBody>
          <a:bodyPr wrap="none">
            <a:spAutoFit/>
          </a:bodyPr>
          <a:lstStyle/>
          <a:p>
            <a:pPr>
              <a:buFontTx/>
              <a:buNone/>
            </a:pPr>
            <a:r>
              <a:rPr lang="zh-CN" altLang="en-US" sz="2200" dirty="0">
                <a:latin typeface="Arial" charset="0"/>
                <a:cs typeface="Arial" charset="0"/>
              </a:rPr>
              <a:t>丙烯醛</a:t>
            </a:r>
            <a:endParaRPr lang="en-US" sz="2200" dirty="0">
              <a:latin typeface="Arial" charset="0"/>
              <a:cs typeface="Arial" charset="0"/>
            </a:endParaRPr>
          </a:p>
          <a:p>
            <a:pPr>
              <a:buFontTx/>
              <a:buNone/>
            </a:pPr>
            <a:r>
              <a:rPr lang="en-US" sz="2200" dirty="0" err="1">
                <a:latin typeface="Arial" charset="0"/>
                <a:cs typeface="Arial" charset="0"/>
              </a:rPr>
              <a:t>Acrolein</a:t>
            </a:r>
            <a:endParaRPr lang="en-US" sz="2200" dirty="0">
              <a:latin typeface="Arial" charset="0"/>
              <a:cs typeface="Arial" charset="0"/>
            </a:endParaRPr>
          </a:p>
        </p:txBody>
      </p:sp>
      <p:pic>
        <p:nvPicPr>
          <p:cNvPr id="20" name="Picture 607"/>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5616085" y="4594425"/>
            <a:ext cx="1657444" cy="111355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1" name="Rectangle 4"/>
          <p:cNvSpPr/>
          <p:nvPr/>
        </p:nvSpPr>
        <p:spPr>
          <a:xfrm>
            <a:off x="5226371" y="5959090"/>
            <a:ext cx="1220206" cy="769441"/>
          </a:xfrm>
          <a:prstGeom prst="rect">
            <a:avLst/>
          </a:prstGeom>
        </p:spPr>
        <p:txBody>
          <a:bodyPr wrap="none">
            <a:spAutoFit/>
          </a:bodyPr>
          <a:lstStyle/>
          <a:p>
            <a:pPr>
              <a:buFontTx/>
              <a:buNone/>
            </a:pPr>
            <a:r>
              <a:rPr lang="zh-CN" altLang="en-US" sz="2200" dirty="0"/>
              <a:t>惡唑</a:t>
            </a:r>
            <a:r>
              <a:rPr lang="en-US" altLang="zh-CN" sz="2200" dirty="0"/>
              <a:t>.</a:t>
            </a:r>
          </a:p>
          <a:p>
            <a:pPr>
              <a:buFontTx/>
              <a:buNone/>
            </a:pPr>
            <a:r>
              <a:rPr lang="en-US" sz="2200" dirty="0" err="1">
                <a:latin typeface="Arial" charset="0"/>
                <a:cs typeface="Arial" charset="0"/>
              </a:rPr>
              <a:t>Oxazole</a:t>
            </a:r>
            <a:endParaRPr lang="en-US" sz="2200" dirty="0">
              <a:latin typeface="Arial" charset="0"/>
              <a:cs typeface="Arial" charset="0"/>
            </a:endParaRPr>
          </a:p>
        </p:txBody>
      </p:sp>
      <p:pic>
        <p:nvPicPr>
          <p:cNvPr id="22" name="Picture 608"/>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7236463" y="5795501"/>
            <a:ext cx="977775" cy="10624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4" name="TextBox 23"/>
          <p:cNvSpPr txBox="1"/>
          <p:nvPr/>
        </p:nvSpPr>
        <p:spPr>
          <a:xfrm>
            <a:off x="4281544" y="139849"/>
            <a:ext cx="5438189" cy="584775"/>
          </a:xfrm>
          <a:prstGeom prst="rect">
            <a:avLst/>
          </a:prstGeom>
          <a:noFill/>
        </p:spPr>
        <p:txBody>
          <a:bodyPr wrap="square" rtlCol="0">
            <a:spAutoFit/>
          </a:bodyPr>
          <a:lstStyle/>
          <a:p>
            <a:r>
              <a:rPr lang="zh-CN" altLang="en-US" sz="3200" dirty="0" smtClean="0">
                <a:solidFill>
                  <a:schemeClr val="accent1">
                    <a:lumMod val="75000"/>
                  </a:schemeClr>
                </a:solidFill>
              </a:rPr>
              <a:t>丙烯腈新技术、新材料开发</a:t>
            </a:r>
            <a:endParaRPr lang="zh-CN" altLang="en-US" sz="3200" dirty="0">
              <a:solidFill>
                <a:schemeClr val="accent1">
                  <a:lumMod val="75000"/>
                </a:schemeClr>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914324"/>
            <a:chOff x="0" y="0"/>
            <a:chExt cx="12192000" cy="914324"/>
          </a:xfrm>
          <a:effectLst>
            <a:outerShdw blurRad="50800" dist="38100" dir="2700000" algn="tl" rotWithShape="0">
              <a:prstClr val="black">
                <a:alpha val="40000"/>
              </a:prstClr>
            </a:outerShdw>
          </a:effectLst>
        </p:grpSpPr>
        <p:sp>
          <p:nvSpPr>
            <p:cNvPr id="3" name="矩形 2">
              <a:extLst>
                <a:ext uri="{FF2B5EF4-FFF2-40B4-BE49-F238E27FC236}">
                  <a16:creationId xmlns:a16="http://schemas.microsoft.com/office/drawing/2014/main" xmlns="" id="{DBA7EAC7-B3D8-4D41-A150-5DD10AEB6DBA}"/>
                </a:ext>
              </a:extLst>
            </p:cNvPr>
            <p:cNvSpPr/>
            <p:nvPr/>
          </p:nvSpPr>
          <p:spPr>
            <a:xfrm>
              <a:off x="1362545" y="544992"/>
              <a:ext cx="1736016" cy="369332"/>
            </a:xfrm>
            <a:prstGeom prst="rect">
              <a:avLst/>
            </a:prstGeom>
          </p:spPr>
          <p:txBody>
            <a:bodyPr wrap="square">
              <a:spAutoFit/>
            </a:bodyPr>
            <a:lstStyle/>
            <a:p>
              <a:pPr algn="dist"/>
              <a:r>
                <a:rPr lang="zh-CN" altLang="en-US" sz="1800" b="1"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安庆石化公司</a:t>
              </a:r>
              <a:endParaRPr lang="zh-CN" altLang="en-US" sz="1800" b="1" dirty="0">
                <a:solidFill>
                  <a:schemeClr val="tx1">
                    <a:lumMod val="65000"/>
                    <a:lumOff val="35000"/>
                  </a:schemeClr>
                </a:solidFill>
              </a:endParaRPr>
            </a:p>
          </p:txBody>
        </p:sp>
        <p:cxnSp>
          <p:nvCxnSpPr>
            <p:cNvPr id="4" name="直接连接符 3"/>
            <p:cNvCxnSpPr/>
            <p:nvPr/>
          </p:nvCxnSpPr>
          <p:spPr>
            <a:xfrm>
              <a:off x="0" y="900510"/>
              <a:ext cx="3098561" cy="0"/>
            </a:xfrm>
            <a:prstGeom prst="line">
              <a:avLst/>
            </a:prstGeom>
            <a:ln w="22225">
              <a:gradFill>
                <a:gsLst>
                  <a:gs pos="0">
                    <a:srgbClr val="FF0000"/>
                  </a:gs>
                  <a:gs pos="74000">
                    <a:srgbClr val="C00000"/>
                  </a:gs>
                  <a:gs pos="83000">
                    <a:srgbClr val="FFC000"/>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3108562" y="795"/>
              <a:ext cx="285518" cy="90051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3262156" y="729658"/>
              <a:ext cx="8929844" cy="0"/>
            </a:xfrm>
            <a:prstGeom prst="line">
              <a:avLst/>
            </a:prstGeom>
            <a:ln>
              <a:solidFill>
                <a:schemeClr val="accent2">
                  <a:alpha val="88000"/>
                </a:schemeClr>
              </a:solidFill>
            </a:ln>
          </p:spPr>
          <p:style>
            <a:lnRef idx="1">
              <a:schemeClr val="accent1"/>
            </a:lnRef>
            <a:fillRef idx="0">
              <a:schemeClr val="accent1"/>
            </a:fillRef>
            <a:effectRef idx="0">
              <a:schemeClr val="accent1"/>
            </a:effectRef>
            <a:fontRef idx="minor">
              <a:schemeClr val="tx1"/>
            </a:fontRef>
          </p:style>
        </p:cxnSp>
        <p:pic>
          <p:nvPicPr>
            <p:cNvPr id="7" name="图片 6"/>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59481" y="79549"/>
              <a:ext cx="744548" cy="767458"/>
            </a:xfrm>
            <a:prstGeom prst="rect">
              <a:avLst/>
            </a:prstGeom>
          </p:spPr>
        </p:pic>
        <p:sp>
          <p:nvSpPr>
            <p:cNvPr id="8" name="矩形 7">
              <a:extLst>
                <a:ext uri="{FF2B5EF4-FFF2-40B4-BE49-F238E27FC236}">
                  <a16:creationId xmlns:a16="http://schemas.microsoft.com/office/drawing/2014/main" xmlns="" id="{DBA7EAC7-B3D8-4D41-A150-5DD10AEB6DBA}"/>
                </a:ext>
              </a:extLst>
            </p:cNvPr>
            <p:cNvSpPr/>
            <p:nvPr/>
          </p:nvSpPr>
          <p:spPr>
            <a:xfrm>
              <a:off x="1380409" y="11213"/>
              <a:ext cx="1663462" cy="461665"/>
            </a:xfrm>
            <a:prstGeom prst="rect">
              <a:avLst/>
            </a:prstGeom>
          </p:spPr>
          <p:txBody>
            <a:bodyPr wrap="square">
              <a:spAutoFit/>
            </a:bodyPr>
            <a:lstStyle/>
            <a:p>
              <a:pPr algn="dist"/>
              <a:r>
                <a:rPr lang="zh-CN" altLang="en-US" sz="2400" b="1" dirty="0" smtClean="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中国石化</a:t>
              </a:r>
              <a:endParaRPr lang="zh-CN" altLang="en-US" sz="2400" b="1" dirty="0">
                <a:solidFill>
                  <a:schemeClr val="tx1">
                    <a:lumMod val="65000"/>
                    <a:lumOff val="35000"/>
                  </a:schemeClr>
                </a:solidFill>
              </a:endParaRPr>
            </a:p>
          </p:txBody>
        </p:sp>
        <p:sp>
          <p:nvSpPr>
            <p:cNvPr id="9" name="矩形 8">
              <a:extLst>
                <a:ext uri="{FF2B5EF4-FFF2-40B4-BE49-F238E27FC236}">
                  <a16:creationId xmlns:a16="http://schemas.microsoft.com/office/drawing/2014/main" xmlns="" id="{DBA7EAC7-B3D8-4D41-A150-5DD10AEB6DBA}"/>
                </a:ext>
              </a:extLst>
            </p:cNvPr>
            <p:cNvSpPr/>
            <p:nvPr/>
          </p:nvSpPr>
          <p:spPr>
            <a:xfrm>
              <a:off x="1418172" y="348954"/>
              <a:ext cx="1587082" cy="276999"/>
            </a:xfrm>
            <a:prstGeom prst="rect">
              <a:avLst/>
            </a:prstGeom>
          </p:spPr>
          <p:txBody>
            <a:bodyPr wrap="square">
              <a:spAutoFit/>
            </a:bodyPr>
            <a:lstStyle/>
            <a:p>
              <a:pPr algn="dist"/>
              <a:r>
                <a:rPr lang="en-US" altLang="zh-CN" sz="1200" b="1" dirty="0" smtClean="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SINOPEC</a:t>
              </a:r>
              <a:endParaRPr lang="zh-CN" altLang="en-US" sz="1200" b="1" dirty="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10" name="直接连接符 9"/>
            <p:cNvCxnSpPr/>
            <p:nvPr/>
          </p:nvCxnSpPr>
          <p:spPr>
            <a:xfrm flipH="1">
              <a:off x="3212704" y="0"/>
              <a:ext cx="285518" cy="90051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1" name="矩形 10"/>
          <p:cNvSpPr/>
          <p:nvPr/>
        </p:nvSpPr>
        <p:spPr>
          <a:xfrm>
            <a:off x="5080337" y="1000461"/>
            <a:ext cx="3902298" cy="646331"/>
          </a:xfrm>
          <a:prstGeom prst="rect">
            <a:avLst/>
          </a:prstGeom>
        </p:spPr>
        <p:txBody>
          <a:bodyPr wrap="square">
            <a:spAutoFit/>
          </a:bodyPr>
          <a:lstStyle/>
          <a:p>
            <a:r>
              <a:rPr lang="zh-CN" altLang="en-US" sz="3600" dirty="0" smtClean="0">
                <a:solidFill>
                  <a:schemeClr val="accent1">
                    <a:lumMod val="75000"/>
                  </a:schemeClr>
                </a:solidFill>
              </a:rPr>
              <a:t>聚合反应引起结垢</a:t>
            </a:r>
            <a:endParaRPr lang="zh-CN" altLang="en-US" sz="3600" dirty="0">
              <a:solidFill>
                <a:schemeClr val="accent1">
                  <a:lumMod val="75000"/>
                </a:schemeClr>
              </a:solidFill>
            </a:endParaRPr>
          </a:p>
        </p:txBody>
      </p:sp>
      <p:sp>
        <p:nvSpPr>
          <p:cNvPr id="13" name="Rectangle 1027"/>
          <p:cNvSpPr txBox="1">
            <a:spLocks noChangeArrowheads="1"/>
          </p:cNvSpPr>
          <p:nvPr/>
        </p:nvSpPr>
        <p:spPr>
          <a:xfrm>
            <a:off x="1019922" y="2027880"/>
            <a:ext cx="7729538" cy="4114800"/>
          </a:xfrm>
          <a:prstGeom prst="rect">
            <a:avLst/>
          </a:prstGeom>
          <a:noFill/>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17961" dir="2700000" algn="ctr" rotWithShape="0">
                    <a:schemeClr val="bg2"/>
                  </a:outerShdw>
                </a:effectLst>
              </a14:hiddenEffects>
            </a:ext>
          </a:extLst>
        </p:spPr>
        <p:txBody>
          <a:bodyPr/>
          <a:lstStyle/>
          <a:p>
            <a:pPr marL="228600" marR="0" lvl="0" indent="-228600" algn="l" defTabSz="914400" rtl="0" eaLnBrk="1" fontAlgn="auto" latinLnBrk="0" hangingPunct="1">
              <a:lnSpc>
                <a:spcPct val="90000"/>
              </a:lnSpc>
              <a:spcBef>
                <a:spcPts val="1000"/>
              </a:spcBef>
              <a:spcAft>
                <a:spcPts val="0"/>
              </a:spcAft>
              <a:buClrTx/>
              <a:buSzPct val="45000"/>
              <a:buFont typeface="Wingdings" panose="05000000000000000000" pitchFamily="2" charset="2"/>
              <a:buChar char="l"/>
              <a:tabLst/>
              <a:defRPr/>
            </a:pPr>
            <a:r>
              <a:rPr kumimoji="0" lang="zh-CN" altLang="en-US" sz="2800" b="0" i="0" u="none" strike="noStrike" kern="1200" cap="none" spc="0" normalizeH="0" baseline="0" noProof="0" dirty="0" smtClean="0">
                <a:ln>
                  <a:noFill/>
                </a:ln>
                <a:solidFill>
                  <a:schemeClr val="tx1"/>
                </a:solidFill>
                <a:effectLst/>
                <a:uLnTx/>
                <a:uFillTx/>
                <a:latin typeface="黑体" panose="02010609060101010101" pitchFamily="49" charset="-122"/>
                <a:ea typeface="黑体" panose="02010609060101010101" pitchFamily="49" charset="-122"/>
                <a:cs typeface="Arial" charset="0"/>
              </a:rPr>
              <a:t>丙烯腈 </a:t>
            </a:r>
            <a:r>
              <a:rPr kumimoji="0" lang="en-US" altLang="zh-CN" sz="2800" b="0" i="0" u="none" strike="noStrike" kern="1200" cap="none" spc="0" normalizeH="0" baseline="0" noProof="0" dirty="0" smtClean="0">
                <a:ln>
                  <a:noFill/>
                </a:ln>
                <a:solidFill>
                  <a:schemeClr val="tx1"/>
                </a:solidFill>
                <a:effectLst/>
                <a:uLnTx/>
                <a:uFillTx/>
                <a:latin typeface="黑体" panose="02010609060101010101" pitchFamily="49" charset="-122"/>
                <a:ea typeface="黑体" panose="02010609060101010101" pitchFamily="49" charset="-122"/>
                <a:cs typeface="Arial" charset="0"/>
              </a:rPr>
              <a:t>- </a:t>
            </a:r>
            <a:r>
              <a:rPr kumimoji="0" lang="zh-CN" altLang="en-US" sz="2800" b="0" i="0" u="none" strike="noStrike" kern="1200" cap="none" spc="0" normalizeH="0" baseline="0" noProof="0" dirty="0" smtClean="0">
                <a:ln>
                  <a:noFill/>
                </a:ln>
                <a:solidFill>
                  <a:schemeClr val="tx1"/>
                </a:solidFill>
                <a:effectLst/>
                <a:uLnTx/>
                <a:uFillTx/>
                <a:latin typeface="黑体" panose="02010609060101010101" pitchFamily="49" charset="-122"/>
                <a:ea typeface="黑体" panose="02010609060101010101" pitchFamily="49" charset="-122"/>
                <a:cs typeface="Arial" charset="0"/>
              </a:rPr>
              <a:t>自由基聚合</a:t>
            </a:r>
            <a:endParaRPr kumimoji="0" lang="en-GB" sz="2800" b="0" i="0" u="none" strike="noStrike" kern="1200" cap="none" spc="0" normalizeH="0" baseline="0" noProof="0" dirty="0" smtClean="0">
              <a:ln>
                <a:noFill/>
              </a:ln>
              <a:solidFill>
                <a:schemeClr val="tx1"/>
              </a:solidFill>
              <a:effectLst/>
              <a:uLnTx/>
              <a:uFillTx/>
              <a:latin typeface="Arial" charset="0"/>
              <a:ea typeface="+mn-ea"/>
              <a:cs typeface="Arial" charset="0"/>
            </a:endParaRPr>
          </a:p>
          <a:p>
            <a:pPr marL="228600" marR="0" lvl="0" indent="-228600" algn="l" defTabSz="914400" rtl="0" eaLnBrk="1" fontAlgn="auto" latinLnBrk="0" hangingPunct="1">
              <a:lnSpc>
                <a:spcPct val="90000"/>
              </a:lnSpc>
              <a:spcBef>
                <a:spcPts val="1000"/>
              </a:spcBef>
              <a:spcAft>
                <a:spcPts val="0"/>
              </a:spcAft>
              <a:buClrTx/>
              <a:buSzPct val="45000"/>
              <a:buFont typeface="Wingdings" panose="05000000000000000000" pitchFamily="2" charset="2"/>
              <a:buChar char="l"/>
              <a:tabLst/>
              <a:defRPr/>
            </a:pPr>
            <a:endParaRPr kumimoji="0" lang="en-GB" sz="2800" b="0" i="0" u="none" strike="noStrike" kern="1200" cap="none" spc="0" normalizeH="0" baseline="0" noProof="0" dirty="0" smtClean="0">
              <a:ln>
                <a:noFill/>
              </a:ln>
              <a:solidFill>
                <a:schemeClr val="tx1"/>
              </a:solidFill>
              <a:effectLst/>
              <a:uLnTx/>
              <a:uFillTx/>
              <a:latin typeface="Arial" charset="0"/>
              <a:ea typeface="+mn-ea"/>
              <a:cs typeface="Arial" charset="0"/>
            </a:endParaRPr>
          </a:p>
          <a:p>
            <a:pPr marL="228600" marR="0" lvl="0" indent="-228600" algn="l" defTabSz="914400" rtl="0" eaLnBrk="1" fontAlgn="auto" latinLnBrk="0" hangingPunct="1">
              <a:lnSpc>
                <a:spcPct val="90000"/>
              </a:lnSpc>
              <a:spcBef>
                <a:spcPts val="1000"/>
              </a:spcBef>
              <a:spcAft>
                <a:spcPts val="0"/>
              </a:spcAft>
              <a:buClrTx/>
              <a:buSzPct val="45000"/>
              <a:buFont typeface="Wingdings" panose="05000000000000000000" pitchFamily="2" charset="2"/>
              <a:buChar char="l"/>
              <a:tabLst/>
              <a:defRPr/>
            </a:pPr>
            <a:endParaRPr kumimoji="0" lang="en-GB" sz="2800" b="0" i="0" u="none" strike="noStrike" kern="1200" cap="none" spc="0" normalizeH="0" baseline="0" noProof="0" dirty="0" smtClean="0">
              <a:ln>
                <a:noFill/>
              </a:ln>
              <a:solidFill>
                <a:schemeClr val="tx1"/>
              </a:solidFill>
              <a:effectLst/>
              <a:uLnTx/>
              <a:uFillTx/>
              <a:latin typeface="Arial" charset="0"/>
              <a:ea typeface="+mn-ea"/>
              <a:cs typeface="Arial" charset="0"/>
            </a:endParaRPr>
          </a:p>
          <a:p>
            <a:pPr marL="228600" marR="0" lvl="0" indent="-228600" algn="l" defTabSz="914400" rtl="0" eaLnBrk="1" fontAlgn="auto" latinLnBrk="0" hangingPunct="1">
              <a:lnSpc>
                <a:spcPct val="90000"/>
              </a:lnSpc>
              <a:spcBef>
                <a:spcPts val="1000"/>
              </a:spcBef>
              <a:spcAft>
                <a:spcPts val="0"/>
              </a:spcAft>
              <a:buClrTx/>
              <a:buSzPct val="45000"/>
              <a:buFont typeface="Wingdings" panose="05000000000000000000" pitchFamily="2" charset="2"/>
              <a:buChar char="l"/>
              <a:tabLst/>
              <a:defRPr/>
            </a:pPr>
            <a:endParaRPr kumimoji="0" lang="en-US" altLang="zh-CN" sz="2800" b="0" i="0" u="none" strike="noStrike" kern="1200" cap="none" spc="0" normalizeH="0" baseline="0" noProof="0" dirty="0" smtClean="0">
              <a:ln>
                <a:noFill/>
              </a:ln>
              <a:solidFill>
                <a:schemeClr val="tx1"/>
              </a:solidFill>
              <a:effectLst/>
              <a:uLnTx/>
              <a:uFillTx/>
              <a:latin typeface="Arial" charset="0"/>
              <a:ea typeface="+mn-ea"/>
              <a:cs typeface="Arial" charset="0"/>
            </a:endParaRPr>
          </a:p>
          <a:p>
            <a:pPr marL="228600" marR="0" lvl="0" indent="-228600" algn="l" defTabSz="914400" rtl="0" eaLnBrk="1" fontAlgn="auto" latinLnBrk="0" hangingPunct="1">
              <a:lnSpc>
                <a:spcPct val="90000"/>
              </a:lnSpc>
              <a:spcBef>
                <a:spcPts val="1000"/>
              </a:spcBef>
              <a:spcAft>
                <a:spcPts val="0"/>
              </a:spcAft>
              <a:buClrTx/>
              <a:buSzPct val="45000"/>
              <a:buFont typeface="Wingdings" panose="05000000000000000000" pitchFamily="2" charset="2"/>
              <a:buChar char="l"/>
              <a:tabLst/>
              <a:defRPr/>
            </a:pPr>
            <a:r>
              <a:rPr kumimoji="0" lang="zh-CN" altLang="en-US" sz="2800" b="0" i="0" u="none" strike="noStrike" kern="1200" cap="none" spc="0" normalizeH="0" baseline="0" noProof="0" dirty="0" smtClean="0">
                <a:ln>
                  <a:noFill/>
                </a:ln>
                <a:solidFill>
                  <a:schemeClr val="tx1"/>
                </a:solidFill>
                <a:effectLst/>
                <a:uLnTx/>
                <a:uFillTx/>
                <a:latin typeface="黑体" panose="02010609060101010101" pitchFamily="49" charset="-122"/>
                <a:ea typeface="黑体" panose="02010609060101010101" pitchFamily="49" charset="-122"/>
                <a:cs typeface="Arial" charset="0"/>
              </a:rPr>
              <a:t>氢氰酸 </a:t>
            </a:r>
            <a:r>
              <a:rPr kumimoji="0" lang="en-US" altLang="zh-CN" sz="2800" b="0" i="0" u="none" strike="noStrike" kern="1200" cap="none" spc="0" normalizeH="0" baseline="0" noProof="0" dirty="0" smtClean="0">
                <a:ln>
                  <a:noFill/>
                </a:ln>
                <a:solidFill>
                  <a:schemeClr val="tx1"/>
                </a:solidFill>
                <a:effectLst/>
                <a:uLnTx/>
                <a:uFillTx/>
                <a:latin typeface="黑体" panose="02010609060101010101" pitchFamily="49" charset="-122"/>
                <a:ea typeface="黑体" panose="02010609060101010101" pitchFamily="49" charset="-122"/>
                <a:cs typeface="Arial" charset="0"/>
              </a:rPr>
              <a:t>- </a:t>
            </a:r>
            <a:r>
              <a:rPr kumimoji="0" lang="zh-CN" altLang="en-US" sz="2800" b="0" i="0" u="none" strike="noStrike" kern="1200" cap="none" spc="0" normalizeH="0" baseline="0" noProof="0" dirty="0" smtClean="0">
                <a:ln>
                  <a:noFill/>
                </a:ln>
                <a:solidFill>
                  <a:schemeClr val="tx1"/>
                </a:solidFill>
                <a:effectLst/>
                <a:uLnTx/>
                <a:uFillTx/>
                <a:latin typeface="黑体" panose="02010609060101010101" pitchFamily="49" charset="-122"/>
                <a:ea typeface="黑体" panose="02010609060101010101" pitchFamily="49" charset="-122"/>
                <a:cs typeface="Arial" charset="0"/>
              </a:rPr>
              <a:t>离子聚合</a:t>
            </a:r>
            <a:endParaRPr kumimoji="0" lang="en-GB" sz="2800" b="0" i="0" u="none" strike="noStrike" kern="12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Arial" charset="0"/>
            </a:endParaRPr>
          </a:p>
        </p:txBody>
      </p:sp>
      <p:grpSp>
        <p:nvGrpSpPr>
          <p:cNvPr id="14" name="Group 1225"/>
          <p:cNvGrpSpPr>
            <a:grpSpLocks/>
          </p:cNvGrpSpPr>
          <p:nvPr/>
        </p:nvGrpSpPr>
        <p:grpSpPr bwMode="auto">
          <a:xfrm>
            <a:off x="873793" y="2514600"/>
            <a:ext cx="8094663" cy="4343400"/>
            <a:chOff x="453" y="1237"/>
            <a:chExt cx="5099" cy="2603"/>
          </a:xfrm>
        </p:grpSpPr>
        <p:grpSp>
          <p:nvGrpSpPr>
            <p:cNvPr id="15" name="Group 1165"/>
            <p:cNvGrpSpPr>
              <a:grpSpLocks/>
            </p:cNvGrpSpPr>
            <p:nvPr/>
          </p:nvGrpSpPr>
          <p:grpSpPr bwMode="auto">
            <a:xfrm>
              <a:off x="527" y="2659"/>
              <a:ext cx="3185" cy="1125"/>
              <a:chOff x="1527" y="2867"/>
              <a:chExt cx="3185" cy="1125"/>
            </a:xfrm>
          </p:grpSpPr>
          <p:sp>
            <p:nvSpPr>
              <p:cNvPr id="61" name="Rectangle 1029"/>
              <p:cNvSpPr>
                <a:spLocks noChangeArrowheads="1"/>
              </p:cNvSpPr>
              <p:nvPr/>
            </p:nvSpPr>
            <p:spPr bwMode="auto">
              <a:xfrm>
                <a:off x="3207" y="3572"/>
                <a:ext cx="179" cy="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
            <p:nvSpPr>
              <p:cNvPr id="62" name="Rectangle 1031"/>
              <p:cNvSpPr>
                <a:spLocks noChangeArrowheads="1"/>
              </p:cNvSpPr>
              <p:nvPr/>
            </p:nvSpPr>
            <p:spPr bwMode="auto">
              <a:xfrm>
                <a:off x="1527" y="3481"/>
                <a:ext cx="62" cy="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en-US" sz="1000" b="1" dirty="0">
                    <a:solidFill>
                      <a:srgbClr val="000000"/>
                    </a:solidFill>
                  </a:rPr>
                  <a:t>H</a:t>
                </a:r>
                <a:endParaRPr lang="en-US" sz="1000" b="1" dirty="0"/>
              </a:p>
            </p:txBody>
          </p:sp>
          <p:sp>
            <p:nvSpPr>
              <p:cNvPr id="63" name="Rectangle 1032"/>
              <p:cNvSpPr>
                <a:spLocks noChangeArrowheads="1"/>
              </p:cNvSpPr>
              <p:nvPr/>
            </p:nvSpPr>
            <p:spPr bwMode="auto">
              <a:xfrm>
                <a:off x="1617" y="3481"/>
                <a:ext cx="58" cy="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en-US" sz="1000" b="1" dirty="0">
                    <a:solidFill>
                      <a:srgbClr val="000000"/>
                    </a:solidFill>
                  </a:rPr>
                  <a:t>C</a:t>
                </a:r>
                <a:endParaRPr lang="en-US" sz="1000" b="1" dirty="0"/>
              </a:p>
            </p:txBody>
          </p:sp>
          <p:sp>
            <p:nvSpPr>
              <p:cNvPr id="64" name="Rectangle 1033"/>
              <p:cNvSpPr>
                <a:spLocks noChangeArrowheads="1"/>
              </p:cNvSpPr>
              <p:nvPr/>
            </p:nvSpPr>
            <p:spPr bwMode="auto">
              <a:xfrm>
                <a:off x="1689" y="3481"/>
                <a:ext cx="59" cy="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en-US" sz="1000" b="1" dirty="0">
                    <a:solidFill>
                      <a:srgbClr val="000000"/>
                    </a:solidFill>
                  </a:rPr>
                  <a:t>N</a:t>
                </a:r>
                <a:endParaRPr lang="en-US" sz="1000" b="1" dirty="0"/>
              </a:p>
            </p:txBody>
          </p:sp>
          <p:sp>
            <p:nvSpPr>
              <p:cNvPr id="65" name="Rectangle 1054"/>
              <p:cNvSpPr>
                <a:spLocks noChangeArrowheads="1"/>
              </p:cNvSpPr>
              <p:nvPr/>
            </p:nvSpPr>
            <p:spPr bwMode="auto">
              <a:xfrm>
                <a:off x="2464" y="3501"/>
                <a:ext cx="58" cy="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en-US" sz="1000" b="1" dirty="0">
                    <a:solidFill>
                      <a:srgbClr val="000000"/>
                    </a:solidFill>
                    <a:latin typeface="Arial" charset="0"/>
                  </a:rPr>
                  <a:t>H</a:t>
                </a:r>
                <a:endParaRPr lang="en-US" sz="1000" b="1" dirty="0"/>
              </a:p>
            </p:txBody>
          </p:sp>
          <p:sp>
            <p:nvSpPr>
              <p:cNvPr id="66" name="Rectangle 1055"/>
              <p:cNvSpPr>
                <a:spLocks noChangeArrowheads="1"/>
              </p:cNvSpPr>
              <p:nvPr/>
            </p:nvSpPr>
            <p:spPr bwMode="auto">
              <a:xfrm>
                <a:off x="2538" y="3501"/>
                <a:ext cx="58" cy="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en-US" sz="1000" b="1" dirty="0">
                    <a:solidFill>
                      <a:srgbClr val="000000"/>
                    </a:solidFill>
                    <a:latin typeface="Arial" charset="0"/>
                  </a:rPr>
                  <a:t>N</a:t>
                </a:r>
                <a:endParaRPr lang="en-US" sz="1000" b="1" dirty="0"/>
              </a:p>
            </p:txBody>
          </p:sp>
          <p:sp>
            <p:nvSpPr>
              <p:cNvPr id="67" name="Line 1056"/>
              <p:cNvSpPr>
                <a:spLocks noChangeShapeType="1"/>
              </p:cNvSpPr>
              <p:nvPr/>
            </p:nvSpPr>
            <p:spPr bwMode="auto">
              <a:xfrm>
                <a:off x="2619" y="3537"/>
                <a:ext cx="256" cy="2"/>
              </a:xfrm>
              <a:prstGeom prst="line">
                <a:avLst/>
              </a:prstGeom>
              <a:noFill/>
              <a:ln w="1905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68" name="Line 1057"/>
              <p:cNvSpPr>
                <a:spLocks noChangeShapeType="1"/>
              </p:cNvSpPr>
              <p:nvPr/>
            </p:nvSpPr>
            <p:spPr bwMode="auto">
              <a:xfrm>
                <a:off x="2619" y="3572"/>
                <a:ext cx="265" cy="1"/>
              </a:xfrm>
              <a:prstGeom prst="line">
                <a:avLst/>
              </a:prstGeom>
              <a:noFill/>
              <a:ln w="1905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69" name="Rectangle 1058"/>
              <p:cNvSpPr>
                <a:spLocks noChangeArrowheads="1"/>
              </p:cNvSpPr>
              <p:nvPr/>
            </p:nvSpPr>
            <p:spPr bwMode="auto">
              <a:xfrm>
                <a:off x="2979" y="3255"/>
                <a:ext cx="58" cy="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en-US" sz="1000" b="1" dirty="0">
                    <a:solidFill>
                      <a:srgbClr val="000000"/>
                    </a:solidFill>
                    <a:latin typeface="Arial" charset="0"/>
                  </a:rPr>
                  <a:t>H</a:t>
                </a:r>
                <a:endParaRPr lang="en-US" sz="1000" b="1" dirty="0"/>
              </a:p>
            </p:txBody>
          </p:sp>
          <p:sp>
            <p:nvSpPr>
              <p:cNvPr id="70" name="Line 1059"/>
              <p:cNvSpPr>
                <a:spLocks noChangeShapeType="1"/>
              </p:cNvSpPr>
              <p:nvPr/>
            </p:nvSpPr>
            <p:spPr bwMode="auto">
              <a:xfrm flipV="1">
                <a:off x="2868" y="3367"/>
                <a:ext cx="111" cy="184"/>
              </a:xfrm>
              <a:prstGeom prst="line">
                <a:avLst/>
              </a:prstGeom>
              <a:noFill/>
              <a:ln w="1905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71" name="Rectangle 1060"/>
              <p:cNvSpPr>
                <a:spLocks noChangeArrowheads="1"/>
              </p:cNvSpPr>
              <p:nvPr/>
            </p:nvSpPr>
            <p:spPr bwMode="auto">
              <a:xfrm>
                <a:off x="3036" y="3699"/>
                <a:ext cx="58" cy="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en-US" sz="1000" b="1" dirty="0">
                    <a:solidFill>
                      <a:srgbClr val="000000"/>
                    </a:solidFill>
                    <a:latin typeface="Arial" charset="0"/>
                  </a:rPr>
                  <a:t>C</a:t>
                </a:r>
                <a:endParaRPr lang="en-US" sz="1000" b="1" dirty="0"/>
              </a:p>
            </p:txBody>
          </p:sp>
          <p:sp>
            <p:nvSpPr>
              <p:cNvPr id="72" name="Rectangle 1061"/>
              <p:cNvSpPr>
                <a:spLocks noChangeArrowheads="1"/>
              </p:cNvSpPr>
              <p:nvPr/>
            </p:nvSpPr>
            <p:spPr bwMode="auto">
              <a:xfrm>
                <a:off x="3110" y="3699"/>
                <a:ext cx="58" cy="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en-US" sz="1000" b="1" dirty="0">
                    <a:solidFill>
                      <a:srgbClr val="000000"/>
                    </a:solidFill>
                    <a:latin typeface="Arial" charset="0"/>
                  </a:rPr>
                  <a:t>N</a:t>
                </a:r>
                <a:endParaRPr lang="en-US" sz="1000" b="1" dirty="0"/>
              </a:p>
            </p:txBody>
          </p:sp>
          <p:sp>
            <p:nvSpPr>
              <p:cNvPr id="73" name="Line 1062"/>
              <p:cNvSpPr>
                <a:spLocks noChangeShapeType="1"/>
              </p:cNvSpPr>
              <p:nvPr/>
            </p:nvSpPr>
            <p:spPr bwMode="auto">
              <a:xfrm>
                <a:off x="2868" y="3551"/>
                <a:ext cx="168" cy="169"/>
              </a:xfrm>
              <a:prstGeom prst="line">
                <a:avLst/>
              </a:prstGeom>
              <a:noFill/>
              <a:ln w="1905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74" name="Rectangle 1117"/>
              <p:cNvSpPr>
                <a:spLocks noChangeArrowheads="1"/>
              </p:cNvSpPr>
              <p:nvPr/>
            </p:nvSpPr>
            <p:spPr bwMode="auto">
              <a:xfrm>
                <a:off x="4043" y="3353"/>
                <a:ext cx="58" cy="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en-US" sz="1000" b="1" dirty="0">
                    <a:solidFill>
                      <a:srgbClr val="000000"/>
                    </a:solidFill>
                    <a:latin typeface="Arial" charset="0"/>
                  </a:rPr>
                  <a:t>C</a:t>
                </a:r>
                <a:endParaRPr lang="en-US" sz="1000" b="1" dirty="0"/>
              </a:p>
            </p:txBody>
          </p:sp>
          <p:sp>
            <p:nvSpPr>
              <p:cNvPr id="75" name="Rectangle 1118"/>
              <p:cNvSpPr>
                <a:spLocks noChangeArrowheads="1"/>
              </p:cNvSpPr>
              <p:nvPr/>
            </p:nvSpPr>
            <p:spPr bwMode="auto">
              <a:xfrm>
                <a:off x="4043" y="3636"/>
                <a:ext cx="58" cy="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en-US" sz="1000" b="1" dirty="0">
                    <a:solidFill>
                      <a:srgbClr val="000000"/>
                    </a:solidFill>
                    <a:latin typeface="Arial" charset="0"/>
                  </a:rPr>
                  <a:t>C</a:t>
                </a:r>
                <a:endParaRPr lang="en-US" sz="1000" b="1" dirty="0"/>
              </a:p>
            </p:txBody>
          </p:sp>
          <p:sp>
            <p:nvSpPr>
              <p:cNvPr id="76" name="Line 1119"/>
              <p:cNvSpPr>
                <a:spLocks noChangeShapeType="1"/>
              </p:cNvSpPr>
              <p:nvPr/>
            </p:nvSpPr>
            <p:spPr bwMode="auto">
              <a:xfrm>
                <a:off x="4080" y="3459"/>
                <a:ext cx="2" cy="177"/>
              </a:xfrm>
              <a:prstGeom prst="line">
                <a:avLst/>
              </a:prstGeom>
              <a:noFill/>
              <a:ln w="1905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77" name="Rectangle 1120"/>
              <p:cNvSpPr>
                <a:spLocks noChangeArrowheads="1"/>
              </p:cNvSpPr>
              <p:nvPr/>
            </p:nvSpPr>
            <p:spPr bwMode="auto">
              <a:xfrm>
                <a:off x="4249" y="3149"/>
                <a:ext cx="58" cy="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en-US" sz="1000" b="1" dirty="0">
                    <a:solidFill>
                      <a:srgbClr val="000000"/>
                    </a:solidFill>
                    <a:latin typeface="Arial" charset="0"/>
                  </a:rPr>
                  <a:t>C</a:t>
                </a:r>
                <a:endParaRPr lang="en-US" sz="1000" b="1" dirty="0"/>
              </a:p>
            </p:txBody>
          </p:sp>
          <p:sp>
            <p:nvSpPr>
              <p:cNvPr id="78" name="Line 1121"/>
              <p:cNvSpPr>
                <a:spLocks noChangeShapeType="1"/>
              </p:cNvSpPr>
              <p:nvPr/>
            </p:nvSpPr>
            <p:spPr bwMode="auto">
              <a:xfrm flipV="1">
                <a:off x="4116" y="3247"/>
                <a:ext cx="133" cy="120"/>
              </a:xfrm>
              <a:prstGeom prst="line">
                <a:avLst/>
              </a:prstGeom>
              <a:noFill/>
              <a:ln w="1905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79" name="Rectangle 1122"/>
              <p:cNvSpPr>
                <a:spLocks noChangeArrowheads="1"/>
              </p:cNvSpPr>
              <p:nvPr/>
            </p:nvSpPr>
            <p:spPr bwMode="auto">
              <a:xfrm>
                <a:off x="4249" y="3833"/>
                <a:ext cx="58" cy="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en-US" sz="1000" b="1" dirty="0">
                    <a:solidFill>
                      <a:srgbClr val="000000"/>
                    </a:solidFill>
                    <a:latin typeface="Arial" charset="0"/>
                  </a:rPr>
                  <a:t>N</a:t>
                </a:r>
                <a:endParaRPr lang="en-US" sz="1000" b="1" dirty="0"/>
              </a:p>
            </p:txBody>
          </p:sp>
          <p:sp>
            <p:nvSpPr>
              <p:cNvPr id="80" name="Line 1123"/>
              <p:cNvSpPr>
                <a:spLocks noChangeShapeType="1"/>
              </p:cNvSpPr>
              <p:nvPr/>
            </p:nvSpPr>
            <p:spPr bwMode="auto">
              <a:xfrm>
                <a:off x="4124" y="3727"/>
                <a:ext cx="118" cy="120"/>
              </a:xfrm>
              <a:prstGeom prst="line">
                <a:avLst/>
              </a:prstGeom>
              <a:noFill/>
              <a:ln w="1905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81" name="Line 1124"/>
              <p:cNvSpPr>
                <a:spLocks noChangeShapeType="1"/>
              </p:cNvSpPr>
              <p:nvPr/>
            </p:nvSpPr>
            <p:spPr bwMode="auto">
              <a:xfrm>
                <a:off x="4152" y="3714"/>
                <a:ext cx="97" cy="91"/>
              </a:xfrm>
              <a:prstGeom prst="line">
                <a:avLst/>
              </a:prstGeom>
              <a:noFill/>
              <a:ln w="1905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82" name="Rectangle 1125"/>
              <p:cNvSpPr>
                <a:spLocks noChangeArrowheads="1"/>
              </p:cNvSpPr>
              <p:nvPr/>
            </p:nvSpPr>
            <p:spPr bwMode="auto">
              <a:xfrm>
                <a:off x="4461" y="3636"/>
                <a:ext cx="58" cy="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en-US" sz="1000" b="1" dirty="0">
                    <a:solidFill>
                      <a:srgbClr val="000000"/>
                    </a:solidFill>
                    <a:latin typeface="Arial" charset="0"/>
                  </a:rPr>
                  <a:t>C</a:t>
                </a:r>
                <a:endParaRPr lang="en-US" sz="1000" b="1" dirty="0"/>
              </a:p>
            </p:txBody>
          </p:sp>
          <p:sp>
            <p:nvSpPr>
              <p:cNvPr id="83" name="Line 1126"/>
              <p:cNvSpPr>
                <a:spLocks noChangeShapeType="1"/>
              </p:cNvSpPr>
              <p:nvPr/>
            </p:nvSpPr>
            <p:spPr bwMode="auto">
              <a:xfrm flipV="1">
                <a:off x="4330" y="3727"/>
                <a:ext cx="123" cy="120"/>
              </a:xfrm>
              <a:prstGeom prst="line">
                <a:avLst/>
              </a:prstGeom>
              <a:noFill/>
              <a:ln w="1905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84" name="Rectangle 1127"/>
              <p:cNvSpPr>
                <a:spLocks noChangeArrowheads="1"/>
              </p:cNvSpPr>
              <p:nvPr/>
            </p:nvSpPr>
            <p:spPr bwMode="auto">
              <a:xfrm>
                <a:off x="4461" y="3353"/>
                <a:ext cx="58" cy="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en-US" sz="1000" b="1" dirty="0">
                    <a:solidFill>
                      <a:srgbClr val="000000"/>
                    </a:solidFill>
                    <a:latin typeface="Arial" charset="0"/>
                  </a:rPr>
                  <a:t>C</a:t>
                </a:r>
                <a:endParaRPr lang="en-US" sz="1000" b="1" dirty="0"/>
              </a:p>
            </p:txBody>
          </p:sp>
          <p:sp>
            <p:nvSpPr>
              <p:cNvPr id="85" name="Rectangle 1128"/>
              <p:cNvSpPr>
                <a:spLocks noChangeArrowheads="1"/>
              </p:cNvSpPr>
              <p:nvPr/>
            </p:nvSpPr>
            <p:spPr bwMode="auto">
              <a:xfrm>
                <a:off x="4527" y="3353"/>
                <a:ext cx="58" cy="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en-US" sz="1000" b="1" dirty="0">
                    <a:solidFill>
                      <a:srgbClr val="000000"/>
                    </a:solidFill>
                    <a:latin typeface="Arial" charset="0"/>
                  </a:rPr>
                  <a:t>H</a:t>
                </a:r>
                <a:endParaRPr lang="en-US" sz="1000" b="1" dirty="0"/>
              </a:p>
            </p:txBody>
          </p:sp>
          <p:sp>
            <p:nvSpPr>
              <p:cNvPr id="86" name="Line 1129"/>
              <p:cNvSpPr>
                <a:spLocks noChangeShapeType="1"/>
              </p:cNvSpPr>
              <p:nvPr/>
            </p:nvSpPr>
            <p:spPr bwMode="auto">
              <a:xfrm>
                <a:off x="4330" y="3247"/>
                <a:ext cx="123" cy="120"/>
              </a:xfrm>
              <a:prstGeom prst="line">
                <a:avLst/>
              </a:prstGeom>
              <a:noFill/>
              <a:ln w="1905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87" name="Line 1130"/>
              <p:cNvSpPr>
                <a:spLocks noChangeShapeType="1"/>
              </p:cNvSpPr>
              <p:nvPr/>
            </p:nvSpPr>
            <p:spPr bwMode="auto">
              <a:xfrm>
                <a:off x="4491" y="3459"/>
                <a:ext cx="1" cy="177"/>
              </a:xfrm>
              <a:prstGeom prst="line">
                <a:avLst/>
              </a:prstGeom>
              <a:noFill/>
              <a:ln w="1905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88" name="Line 1131"/>
              <p:cNvSpPr>
                <a:spLocks noChangeShapeType="1"/>
              </p:cNvSpPr>
              <p:nvPr/>
            </p:nvSpPr>
            <p:spPr bwMode="auto">
              <a:xfrm flipV="1">
                <a:off x="4549" y="3205"/>
                <a:ext cx="154" cy="148"/>
              </a:xfrm>
              <a:prstGeom prst="line">
                <a:avLst/>
              </a:prstGeom>
              <a:noFill/>
              <a:ln w="1905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89" name="Line 1132"/>
              <p:cNvSpPr>
                <a:spLocks noChangeShapeType="1"/>
              </p:cNvSpPr>
              <p:nvPr/>
            </p:nvSpPr>
            <p:spPr bwMode="auto">
              <a:xfrm>
                <a:off x="4534" y="3698"/>
                <a:ext cx="176" cy="178"/>
              </a:xfrm>
              <a:prstGeom prst="line">
                <a:avLst/>
              </a:prstGeom>
              <a:noFill/>
              <a:ln w="1905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90" name="Line 1133"/>
              <p:cNvSpPr>
                <a:spLocks noChangeShapeType="1"/>
              </p:cNvSpPr>
              <p:nvPr/>
            </p:nvSpPr>
            <p:spPr bwMode="auto">
              <a:xfrm>
                <a:off x="4520" y="3741"/>
                <a:ext cx="168" cy="155"/>
              </a:xfrm>
              <a:prstGeom prst="line">
                <a:avLst/>
              </a:prstGeom>
              <a:noFill/>
              <a:ln w="1905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91" name="Line 1134"/>
              <p:cNvSpPr>
                <a:spLocks noChangeShapeType="1"/>
              </p:cNvSpPr>
              <p:nvPr/>
            </p:nvSpPr>
            <p:spPr bwMode="auto">
              <a:xfrm flipH="1" flipV="1">
                <a:off x="3823" y="3262"/>
                <a:ext cx="213" cy="119"/>
              </a:xfrm>
              <a:prstGeom prst="line">
                <a:avLst/>
              </a:prstGeom>
              <a:noFill/>
              <a:ln w="1905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92" name="Rectangle 1135"/>
              <p:cNvSpPr>
                <a:spLocks noChangeArrowheads="1"/>
              </p:cNvSpPr>
              <p:nvPr/>
            </p:nvSpPr>
            <p:spPr bwMode="auto">
              <a:xfrm>
                <a:off x="4043" y="3071"/>
                <a:ext cx="58" cy="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en-US" sz="1000" b="1" dirty="0">
                    <a:solidFill>
                      <a:srgbClr val="000000"/>
                    </a:solidFill>
                    <a:latin typeface="Arial" charset="0"/>
                  </a:rPr>
                  <a:t>N</a:t>
                </a:r>
                <a:endParaRPr lang="en-US" sz="1000" b="1" dirty="0"/>
              </a:p>
            </p:txBody>
          </p:sp>
          <p:sp>
            <p:nvSpPr>
              <p:cNvPr id="93" name="Rectangle 1136"/>
              <p:cNvSpPr>
                <a:spLocks noChangeArrowheads="1"/>
              </p:cNvSpPr>
              <p:nvPr/>
            </p:nvSpPr>
            <p:spPr bwMode="auto">
              <a:xfrm>
                <a:off x="4116" y="3071"/>
                <a:ext cx="58" cy="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en-US" sz="1000" b="1" dirty="0">
                    <a:solidFill>
                      <a:srgbClr val="000000"/>
                    </a:solidFill>
                    <a:latin typeface="Arial" charset="0"/>
                  </a:rPr>
                  <a:t>H</a:t>
                </a:r>
                <a:endParaRPr lang="en-US" sz="1000" b="1" dirty="0"/>
              </a:p>
            </p:txBody>
          </p:sp>
          <p:sp>
            <p:nvSpPr>
              <p:cNvPr id="94" name="Rectangle 1137"/>
              <p:cNvSpPr>
                <a:spLocks noChangeArrowheads="1"/>
              </p:cNvSpPr>
              <p:nvPr/>
            </p:nvSpPr>
            <p:spPr bwMode="auto">
              <a:xfrm>
                <a:off x="4183" y="3114"/>
                <a:ext cx="44" cy="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en-US" sz="1000" b="1" dirty="0">
                    <a:solidFill>
                      <a:srgbClr val="000000"/>
                    </a:solidFill>
                    <a:latin typeface="Arial" charset="0"/>
                  </a:rPr>
                  <a:t>2</a:t>
                </a:r>
                <a:endParaRPr lang="en-US" sz="1000" b="1" dirty="0"/>
              </a:p>
            </p:txBody>
          </p:sp>
          <p:sp>
            <p:nvSpPr>
              <p:cNvPr id="95" name="Line 1138"/>
              <p:cNvSpPr>
                <a:spLocks noChangeShapeType="1"/>
              </p:cNvSpPr>
              <p:nvPr/>
            </p:nvSpPr>
            <p:spPr bwMode="auto">
              <a:xfrm flipV="1">
                <a:off x="4080" y="3176"/>
                <a:ext cx="2" cy="177"/>
              </a:xfrm>
              <a:prstGeom prst="line">
                <a:avLst/>
              </a:prstGeom>
              <a:noFill/>
              <a:ln w="1905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96" name="Rectangle 1139"/>
              <p:cNvSpPr>
                <a:spLocks noChangeArrowheads="1"/>
              </p:cNvSpPr>
              <p:nvPr/>
            </p:nvSpPr>
            <p:spPr bwMode="auto">
              <a:xfrm>
                <a:off x="4249" y="2867"/>
                <a:ext cx="58" cy="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en-US" sz="1000" b="1" dirty="0">
                    <a:solidFill>
                      <a:srgbClr val="000000"/>
                    </a:solidFill>
                    <a:latin typeface="Arial" charset="0"/>
                  </a:rPr>
                  <a:t>C</a:t>
                </a:r>
                <a:endParaRPr lang="en-US" sz="1000" b="1" dirty="0"/>
              </a:p>
            </p:txBody>
          </p:sp>
          <p:sp>
            <p:nvSpPr>
              <p:cNvPr id="97" name="Rectangle 1140"/>
              <p:cNvSpPr>
                <a:spLocks noChangeArrowheads="1"/>
              </p:cNvSpPr>
              <p:nvPr/>
            </p:nvSpPr>
            <p:spPr bwMode="auto">
              <a:xfrm>
                <a:off x="4322" y="2867"/>
                <a:ext cx="58" cy="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en-US" sz="1000" b="1" dirty="0">
                    <a:solidFill>
                      <a:srgbClr val="000000"/>
                    </a:solidFill>
                    <a:latin typeface="Arial" charset="0"/>
                  </a:rPr>
                  <a:t>N</a:t>
                </a:r>
                <a:endParaRPr lang="en-US" sz="1000" b="1" dirty="0"/>
              </a:p>
            </p:txBody>
          </p:sp>
          <p:sp>
            <p:nvSpPr>
              <p:cNvPr id="98" name="Line 1141"/>
              <p:cNvSpPr>
                <a:spLocks noChangeShapeType="1"/>
              </p:cNvSpPr>
              <p:nvPr/>
            </p:nvSpPr>
            <p:spPr bwMode="auto">
              <a:xfrm flipV="1">
                <a:off x="4285" y="2980"/>
                <a:ext cx="1" cy="175"/>
              </a:xfrm>
              <a:prstGeom prst="line">
                <a:avLst/>
              </a:prstGeom>
              <a:noFill/>
              <a:ln w="1905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99" name="Rectangle 1142"/>
              <p:cNvSpPr>
                <a:spLocks noChangeArrowheads="1"/>
              </p:cNvSpPr>
              <p:nvPr/>
            </p:nvSpPr>
            <p:spPr bwMode="auto">
              <a:xfrm>
                <a:off x="4249" y="3431"/>
                <a:ext cx="58" cy="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en-US" sz="1000" b="1" dirty="0">
                    <a:solidFill>
                      <a:srgbClr val="000000"/>
                    </a:solidFill>
                    <a:latin typeface="Arial" charset="0"/>
                  </a:rPr>
                  <a:t>N</a:t>
                </a:r>
                <a:endParaRPr lang="en-US" sz="1000" b="1" dirty="0"/>
              </a:p>
            </p:txBody>
          </p:sp>
          <p:sp>
            <p:nvSpPr>
              <p:cNvPr id="100" name="Rectangle 1143"/>
              <p:cNvSpPr>
                <a:spLocks noChangeArrowheads="1"/>
              </p:cNvSpPr>
              <p:nvPr/>
            </p:nvSpPr>
            <p:spPr bwMode="auto">
              <a:xfrm>
                <a:off x="4322" y="3431"/>
                <a:ext cx="58" cy="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en-US" sz="1000" b="1" dirty="0">
                    <a:solidFill>
                      <a:srgbClr val="000000"/>
                    </a:solidFill>
                    <a:latin typeface="Arial" charset="0"/>
                  </a:rPr>
                  <a:t>H</a:t>
                </a:r>
                <a:endParaRPr lang="en-US" sz="1000" b="1" dirty="0"/>
              </a:p>
            </p:txBody>
          </p:sp>
          <p:sp>
            <p:nvSpPr>
              <p:cNvPr id="101" name="Rectangle 1144"/>
              <p:cNvSpPr>
                <a:spLocks noChangeArrowheads="1"/>
              </p:cNvSpPr>
              <p:nvPr/>
            </p:nvSpPr>
            <p:spPr bwMode="auto">
              <a:xfrm>
                <a:off x="4387" y="3473"/>
                <a:ext cx="44" cy="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en-US" sz="1000" b="1" dirty="0">
                    <a:solidFill>
                      <a:srgbClr val="000000"/>
                    </a:solidFill>
                    <a:latin typeface="Arial" charset="0"/>
                  </a:rPr>
                  <a:t>2</a:t>
                </a:r>
                <a:endParaRPr lang="en-US" sz="1000" b="1" dirty="0"/>
              </a:p>
            </p:txBody>
          </p:sp>
          <p:sp>
            <p:nvSpPr>
              <p:cNvPr id="102" name="Line 1145"/>
              <p:cNvSpPr>
                <a:spLocks noChangeShapeType="1"/>
              </p:cNvSpPr>
              <p:nvPr/>
            </p:nvSpPr>
            <p:spPr bwMode="auto">
              <a:xfrm>
                <a:off x="4285" y="3262"/>
                <a:ext cx="1" cy="176"/>
              </a:xfrm>
              <a:prstGeom prst="line">
                <a:avLst/>
              </a:prstGeom>
              <a:noFill/>
              <a:ln w="1905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103" name="Line 1146"/>
              <p:cNvSpPr>
                <a:spLocks noChangeShapeType="1"/>
              </p:cNvSpPr>
              <p:nvPr/>
            </p:nvSpPr>
            <p:spPr bwMode="auto">
              <a:xfrm flipH="1">
                <a:off x="3874" y="3727"/>
                <a:ext cx="162" cy="163"/>
              </a:xfrm>
              <a:prstGeom prst="line">
                <a:avLst/>
              </a:prstGeom>
              <a:noFill/>
              <a:ln w="1905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104" name="Line 1147"/>
              <p:cNvSpPr>
                <a:spLocks noChangeShapeType="1"/>
              </p:cNvSpPr>
              <p:nvPr/>
            </p:nvSpPr>
            <p:spPr bwMode="auto">
              <a:xfrm>
                <a:off x="4556" y="3000"/>
                <a:ext cx="66" cy="2"/>
              </a:xfrm>
              <a:prstGeom prst="line">
                <a:avLst/>
              </a:prstGeom>
              <a:noFill/>
              <a:ln w="1905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105" name="Line 1148"/>
              <p:cNvSpPr>
                <a:spLocks noChangeShapeType="1"/>
              </p:cNvSpPr>
              <p:nvPr/>
            </p:nvSpPr>
            <p:spPr bwMode="auto">
              <a:xfrm>
                <a:off x="4622" y="3000"/>
                <a:ext cx="1" cy="981"/>
              </a:xfrm>
              <a:prstGeom prst="line">
                <a:avLst/>
              </a:prstGeom>
              <a:noFill/>
              <a:ln w="1905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106" name="Line 1149"/>
              <p:cNvSpPr>
                <a:spLocks noChangeShapeType="1"/>
              </p:cNvSpPr>
              <p:nvPr/>
            </p:nvSpPr>
            <p:spPr bwMode="auto">
              <a:xfrm flipH="1">
                <a:off x="4556" y="3981"/>
                <a:ext cx="66" cy="1"/>
              </a:xfrm>
              <a:prstGeom prst="line">
                <a:avLst/>
              </a:prstGeom>
              <a:noFill/>
              <a:ln w="1905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107" name="Line 1150"/>
              <p:cNvSpPr>
                <a:spLocks noChangeShapeType="1"/>
              </p:cNvSpPr>
              <p:nvPr/>
            </p:nvSpPr>
            <p:spPr bwMode="auto">
              <a:xfrm flipH="1">
                <a:off x="3955" y="3981"/>
                <a:ext cx="59" cy="1"/>
              </a:xfrm>
              <a:prstGeom prst="line">
                <a:avLst/>
              </a:prstGeom>
              <a:noFill/>
              <a:ln w="1905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108" name="Line 1151"/>
              <p:cNvSpPr>
                <a:spLocks noChangeShapeType="1"/>
              </p:cNvSpPr>
              <p:nvPr/>
            </p:nvSpPr>
            <p:spPr bwMode="auto">
              <a:xfrm flipV="1">
                <a:off x="3955" y="3000"/>
                <a:ext cx="2" cy="981"/>
              </a:xfrm>
              <a:prstGeom prst="line">
                <a:avLst/>
              </a:prstGeom>
              <a:noFill/>
              <a:ln w="1905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109" name="Line 1152"/>
              <p:cNvSpPr>
                <a:spLocks noChangeShapeType="1"/>
              </p:cNvSpPr>
              <p:nvPr/>
            </p:nvSpPr>
            <p:spPr bwMode="auto">
              <a:xfrm>
                <a:off x="3955" y="3000"/>
                <a:ext cx="59" cy="2"/>
              </a:xfrm>
              <a:prstGeom prst="line">
                <a:avLst/>
              </a:prstGeom>
              <a:noFill/>
              <a:ln w="1905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110" name="Rectangle 1153"/>
              <p:cNvSpPr>
                <a:spLocks noChangeArrowheads="1"/>
              </p:cNvSpPr>
              <p:nvPr/>
            </p:nvSpPr>
            <p:spPr bwMode="auto">
              <a:xfrm>
                <a:off x="4645" y="3896"/>
                <a:ext cx="67" cy="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en-US" sz="1000" b="1" dirty="0">
                    <a:solidFill>
                      <a:srgbClr val="000000"/>
                    </a:solidFill>
                  </a:rPr>
                  <a:t>m</a:t>
                </a:r>
                <a:endParaRPr lang="en-US" sz="1000" b="1" dirty="0"/>
              </a:p>
            </p:txBody>
          </p:sp>
          <p:sp>
            <p:nvSpPr>
              <p:cNvPr id="111" name="Line 1163"/>
              <p:cNvSpPr>
                <a:spLocks noChangeShapeType="1"/>
              </p:cNvSpPr>
              <p:nvPr/>
            </p:nvSpPr>
            <p:spPr bwMode="auto">
              <a:xfrm>
                <a:off x="1904" y="3544"/>
                <a:ext cx="328"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dirty="0"/>
              </a:p>
            </p:txBody>
          </p:sp>
          <p:sp>
            <p:nvSpPr>
              <p:cNvPr id="112" name="Line 1164"/>
              <p:cNvSpPr>
                <a:spLocks noChangeShapeType="1"/>
              </p:cNvSpPr>
              <p:nvPr/>
            </p:nvSpPr>
            <p:spPr bwMode="auto">
              <a:xfrm>
                <a:off x="3280" y="3560"/>
                <a:ext cx="328"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dirty="0"/>
              </a:p>
            </p:txBody>
          </p:sp>
        </p:grpSp>
        <p:grpSp>
          <p:nvGrpSpPr>
            <p:cNvPr id="16" name="Group 1219"/>
            <p:cNvGrpSpPr>
              <a:grpSpLocks/>
            </p:cNvGrpSpPr>
            <p:nvPr/>
          </p:nvGrpSpPr>
          <p:grpSpPr bwMode="auto">
            <a:xfrm>
              <a:off x="453" y="1345"/>
              <a:ext cx="3871" cy="498"/>
              <a:chOff x="829" y="1505"/>
              <a:chExt cx="3871" cy="498"/>
            </a:xfrm>
          </p:grpSpPr>
          <p:sp>
            <p:nvSpPr>
              <p:cNvPr id="19" name="Line 1193"/>
              <p:cNvSpPr>
                <a:spLocks noChangeShapeType="1"/>
              </p:cNvSpPr>
              <p:nvPr/>
            </p:nvSpPr>
            <p:spPr bwMode="auto">
              <a:xfrm>
                <a:off x="2576" y="1733"/>
                <a:ext cx="613" cy="0"/>
              </a:xfrm>
              <a:prstGeom prst="line">
                <a:avLst/>
              </a:prstGeom>
              <a:noFill/>
              <a:ln w="15875">
                <a:solidFill>
                  <a:srgbClr val="0000FF"/>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20" name="Freeform 1194"/>
              <p:cNvSpPr>
                <a:spLocks/>
              </p:cNvSpPr>
              <p:nvPr/>
            </p:nvSpPr>
            <p:spPr bwMode="auto">
              <a:xfrm>
                <a:off x="3122" y="1718"/>
                <a:ext cx="67" cy="30"/>
              </a:xfrm>
              <a:custGeom>
                <a:avLst/>
                <a:gdLst>
                  <a:gd name="T0" fmla="*/ 1 w 208"/>
                  <a:gd name="T1" fmla="*/ 0 h 122"/>
                  <a:gd name="T2" fmla="*/ 0 w 208"/>
                  <a:gd name="T3" fmla="*/ 0 h 122"/>
                  <a:gd name="T4" fmla="*/ 0 w 208"/>
                  <a:gd name="T5" fmla="*/ 0 h 122"/>
                  <a:gd name="T6" fmla="*/ 0 w 208"/>
                  <a:gd name="T7" fmla="*/ 0 h 122"/>
                  <a:gd name="T8" fmla="*/ 1 w 208"/>
                  <a:gd name="T9" fmla="*/ 0 h 1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8" h="122">
                    <a:moveTo>
                      <a:pt x="208" y="61"/>
                    </a:moveTo>
                    <a:lnTo>
                      <a:pt x="0" y="122"/>
                    </a:lnTo>
                    <a:lnTo>
                      <a:pt x="42" y="61"/>
                    </a:lnTo>
                    <a:lnTo>
                      <a:pt x="0" y="0"/>
                    </a:lnTo>
                    <a:lnTo>
                      <a:pt x="208" y="61"/>
                    </a:lnTo>
                    <a:close/>
                  </a:path>
                </a:pathLst>
              </a:custGeom>
              <a:solidFill>
                <a:srgbClr val="0000FF"/>
              </a:solidFill>
              <a:ln w="15875">
                <a:solidFill>
                  <a:srgbClr val="0000FF"/>
                </a:solidFill>
                <a:prstDash val="solid"/>
                <a:round/>
                <a:headEnd/>
                <a:tailEnd/>
              </a:ln>
            </p:spPr>
            <p:txBody>
              <a:bodyPr/>
              <a:lstStyle/>
              <a:p>
                <a:endParaRPr lang="en-US" dirty="0"/>
              </a:p>
            </p:txBody>
          </p:sp>
          <p:sp>
            <p:nvSpPr>
              <p:cNvPr id="21" name="Rectangle 1195"/>
              <p:cNvSpPr>
                <a:spLocks noChangeArrowheads="1"/>
              </p:cNvSpPr>
              <p:nvPr/>
            </p:nvSpPr>
            <p:spPr bwMode="auto">
              <a:xfrm>
                <a:off x="2908" y="1635"/>
                <a:ext cx="8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500" b="1" dirty="0">
                    <a:solidFill>
                      <a:srgbClr val="000000"/>
                    </a:solidFill>
                  </a:rPr>
                  <a:t>C</a:t>
                </a:r>
                <a:endParaRPr lang="en-US" dirty="0"/>
              </a:p>
            </p:txBody>
          </p:sp>
          <p:sp>
            <p:nvSpPr>
              <p:cNvPr id="22" name="Rectangle 1196"/>
              <p:cNvSpPr>
                <a:spLocks noChangeArrowheads="1"/>
              </p:cNvSpPr>
              <p:nvPr/>
            </p:nvSpPr>
            <p:spPr bwMode="auto">
              <a:xfrm>
                <a:off x="2970" y="1635"/>
                <a:ext cx="8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500" b="1" dirty="0">
                    <a:solidFill>
                      <a:srgbClr val="000000"/>
                    </a:solidFill>
                  </a:rPr>
                  <a:t>N</a:t>
                </a:r>
                <a:endParaRPr lang="en-US" dirty="0"/>
              </a:p>
            </p:txBody>
          </p:sp>
          <p:sp>
            <p:nvSpPr>
              <p:cNvPr id="23" name="Line 1197"/>
              <p:cNvSpPr>
                <a:spLocks noChangeShapeType="1"/>
              </p:cNvSpPr>
              <p:nvPr/>
            </p:nvSpPr>
            <p:spPr bwMode="auto">
              <a:xfrm flipV="1">
                <a:off x="2704" y="1625"/>
                <a:ext cx="117" cy="50"/>
              </a:xfrm>
              <a:prstGeom prst="line">
                <a:avLst/>
              </a:prstGeom>
              <a:noFill/>
              <a:ln w="1587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24" name="Line 1198"/>
              <p:cNvSpPr>
                <a:spLocks noChangeShapeType="1"/>
              </p:cNvSpPr>
              <p:nvPr/>
            </p:nvSpPr>
            <p:spPr bwMode="auto">
              <a:xfrm flipV="1">
                <a:off x="2694" y="1612"/>
                <a:ext cx="118" cy="50"/>
              </a:xfrm>
              <a:prstGeom prst="line">
                <a:avLst/>
              </a:prstGeom>
              <a:noFill/>
              <a:ln w="1587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25" name="Line 1199"/>
              <p:cNvSpPr>
                <a:spLocks noChangeShapeType="1"/>
              </p:cNvSpPr>
              <p:nvPr/>
            </p:nvSpPr>
            <p:spPr bwMode="auto">
              <a:xfrm>
                <a:off x="2817" y="1618"/>
                <a:ext cx="86" cy="37"/>
              </a:xfrm>
              <a:prstGeom prst="line">
                <a:avLst/>
              </a:prstGeom>
              <a:noFill/>
              <a:ln w="1587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26" name="Rectangle 1200"/>
              <p:cNvSpPr>
                <a:spLocks noChangeArrowheads="1"/>
              </p:cNvSpPr>
              <p:nvPr/>
            </p:nvSpPr>
            <p:spPr bwMode="auto">
              <a:xfrm>
                <a:off x="2321" y="1726"/>
                <a:ext cx="116"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2000" b="1" dirty="0">
                    <a:solidFill>
                      <a:srgbClr val="000000"/>
                    </a:solidFill>
                  </a:rPr>
                  <a:t>C</a:t>
                </a:r>
                <a:endParaRPr lang="en-US" dirty="0"/>
              </a:p>
            </p:txBody>
          </p:sp>
          <p:sp>
            <p:nvSpPr>
              <p:cNvPr id="27" name="Rectangle 1201"/>
              <p:cNvSpPr>
                <a:spLocks noChangeArrowheads="1"/>
              </p:cNvSpPr>
              <p:nvPr/>
            </p:nvSpPr>
            <p:spPr bwMode="auto">
              <a:xfrm>
                <a:off x="2398" y="1726"/>
                <a:ext cx="116"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2000" b="1" dirty="0">
                    <a:solidFill>
                      <a:srgbClr val="000000"/>
                    </a:solidFill>
                  </a:rPr>
                  <a:t>N</a:t>
                </a:r>
                <a:endParaRPr lang="en-US" dirty="0"/>
              </a:p>
            </p:txBody>
          </p:sp>
          <p:sp>
            <p:nvSpPr>
              <p:cNvPr id="28" name="Rectangle 1202"/>
              <p:cNvSpPr>
                <a:spLocks noChangeArrowheads="1"/>
              </p:cNvSpPr>
              <p:nvPr/>
            </p:nvSpPr>
            <p:spPr bwMode="auto">
              <a:xfrm>
                <a:off x="1847" y="1659"/>
                <a:ext cx="116"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2000" b="1" dirty="0">
                    <a:solidFill>
                      <a:srgbClr val="000000"/>
                    </a:solidFill>
                  </a:rPr>
                  <a:t>R</a:t>
                </a:r>
                <a:endParaRPr lang="en-US" dirty="0"/>
              </a:p>
            </p:txBody>
          </p:sp>
          <p:sp>
            <p:nvSpPr>
              <p:cNvPr id="29" name="Line 1203"/>
              <p:cNvSpPr>
                <a:spLocks noChangeShapeType="1"/>
              </p:cNvSpPr>
              <p:nvPr/>
            </p:nvSpPr>
            <p:spPr bwMode="auto">
              <a:xfrm flipV="1">
                <a:off x="2044" y="1706"/>
                <a:ext cx="157" cy="67"/>
              </a:xfrm>
              <a:prstGeom prst="line">
                <a:avLst/>
              </a:prstGeom>
              <a:noFill/>
              <a:ln w="1587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30" name="Line 1204"/>
              <p:cNvSpPr>
                <a:spLocks noChangeShapeType="1"/>
              </p:cNvSpPr>
              <p:nvPr/>
            </p:nvSpPr>
            <p:spPr bwMode="auto">
              <a:xfrm>
                <a:off x="2201" y="1706"/>
                <a:ext cx="115" cy="49"/>
              </a:xfrm>
              <a:prstGeom prst="line">
                <a:avLst/>
              </a:prstGeom>
              <a:noFill/>
              <a:ln w="1587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31" name="Line 1205"/>
              <p:cNvSpPr>
                <a:spLocks noChangeShapeType="1"/>
              </p:cNvSpPr>
              <p:nvPr/>
            </p:nvSpPr>
            <p:spPr bwMode="auto">
              <a:xfrm flipH="1" flipV="1">
                <a:off x="1930" y="1724"/>
                <a:ext cx="114" cy="49"/>
              </a:xfrm>
              <a:prstGeom prst="line">
                <a:avLst/>
              </a:prstGeom>
              <a:noFill/>
              <a:ln w="1587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32" name="Rectangle 1206"/>
              <p:cNvSpPr>
                <a:spLocks noChangeArrowheads="1"/>
              </p:cNvSpPr>
              <p:nvPr/>
            </p:nvSpPr>
            <p:spPr bwMode="auto">
              <a:xfrm>
                <a:off x="2148" y="1505"/>
                <a:ext cx="46" cy="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2300" b="1" dirty="0">
                    <a:solidFill>
                      <a:srgbClr val="000000"/>
                    </a:solidFill>
                  </a:rPr>
                  <a:t>.</a:t>
                </a:r>
                <a:endParaRPr lang="en-US" dirty="0"/>
              </a:p>
            </p:txBody>
          </p:sp>
          <p:sp>
            <p:nvSpPr>
              <p:cNvPr id="33" name="Rectangle 1207"/>
              <p:cNvSpPr>
                <a:spLocks noChangeArrowheads="1"/>
              </p:cNvSpPr>
              <p:nvPr/>
            </p:nvSpPr>
            <p:spPr bwMode="auto">
              <a:xfrm>
                <a:off x="829" y="1681"/>
                <a:ext cx="116"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2000" b="1" dirty="0">
                    <a:solidFill>
                      <a:srgbClr val="000000"/>
                    </a:solidFill>
                  </a:rPr>
                  <a:t>R</a:t>
                </a:r>
                <a:endParaRPr lang="en-US" dirty="0"/>
              </a:p>
            </p:txBody>
          </p:sp>
          <p:sp>
            <p:nvSpPr>
              <p:cNvPr id="34" name="Rectangle 1208"/>
              <p:cNvSpPr>
                <a:spLocks noChangeArrowheads="1"/>
              </p:cNvSpPr>
              <p:nvPr/>
            </p:nvSpPr>
            <p:spPr bwMode="auto">
              <a:xfrm>
                <a:off x="906" y="1681"/>
                <a:ext cx="4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2000" b="1" dirty="0">
                    <a:solidFill>
                      <a:srgbClr val="000000"/>
                    </a:solidFill>
                  </a:rPr>
                  <a:t> </a:t>
                </a:r>
                <a:endParaRPr lang="en-US" dirty="0"/>
              </a:p>
            </p:txBody>
          </p:sp>
          <p:sp>
            <p:nvSpPr>
              <p:cNvPr id="35" name="Rectangle 1209"/>
              <p:cNvSpPr>
                <a:spLocks noChangeArrowheads="1"/>
              </p:cNvSpPr>
              <p:nvPr/>
            </p:nvSpPr>
            <p:spPr bwMode="auto">
              <a:xfrm>
                <a:off x="942" y="1617"/>
                <a:ext cx="46" cy="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2300" b="1" dirty="0">
                    <a:solidFill>
                      <a:srgbClr val="000000"/>
                    </a:solidFill>
                  </a:rPr>
                  <a:t>.</a:t>
                </a:r>
                <a:endParaRPr lang="en-US" dirty="0"/>
              </a:p>
            </p:txBody>
          </p:sp>
          <p:sp>
            <p:nvSpPr>
              <p:cNvPr id="36" name="Rectangle 1210"/>
              <p:cNvSpPr>
                <a:spLocks noChangeArrowheads="1"/>
              </p:cNvSpPr>
              <p:nvPr/>
            </p:nvSpPr>
            <p:spPr bwMode="auto">
              <a:xfrm>
                <a:off x="1425" y="1635"/>
                <a:ext cx="8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500" b="1" dirty="0">
                    <a:solidFill>
                      <a:srgbClr val="000000"/>
                    </a:solidFill>
                  </a:rPr>
                  <a:t>C</a:t>
                </a:r>
                <a:endParaRPr lang="en-US" dirty="0"/>
              </a:p>
            </p:txBody>
          </p:sp>
          <p:sp>
            <p:nvSpPr>
              <p:cNvPr id="37" name="Rectangle 1211"/>
              <p:cNvSpPr>
                <a:spLocks noChangeArrowheads="1"/>
              </p:cNvSpPr>
              <p:nvPr/>
            </p:nvSpPr>
            <p:spPr bwMode="auto">
              <a:xfrm>
                <a:off x="1485" y="1635"/>
                <a:ext cx="8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500" b="1" dirty="0">
                    <a:solidFill>
                      <a:srgbClr val="000000"/>
                    </a:solidFill>
                  </a:rPr>
                  <a:t>N</a:t>
                </a:r>
                <a:endParaRPr lang="en-US" dirty="0"/>
              </a:p>
            </p:txBody>
          </p:sp>
          <p:sp>
            <p:nvSpPr>
              <p:cNvPr id="38" name="Line 1212"/>
              <p:cNvSpPr>
                <a:spLocks noChangeShapeType="1"/>
              </p:cNvSpPr>
              <p:nvPr/>
            </p:nvSpPr>
            <p:spPr bwMode="auto">
              <a:xfrm flipV="1">
                <a:off x="1221" y="1625"/>
                <a:ext cx="118" cy="50"/>
              </a:xfrm>
              <a:prstGeom prst="line">
                <a:avLst/>
              </a:prstGeom>
              <a:noFill/>
              <a:ln w="1587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39" name="Line 1213"/>
              <p:cNvSpPr>
                <a:spLocks noChangeShapeType="1"/>
              </p:cNvSpPr>
              <p:nvPr/>
            </p:nvSpPr>
            <p:spPr bwMode="auto">
              <a:xfrm flipV="1">
                <a:off x="1211" y="1612"/>
                <a:ext cx="118" cy="50"/>
              </a:xfrm>
              <a:prstGeom prst="line">
                <a:avLst/>
              </a:prstGeom>
              <a:noFill/>
              <a:ln w="1587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40" name="Line 1214"/>
              <p:cNvSpPr>
                <a:spLocks noChangeShapeType="1"/>
              </p:cNvSpPr>
              <p:nvPr/>
            </p:nvSpPr>
            <p:spPr bwMode="auto">
              <a:xfrm>
                <a:off x="1333" y="1618"/>
                <a:ext cx="87" cy="37"/>
              </a:xfrm>
              <a:prstGeom prst="line">
                <a:avLst/>
              </a:prstGeom>
              <a:noFill/>
              <a:ln w="1587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41" name="Line 1215"/>
              <p:cNvSpPr>
                <a:spLocks noChangeShapeType="1"/>
              </p:cNvSpPr>
              <p:nvPr/>
            </p:nvSpPr>
            <p:spPr bwMode="auto">
              <a:xfrm>
                <a:off x="1093" y="1733"/>
                <a:ext cx="613" cy="0"/>
              </a:xfrm>
              <a:prstGeom prst="line">
                <a:avLst/>
              </a:prstGeom>
              <a:noFill/>
              <a:ln w="15875">
                <a:solidFill>
                  <a:srgbClr val="0000FF"/>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42" name="Freeform 1216"/>
              <p:cNvSpPr>
                <a:spLocks/>
              </p:cNvSpPr>
              <p:nvPr/>
            </p:nvSpPr>
            <p:spPr bwMode="auto">
              <a:xfrm>
                <a:off x="1638" y="1718"/>
                <a:ext cx="68" cy="30"/>
              </a:xfrm>
              <a:custGeom>
                <a:avLst/>
                <a:gdLst>
                  <a:gd name="T0" fmla="*/ 1 w 207"/>
                  <a:gd name="T1" fmla="*/ 0 h 122"/>
                  <a:gd name="T2" fmla="*/ 0 w 207"/>
                  <a:gd name="T3" fmla="*/ 0 h 122"/>
                  <a:gd name="T4" fmla="*/ 0 w 207"/>
                  <a:gd name="T5" fmla="*/ 0 h 122"/>
                  <a:gd name="T6" fmla="*/ 0 w 207"/>
                  <a:gd name="T7" fmla="*/ 0 h 122"/>
                  <a:gd name="T8" fmla="*/ 1 w 207"/>
                  <a:gd name="T9" fmla="*/ 0 h 1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7" h="122">
                    <a:moveTo>
                      <a:pt x="207" y="61"/>
                    </a:moveTo>
                    <a:lnTo>
                      <a:pt x="0" y="122"/>
                    </a:lnTo>
                    <a:lnTo>
                      <a:pt x="41" y="61"/>
                    </a:lnTo>
                    <a:lnTo>
                      <a:pt x="0" y="0"/>
                    </a:lnTo>
                    <a:lnTo>
                      <a:pt x="207" y="61"/>
                    </a:lnTo>
                    <a:close/>
                  </a:path>
                </a:pathLst>
              </a:custGeom>
              <a:solidFill>
                <a:srgbClr val="0000FF"/>
              </a:solidFill>
              <a:ln w="15875">
                <a:solidFill>
                  <a:srgbClr val="0000FF"/>
                </a:solidFill>
                <a:prstDash val="solid"/>
                <a:round/>
                <a:headEnd/>
                <a:tailEnd/>
              </a:ln>
            </p:spPr>
            <p:txBody>
              <a:bodyPr/>
              <a:lstStyle/>
              <a:p>
                <a:endParaRPr lang="en-US" dirty="0"/>
              </a:p>
            </p:txBody>
          </p:sp>
          <p:grpSp>
            <p:nvGrpSpPr>
              <p:cNvPr id="43" name="Group 1185"/>
              <p:cNvGrpSpPr>
                <a:grpSpLocks/>
              </p:cNvGrpSpPr>
              <p:nvPr/>
            </p:nvGrpSpPr>
            <p:grpSpPr bwMode="auto">
              <a:xfrm>
                <a:off x="3434" y="1604"/>
                <a:ext cx="1266" cy="399"/>
                <a:chOff x="474" y="3772"/>
                <a:chExt cx="1266" cy="399"/>
              </a:xfrm>
            </p:grpSpPr>
            <p:sp>
              <p:nvSpPr>
                <p:cNvPr id="45" name="Rectangle 1166"/>
                <p:cNvSpPr>
                  <a:spLocks noChangeArrowheads="1"/>
                </p:cNvSpPr>
                <p:nvPr/>
              </p:nvSpPr>
              <p:spPr bwMode="auto">
                <a:xfrm>
                  <a:off x="800" y="4017"/>
                  <a:ext cx="184"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en-US" sz="1600" b="1" dirty="0">
                      <a:solidFill>
                        <a:srgbClr val="000000"/>
                      </a:solidFill>
                    </a:rPr>
                    <a:t>CN</a:t>
                  </a:r>
                  <a:endParaRPr lang="en-US" sz="4000" b="1" dirty="0"/>
                </a:p>
              </p:txBody>
            </p:sp>
            <p:sp>
              <p:nvSpPr>
                <p:cNvPr id="46" name="Rectangle 1168"/>
                <p:cNvSpPr>
                  <a:spLocks noChangeArrowheads="1"/>
                </p:cNvSpPr>
                <p:nvPr/>
              </p:nvSpPr>
              <p:spPr bwMode="auto">
                <a:xfrm>
                  <a:off x="1161" y="4017"/>
                  <a:ext cx="184"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en-US" sz="1600" b="1" dirty="0">
                      <a:solidFill>
                        <a:srgbClr val="000000"/>
                      </a:solidFill>
                    </a:rPr>
                    <a:t>CN</a:t>
                  </a:r>
                  <a:endParaRPr lang="en-US" sz="4000" b="1" dirty="0"/>
                </a:p>
              </p:txBody>
            </p:sp>
            <p:sp>
              <p:nvSpPr>
                <p:cNvPr id="47" name="Rectangle 1170"/>
                <p:cNvSpPr>
                  <a:spLocks noChangeArrowheads="1"/>
                </p:cNvSpPr>
                <p:nvPr/>
              </p:nvSpPr>
              <p:spPr bwMode="auto">
                <a:xfrm>
                  <a:off x="1521" y="4017"/>
                  <a:ext cx="184"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en-US" sz="1600" b="1" dirty="0">
                      <a:solidFill>
                        <a:srgbClr val="000000"/>
                      </a:solidFill>
                    </a:rPr>
                    <a:t>CN</a:t>
                  </a:r>
                  <a:endParaRPr lang="en-US" sz="4000" b="1" dirty="0"/>
                </a:p>
              </p:txBody>
            </p:sp>
            <p:sp>
              <p:nvSpPr>
                <p:cNvPr id="48" name="Line 1172"/>
                <p:cNvSpPr>
                  <a:spLocks noChangeShapeType="1"/>
                </p:cNvSpPr>
                <p:nvPr/>
              </p:nvSpPr>
              <p:spPr bwMode="auto">
                <a:xfrm flipV="1">
                  <a:off x="474" y="3779"/>
                  <a:ext cx="181" cy="104"/>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49" name="Line 1173"/>
                <p:cNvSpPr>
                  <a:spLocks noChangeShapeType="1"/>
                </p:cNvSpPr>
                <p:nvPr/>
              </p:nvSpPr>
              <p:spPr bwMode="auto">
                <a:xfrm>
                  <a:off x="655" y="3779"/>
                  <a:ext cx="180" cy="104"/>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50" name="Line 1174"/>
                <p:cNvSpPr>
                  <a:spLocks noChangeShapeType="1"/>
                </p:cNvSpPr>
                <p:nvPr/>
              </p:nvSpPr>
              <p:spPr bwMode="auto">
                <a:xfrm flipV="1">
                  <a:off x="835" y="3779"/>
                  <a:ext cx="180" cy="104"/>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51" name="Line 1175"/>
                <p:cNvSpPr>
                  <a:spLocks noChangeShapeType="1"/>
                </p:cNvSpPr>
                <p:nvPr/>
              </p:nvSpPr>
              <p:spPr bwMode="auto">
                <a:xfrm>
                  <a:off x="1015" y="3779"/>
                  <a:ext cx="181" cy="104"/>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52" name="Line 1176"/>
                <p:cNvSpPr>
                  <a:spLocks noChangeShapeType="1"/>
                </p:cNvSpPr>
                <p:nvPr/>
              </p:nvSpPr>
              <p:spPr bwMode="auto">
                <a:xfrm flipV="1">
                  <a:off x="1196" y="3779"/>
                  <a:ext cx="180" cy="104"/>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53" name="Line 1177"/>
                <p:cNvSpPr>
                  <a:spLocks noChangeShapeType="1"/>
                </p:cNvSpPr>
                <p:nvPr/>
              </p:nvSpPr>
              <p:spPr bwMode="auto">
                <a:xfrm>
                  <a:off x="1376" y="3779"/>
                  <a:ext cx="181" cy="104"/>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54" name="Line 1178"/>
                <p:cNvSpPr>
                  <a:spLocks noChangeShapeType="1"/>
                </p:cNvSpPr>
                <p:nvPr/>
              </p:nvSpPr>
              <p:spPr bwMode="auto">
                <a:xfrm flipV="1">
                  <a:off x="1557" y="3779"/>
                  <a:ext cx="180" cy="104"/>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55" name="Line 1179"/>
                <p:cNvSpPr>
                  <a:spLocks noChangeShapeType="1"/>
                </p:cNvSpPr>
                <p:nvPr/>
              </p:nvSpPr>
              <p:spPr bwMode="auto">
                <a:xfrm>
                  <a:off x="835" y="3883"/>
                  <a:ext cx="1" cy="138"/>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56" name="Line 1180"/>
                <p:cNvSpPr>
                  <a:spLocks noChangeShapeType="1"/>
                </p:cNvSpPr>
                <p:nvPr/>
              </p:nvSpPr>
              <p:spPr bwMode="auto">
                <a:xfrm>
                  <a:off x="1196" y="3883"/>
                  <a:ext cx="1" cy="138"/>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57" name="Line 1181"/>
                <p:cNvSpPr>
                  <a:spLocks noChangeShapeType="1"/>
                </p:cNvSpPr>
                <p:nvPr/>
              </p:nvSpPr>
              <p:spPr bwMode="auto">
                <a:xfrm>
                  <a:off x="1557" y="3883"/>
                  <a:ext cx="1" cy="138"/>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58" name="Arc 1182"/>
                <p:cNvSpPr>
                  <a:spLocks/>
                </p:cNvSpPr>
                <p:nvPr/>
              </p:nvSpPr>
              <p:spPr bwMode="auto">
                <a:xfrm>
                  <a:off x="529" y="3772"/>
                  <a:ext cx="132" cy="190"/>
                </a:xfrm>
                <a:custGeom>
                  <a:avLst/>
                  <a:gdLst>
                    <a:gd name="T0" fmla="*/ 0 w 21600"/>
                    <a:gd name="T1" fmla="*/ 0 h 31068"/>
                    <a:gd name="T2" fmla="*/ 0 w 21600"/>
                    <a:gd name="T3" fmla="*/ 0 h 31068"/>
                    <a:gd name="T4" fmla="*/ 0 w 21600"/>
                    <a:gd name="T5" fmla="*/ 0 h 31068"/>
                    <a:gd name="T6" fmla="*/ 0 60000 65536"/>
                    <a:gd name="T7" fmla="*/ 0 60000 65536"/>
                    <a:gd name="T8" fmla="*/ 0 60000 65536"/>
                  </a:gdLst>
                  <a:ahLst/>
                  <a:cxnLst>
                    <a:cxn ang="T6">
                      <a:pos x="T0" y="T1"/>
                    </a:cxn>
                    <a:cxn ang="T7">
                      <a:pos x="T2" y="T3"/>
                    </a:cxn>
                    <a:cxn ang="T8">
                      <a:pos x="T4" y="T5"/>
                    </a:cxn>
                  </a:cxnLst>
                  <a:rect l="0" t="0" r="r" b="b"/>
                  <a:pathLst>
                    <a:path w="21600" h="31068" fill="none" extrusionOk="0">
                      <a:moveTo>
                        <a:pt x="6591" y="31068"/>
                      </a:moveTo>
                      <a:cubicBezTo>
                        <a:pt x="2379" y="26998"/>
                        <a:pt x="0" y="21391"/>
                        <a:pt x="0" y="15534"/>
                      </a:cubicBezTo>
                      <a:cubicBezTo>
                        <a:pt x="-1" y="9676"/>
                        <a:pt x="2379" y="4069"/>
                        <a:pt x="6591" y="-1"/>
                      </a:cubicBezTo>
                    </a:path>
                    <a:path w="21600" h="31068" stroke="0" extrusionOk="0">
                      <a:moveTo>
                        <a:pt x="6591" y="31068"/>
                      </a:moveTo>
                      <a:cubicBezTo>
                        <a:pt x="2379" y="26998"/>
                        <a:pt x="0" y="21391"/>
                        <a:pt x="0" y="15534"/>
                      </a:cubicBezTo>
                      <a:cubicBezTo>
                        <a:pt x="-1" y="9676"/>
                        <a:pt x="2379" y="4069"/>
                        <a:pt x="6591" y="-1"/>
                      </a:cubicBezTo>
                      <a:lnTo>
                        <a:pt x="21600" y="15534"/>
                      </a:lnTo>
                      <a:lnTo>
                        <a:pt x="6591" y="31068"/>
                      </a:lnTo>
                      <a:close/>
                    </a:path>
                  </a:pathLst>
                </a:custGeom>
                <a:noFill/>
                <a:ln w="2540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dirty="0"/>
                </a:p>
              </p:txBody>
            </p:sp>
            <p:sp>
              <p:nvSpPr>
                <p:cNvPr id="59" name="Arc 1183"/>
                <p:cNvSpPr>
                  <a:spLocks/>
                </p:cNvSpPr>
                <p:nvPr/>
              </p:nvSpPr>
              <p:spPr bwMode="auto">
                <a:xfrm>
                  <a:off x="1545" y="3772"/>
                  <a:ext cx="132" cy="190"/>
                </a:xfrm>
                <a:custGeom>
                  <a:avLst/>
                  <a:gdLst>
                    <a:gd name="T0" fmla="*/ 0 w 21600"/>
                    <a:gd name="T1" fmla="*/ 0 h 31068"/>
                    <a:gd name="T2" fmla="*/ 0 w 21600"/>
                    <a:gd name="T3" fmla="*/ 0 h 31068"/>
                    <a:gd name="T4" fmla="*/ 0 w 21600"/>
                    <a:gd name="T5" fmla="*/ 0 h 31068"/>
                    <a:gd name="T6" fmla="*/ 0 60000 65536"/>
                    <a:gd name="T7" fmla="*/ 0 60000 65536"/>
                    <a:gd name="T8" fmla="*/ 0 60000 65536"/>
                  </a:gdLst>
                  <a:ahLst/>
                  <a:cxnLst>
                    <a:cxn ang="T6">
                      <a:pos x="T0" y="T1"/>
                    </a:cxn>
                    <a:cxn ang="T7">
                      <a:pos x="T2" y="T3"/>
                    </a:cxn>
                    <a:cxn ang="T8">
                      <a:pos x="T4" y="T5"/>
                    </a:cxn>
                  </a:cxnLst>
                  <a:rect l="0" t="0" r="r" b="b"/>
                  <a:pathLst>
                    <a:path w="21600" h="31068" fill="none" extrusionOk="0">
                      <a:moveTo>
                        <a:pt x="15008" y="-1"/>
                      </a:moveTo>
                      <a:cubicBezTo>
                        <a:pt x="19220" y="4069"/>
                        <a:pt x="21600" y="9676"/>
                        <a:pt x="21600" y="15534"/>
                      </a:cubicBezTo>
                      <a:cubicBezTo>
                        <a:pt x="21600" y="21391"/>
                        <a:pt x="19220" y="26998"/>
                        <a:pt x="15008" y="31068"/>
                      </a:cubicBezTo>
                    </a:path>
                    <a:path w="21600" h="31068" stroke="0" extrusionOk="0">
                      <a:moveTo>
                        <a:pt x="15008" y="-1"/>
                      </a:moveTo>
                      <a:cubicBezTo>
                        <a:pt x="19220" y="4069"/>
                        <a:pt x="21600" y="9676"/>
                        <a:pt x="21600" y="15534"/>
                      </a:cubicBezTo>
                      <a:cubicBezTo>
                        <a:pt x="21600" y="21391"/>
                        <a:pt x="19220" y="26998"/>
                        <a:pt x="15008" y="31068"/>
                      </a:cubicBezTo>
                      <a:lnTo>
                        <a:pt x="0" y="15534"/>
                      </a:lnTo>
                      <a:lnTo>
                        <a:pt x="15008" y="-1"/>
                      </a:lnTo>
                      <a:close/>
                    </a:path>
                  </a:pathLst>
                </a:custGeom>
                <a:noFill/>
                <a:ln w="2540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dirty="0"/>
                </a:p>
              </p:txBody>
            </p:sp>
            <p:sp>
              <p:nvSpPr>
                <p:cNvPr id="60" name="Rectangle 1184"/>
                <p:cNvSpPr>
                  <a:spLocks noChangeArrowheads="1"/>
                </p:cNvSpPr>
                <p:nvPr/>
              </p:nvSpPr>
              <p:spPr bwMode="auto">
                <a:xfrm>
                  <a:off x="1669" y="3894"/>
                  <a:ext cx="71"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en-US" sz="1600" b="1" dirty="0">
                      <a:solidFill>
                        <a:srgbClr val="000000"/>
                      </a:solidFill>
                    </a:rPr>
                    <a:t>n</a:t>
                  </a:r>
                  <a:endParaRPr lang="en-US" sz="4000" b="1" dirty="0"/>
                </a:p>
              </p:txBody>
            </p:sp>
          </p:grpSp>
          <p:sp>
            <p:nvSpPr>
              <p:cNvPr id="44" name="Text Box 1218"/>
              <p:cNvSpPr txBox="1">
                <a:spLocks noChangeArrowheads="1"/>
              </p:cNvSpPr>
              <p:nvPr/>
            </p:nvSpPr>
            <p:spPr bwMode="auto">
              <a:xfrm>
                <a:off x="3254" y="1608"/>
                <a:ext cx="212"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PMingLiU" pitchFamily="18" charset="-120"/>
                    <a:cs typeface="Arial" charset="0"/>
                  </a:defRPr>
                </a:lvl1pPr>
                <a:lvl2pPr marL="742950" indent="-285750" eaLnBrk="0" hangingPunct="0">
                  <a:defRPr>
                    <a:solidFill>
                      <a:schemeClr val="tx1"/>
                    </a:solidFill>
                    <a:latin typeface="PMingLiU" pitchFamily="18" charset="-120"/>
                    <a:cs typeface="Arial" charset="0"/>
                  </a:defRPr>
                </a:lvl2pPr>
                <a:lvl3pPr marL="1143000" indent="-228600" eaLnBrk="0" hangingPunct="0">
                  <a:defRPr>
                    <a:solidFill>
                      <a:schemeClr val="tx1"/>
                    </a:solidFill>
                    <a:latin typeface="PMingLiU" pitchFamily="18" charset="-120"/>
                    <a:cs typeface="Arial" charset="0"/>
                  </a:defRPr>
                </a:lvl3pPr>
                <a:lvl4pPr marL="1600200" indent="-228600" eaLnBrk="0" hangingPunct="0">
                  <a:defRPr>
                    <a:solidFill>
                      <a:schemeClr val="tx1"/>
                    </a:solidFill>
                    <a:latin typeface="PMingLiU" pitchFamily="18" charset="-120"/>
                    <a:cs typeface="Arial" charset="0"/>
                  </a:defRPr>
                </a:lvl4pPr>
                <a:lvl5pPr marL="2057400" indent="-228600" eaLnBrk="0" hangingPunct="0">
                  <a:defRPr>
                    <a:solidFill>
                      <a:schemeClr val="tx1"/>
                    </a:solidFill>
                    <a:latin typeface="PMingLiU" pitchFamily="18" charset="-120"/>
                    <a:cs typeface="Arial" charset="0"/>
                  </a:defRPr>
                </a:lvl5pPr>
                <a:lvl6pPr marL="2514600" indent="-228600" eaLnBrk="0" fontAlgn="base" hangingPunct="0">
                  <a:spcBef>
                    <a:spcPct val="0"/>
                  </a:spcBef>
                  <a:spcAft>
                    <a:spcPct val="0"/>
                  </a:spcAft>
                  <a:defRPr>
                    <a:solidFill>
                      <a:schemeClr val="tx1"/>
                    </a:solidFill>
                    <a:latin typeface="PMingLiU" pitchFamily="18" charset="-120"/>
                    <a:cs typeface="Arial" charset="0"/>
                  </a:defRPr>
                </a:lvl6pPr>
                <a:lvl7pPr marL="2971800" indent="-228600" eaLnBrk="0" fontAlgn="base" hangingPunct="0">
                  <a:spcBef>
                    <a:spcPct val="0"/>
                  </a:spcBef>
                  <a:spcAft>
                    <a:spcPct val="0"/>
                  </a:spcAft>
                  <a:defRPr>
                    <a:solidFill>
                      <a:schemeClr val="tx1"/>
                    </a:solidFill>
                    <a:latin typeface="PMingLiU" pitchFamily="18" charset="-120"/>
                    <a:cs typeface="Arial" charset="0"/>
                  </a:defRPr>
                </a:lvl7pPr>
                <a:lvl8pPr marL="3429000" indent="-228600" eaLnBrk="0" fontAlgn="base" hangingPunct="0">
                  <a:spcBef>
                    <a:spcPct val="0"/>
                  </a:spcBef>
                  <a:spcAft>
                    <a:spcPct val="0"/>
                  </a:spcAft>
                  <a:defRPr>
                    <a:solidFill>
                      <a:schemeClr val="tx1"/>
                    </a:solidFill>
                    <a:latin typeface="PMingLiU" pitchFamily="18" charset="-120"/>
                    <a:cs typeface="Arial" charset="0"/>
                  </a:defRPr>
                </a:lvl8pPr>
                <a:lvl9pPr marL="3886200" indent="-228600" eaLnBrk="0" fontAlgn="base" hangingPunct="0">
                  <a:spcBef>
                    <a:spcPct val="0"/>
                  </a:spcBef>
                  <a:spcAft>
                    <a:spcPct val="0"/>
                  </a:spcAft>
                  <a:defRPr>
                    <a:solidFill>
                      <a:schemeClr val="tx1"/>
                    </a:solidFill>
                    <a:latin typeface="PMingLiU" pitchFamily="18" charset="-120"/>
                    <a:cs typeface="Arial" charset="0"/>
                  </a:defRPr>
                </a:lvl9pPr>
              </a:lstStyle>
              <a:p>
                <a:pPr eaLnBrk="1" hangingPunct="1"/>
                <a:r>
                  <a:rPr lang="en-US" dirty="0">
                    <a:solidFill>
                      <a:schemeClr val="tx2"/>
                    </a:solidFill>
                    <a:latin typeface="Times New Roman" pitchFamily="18" charset="0"/>
                    <a:cs typeface="Times New Roman" pitchFamily="18" charset="0"/>
                  </a:rPr>
                  <a:t>R</a:t>
                </a:r>
              </a:p>
            </p:txBody>
          </p:sp>
        </p:grpSp>
        <p:pic>
          <p:nvPicPr>
            <p:cNvPr id="17" name="Picture 1220" descr="D:\ytong\My Documents\my document current\Acrylonitrile\AN SOW Qing Dao 063010\DSCN6796.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085" y="2768"/>
              <a:ext cx="760" cy="10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1224" descr="D:\ytong\My Documents\my document current\Acrylonitrile\AN SOW Qing Dao 063010\sample B-2.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487" y="1237"/>
              <a:ext cx="1065" cy="7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13" name="TextBox 112"/>
          <p:cNvSpPr txBox="1"/>
          <p:nvPr/>
        </p:nvSpPr>
        <p:spPr>
          <a:xfrm>
            <a:off x="4281544" y="139849"/>
            <a:ext cx="5438189" cy="584775"/>
          </a:xfrm>
          <a:prstGeom prst="rect">
            <a:avLst/>
          </a:prstGeom>
          <a:noFill/>
        </p:spPr>
        <p:txBody>
          <a:bodyPr wrap="square" rtlCol="0">
            <a:spAutoFit/>
          </a:bodyPr>
          <a:lstStyle/>
          <a:p>
            <a:r>
              <a:rPr lang="zh-CN" altLang="en-US" sz="3200" dirty="0" smtClean="0">
                <a:solidFill>
                  <a:schemeClr val="accent1">
                    <a:lumMod val="75000"/>
                  </a:schemeClr>
                </a:solidFill>
              </a:rPr>
              <a:t>丙烯腈新技术、新材料开发</a:t>
            </a:r>
            <a:endParaRPr lang="zh-CN" altLang="en-US" sz="3200" dirty="0">
              <a:solidFill>
                <a:schemeClr val="accent1">
                  <a:lumMod val="75000"/>
                </a:schemeClr>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914324"/>
            <a:chOff x="0" y="0"/>
            <a:chExt cx="12192000" cy="914324"/>
          </a:xfrm>
          <a:effectLst>
            <a:outerShdw blurRad="50800" dist="38100" dir="2700000" algn="tl" rotWithShape="0">
              <a:prstClr val="black">
                <a:alpha val="40000"/>
              </a:prstClr>
            </a:outerShdw>
          </a:effectLst>
        </p:grpSpPr>
        <p:sp>
          <p:nvSpPr>
            <p:cNvPr id="3" name="矩形 2">
              <a:extLst>
                <a:ext uri="{FF2B5EF4-FFF2-40B4-BE49-F238E27FC236}">
                  <a16:creationId xmlns:a16="http://schemas.microsoft.com/office/drawing/2014/main" xmlns="" id="{DBA7EAC7-B3D8-4D41-A150-5DD10AEB6DBA}"/>
                </a:ext>
              </a:extLst>
            </p:cNvPr>
            <p:cNvSpPr/>
            <p:nvPr/>
          </p:nvSpPr>
          <p:spPr>
            <a:xfrm>
              <a:off x="1362545" y="544992"/>
              <a:ext cx="1736016" cy="369332"/>
            </a:xfrm>
            <a:prstGeom prst="rect">
              <a:avLst/>
            </a:prstGeom>
          </p:spPr>
          <p:txBody>
            <a:bodyPr wrap="square">
              <a:spAutoFit/>
            </a:bodyPr>
            <a:lstStyle/>
            <a:p>
              <a:pPr algn="dist"/>
              <a:r>
                <a:rPr lang="zh-CN" altLang="en-US" sz="1800" b="1"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安庆石化公司</a:t>
              </a:r>
              <a:endParaRPr lang="zh-CN" altLang="en-US" sz="1800" b="1" dirty="0">
                <a:solidFill>
                  <a:schemeClr val="tx1">
                    <a:lumMod val="65000"/>
                    <a:lumOff val="35000"/>
                  </a:schemeClr>
                </a:solidFill>
              </a:endParaRPr>
            </a:p>
          </p:txBody>
        </p:sp>
        <p:cxnSp>
          <p:nvCxnSpPr>
            <p:cNvPr id="4" name="直接连接符 3"/>
            <p:cNvCxnSpPr/>
            <p:nvPr/>
          </p:nvCxnSpPr>
          <p:spPr>
            <a:xfrm>
              <a:off x="0" y="900510"/>
              <a:ext cx="3098561" cy="0"/>
            </a:xfrm>
            <a:prstGeom prst="line">
              <a:avLst/>
            </a:prstGeom>
            <a:ln w="22225">
              <a:gradFill>
                <a:gsLst>
                  <a:gs pos="0">
                    <a:srgbClr val="FF0000"/>
                  </a:gs>
                  <a:gs pos="74000">
                    <a:srgbClr val="C00000"/>
                  </a:gs>
                  <a:gs pos="83000">
                    <a:srgbClr val="FFC000"/>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3108562" y="795"/>
              <a:ext cx="285518" cy="90051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3262156" y="729658"/>
              <a:ext cx="8929844" cy="0"/>
            </a:xfrm>
            <a:prstGeom prst="line">
              <a:avLst/>
            </a:prstGeom>
            <a:ln>
              <a:solidFill>
                <a:schemeClr val="accent2">
                  <a:alpha val="88000"/>
                </a:schemeClr>
              </a:solidFill>
            </a:ln>
          </p:spPr>
          <p:style>
            <a:lnRef idx="1">
              <a:schemeClr val="accent1"/>
            </a:lnRef>
            <a:fillRef idx="0">
              <a:schemeClr val="accent1"/>
            </a:fillRef>
            <a:effectRef idx="0">
              <a:schemeClr val="accent1"/>
            </a:effectRef>
            <a:fontRef idx="minor">
              <a:schemeClr val="tx1"/>
            </a:fontRef>
          </p:style>
        </p:cxnSp>
        <p:pic>
          <p:nvPicPr>
            <p:cNvPr id="7" name="图片 6"/>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59481" y="79549"/>
              <a:ext cx="744548" cy="767458"/>
            </a:xfrm>
            <a:prstGeom prst="rect">
              <a:avLst/>
            </a:prstGeom>
          </p:spPr>
        </p:pic>
        <p:sp>
          <p:nvSpPr>
            <p:cNvPr id="8" name="矩形 7">
              <a:extLst>
                <a:ext uri="{FF2B5EF4-FFF2-40B4-BE49-F238E27FC236}">
                  <a16:creationId xmlns:a16="http://schemas.microsoft.com/office/drawing/2014/main" xmlns="" id="{DBA7EAC7-B3D8-4D41-A150-5DD10AEB6DBA}"/>
                </a:ext>
              </a:extLst>
            </p:cNvPr>
            <p:cNvSpPr/>
            <p:nvPr/>
          </p:nvSpPr>
          <p:spPr>
            <a:xfrm>
              <a:off x="1380409" y="11213"/>
              <a:ext cx="1663462" cy="461665"/>
            </a:xfrm>
            <a:prstGeom prst="rect">
              <a:avLst/>
            </a:prstGeom>
          </p:spPr>
          <p:txBody>
            <a:bodyPr wrap="square">
              <a:spAutoFit/>
            </a:bodyPr>
            <a:lstStyle/>
            <a:p>
              <a:pPr algn="dist"/>
              <a:r>
                <a:rPr lang="zh-CN" altLang="en-US" sz="2400" b="1" dirty="0" smtClean="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中国石化</a:t>
              </a:r>
              <a:endParaRPr lang="zh-CN" altLang="en-US" sz="2400" b="1" dirty="0">
                <a:solidFill>
                  <a:schemeClr val="tx1">
                    <a:lumMod val="65000"/>
                    <a:lumOff val="35000"/>
                  </a:schemeClr>
                </a:solidFill>
              </a:endParaRPr>
            </a:p>
          </p:txBody>
        </p:sp>
        <p:sp>
          <p:nvSpPr>
            <p:cNvPr id="9" name="矩形 8">
              <a:extLst>
                <a:ext uri="{FF2B5EF4-FFF2-40B4-BE49-F238E27FC236}">
                  <a16:creationId xmlns:a16="http://schemas.microsoft.com/office/drawing/2014/main" xmlns="" id="{DBA7EAC7-B3D8-4D41-A150-5DD10AEB6DBA}"/>
                </a:ext>
              </a:extLst>
            </p:cNvPr>
            <p:cNvSpPr/>
            <p:nvPr/>
          </p:nvSpPr>
          <p:spPr>
            <a:xfrm>
              <a:off x="1418172" y="348954"/>
              <a:ext cx="1587082" cy="276999"/>
            </a:xfrm>
            <a:prstGeom prst="rect">
              <a:avLst/>
            </a:prstGeom>
          </p:spPr>
          <p:txBody>
            <a:bodyPr wrap="square">
              <a:spAutoFit/>
            </a:bodyPr>
            <a:lstStyle/>
            <a:p>
              <a:pPr algn="dist"/>
              <a:r>
                <a:rPr lang="en-US" altLang="zh-CN" sz="1200" b="1" dirty="0" smtClean="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SINOPEC</a:t>
              </a:r>
              <a:endParaRPr lang="zh-CN" altLang="en-US" sz="1200" b="1" dirty="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10" name="直接连接符 9"/>
            <p:cNvCxnSpPr/>
            <p:nvPr/>
          </p:nvCxnSpPr>
          <p:spPr>
            <a:xfrm flipH="1">
              <a:off x="3212704" y="0"/>
              <a:ext cx="285518" cy="90051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1" name="矩形 10"/>
          <p:cNvSpPr/>
          <p:nvPr/>
        </p:nvSpPr>
        <p:spPr>
          <a:xfrm>
            <a:off x="4216632" y="1017501"/>
            <a:ext cx="6647974" cy="523220"/>
          </a:xfrm>
          <a:prstGeom prst="rect">
            <a:avLst/>
          </a:prstGeom>
        </p:spPr>
        <p:txBody>
          <a:bodyPr wrap="none">
            <a:spAutoFit/>
          </a:bodyPr>
          <a:lstStyle/>
          <a:p>
            <a:r>
              <a:rPr lang="zh-CN" altLang="en-US" sz="2800" dirty="0" smtClean="0">
                <a:solidFill>
                  <a:schemeClr val="accent1">
                    <a:lumMod val="75000"/>
                  </a:schemeClr>
                </a:solidFill>
              </a:rPr>
              <a:t>关注丙烯腈生产的技术需求不断技术创新</a:t>
            </a:r>
            <a:endParaRPr lang="zh-CN" altLang="en-US" sz="2800" dirty="0">
              <a:solidFill>
                <a:schemeClr val="accent1">
                  <a:lumMod val="75000"/>
                </a:schemeClr>
              </a:solidFill>
            </a:endParaRPr>
          </a:p>
        </p:txBody>
      </p:sp>
      <p:grpSp>
        <p:nvGrpSpPr>
          <p:cNvPr id="21" name="Diagram group"/>
          <p:cNvGrpSpPr/>
          <p:nvPr/>
        </p:nvGrpSpPr>
        <p:grpSpPr>
          <a:xfrm>
            <a:off x="1273438" y="2144920"/>
            <a:ext cx="9021181" cy="5085449"/>
            <a:chOff x="-5" y="0"/>
            <a:chExt cx="9021181" cy="5085449"/>
          </a:xfrm>
          <a:scene3d>
            <a:camera prst="perspectiveLeft" fov="0" zoom="91000">
              <a:rot lat="2400000" lon="0" rev="0"/>
            </a:camera>
            <a:lightRig rig="threePt" dir="t">
              <a:rot lat="0" lon="0" rev="20640000"/>
            </a:lightRig>
          </a:scene3d>
        </p:grpSpPr>
        <p:sp>
          <p:nvSpPr>
            <p:cNvPr id="22" name=" 3"/>
            <p:cNvSpPr/>
            <p:nvPr/>
          </p:nvSpPr>
          <p:spPr>
            <a:xfrm>
              <a:off x="-5" y="0"/>
              <a:ext cx="9021181" cy="5085449"/>
            </a:xfrm>
            <a:prstGeom prst="swooshArrow">
              <a:avLst>
                <a:gd name="adj1" fmla="val 25000"/>
                <a:gd name="adj2" fmla="val 25000"/>
              </a:avLst>
            </a:prstGeom>
            <a:sp3d z="-161800" extrusionH="600" contourW="3000">
              <a:bevelT w="48600" h="18600" prst="relaxedInset"/>
              <a:bevelB w="48600" h="8600" prst="relaxedInset"/>
            </a:sp3d>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grpSp>
      <p:grpSp>
        <p:nvGrpSpPr>
          <p:cNvPr id="12" name="组合 11"/>
          <p:cNvGrpSpPr/>
          <p:nvPr/>
        </p:nvGrpSpPr>
        <p:grpSpPr>
          <a:xfrm>
            <a:off x="1809117" y="1568272"/>
            <a:ext cx="7491175" cy="4999272"/>
            <a:chOff x="399866" y="933222"/>
            <a:chExt cx="7491175" cy="4999272"/>
          </a:xfrm>
        </p:grpSpPr>
        <p:sp>
          <p:nvSpPr>
            <p:cNvPr id="13" name="Rectangle 1"/>
            <p:cNvSpPr/>
            <p:nvPr/>
          </p:nvSpPr>
          <p:spPr>
            <a:xfrm>
              <a:off x="4359377" y="1531289"/>
              <a:ext cx="1689632" cy="4401205"/>
            </a:xfrm>
            <a:prstGeom prst="rect">
              <a:avLst/>
            </a:prstGeom>
          </p:spPr>
          <p:txBody>
            <a:bodyPr wrap="square">
              <a:spAutoFit/>
            </a:bodyPr>
            <a:lstStyle/>
            <a:p>
              <a:pPr lvl="0"/>
              <a:r>
                <a:rPr lang="en-US" altLang="zh-CN" sz="2200" b="1" dirty="0">
                  <a:latin typeface="宋体" panose="02010600030101010101" pitchFamily="2" charset="-122"/>
                  <a:ea typeface="宋体" panose="02010600030101010101" pitchFamily="2" charset="-122"/>
                </a:rPr>
                <a:t>Acrylex</a:t>
              </a:r>
              <a:r>
                <a:rPr lang="zh-CN" altLang="en-US" sz="2200" b="1" dirty="0">
                  <a:latin typeface="宋体" panose="02010600030101010101" pitchFamily="2" charset="-122"/>
                  <a:ea typeface="宋体" panose="02010600030101010101" pitchFamily="2" charset="-122"/>
                </a:rPr>
                <a:t>多功能阻聚剂</a:t>
              </a:r>
              <a:endParaRPr lang="en-US" altLang="zh-CN" sz="2200" b="1" dirty="0">
                <a:latin typeface="宋体" panose="02010600030101010101" pitchFamily="2" charset="-122"/>
                <a:ea typeface="宋体" panose="02010600030101010101" pitchFamily="2" charset="-122"/>
              </a:endParaRPr>
            </a:p>
            <a:p>
              <a:pPr lvl="0"/>
              <a:r>
                <a:rPr lang="en-US" altLang="zh-CN" sz="1600" dirty="0">
                  <a:latin typeface="宋体" panose="02010600030101010101" pitchFamily="2" charset="-122"/>
                  <a:ea typeface="宋体" panose="02010600030101010101" pitchFamily="2" charset="-122"/>
                </a:rPr>
                <a:t>-  </a:t>
              </a:r>
              <a:r>
                <a:rPr lang="zh-CN" altLang="en-US" sz="1600" dirty="0">
                  <a:latin typeface="宋体" panose="02010600030101010101" pitchFamily="2" charset="-122"/>
                  <a:ea typeface="宋体" panose="02010600030101010101" pitchFamily="2" charset="-122"/>
                </a:rPr>
                <a:t>替代 </a:t>
              </a:r>
              <a:r>
                <a:rPr lang="en-US" altLang="zh-CN" sz="1600" dirty="0">
                  <a:latin typeface="宋体" panose="02010600030101010101" pitchFamily="2" charset="-122"/>
                  <a:ea typeface="宋体" panose="02010600030101010101" pitchFamily="2" charset="-122"/>
                </a:rPr>
                <a:t>HQ</a:t>
              </a:r>
            </a:p>
            <a:p>
              <a:pPr marL="285750" lvl="0" indent="-285750">
                <a:buFontTx/>
                <a:buChar char="-"/>
              </a:pPr>
              <a:r>
                <a:rPr lang="zh-CN" altLang="en-US" sz="1600" dirty="0">
                  <a:latin typeface="宋体" panose="02010600030101010101" pitchFamily="2" charset="-122"/>
                  <a:ea typeface="宋体" panose="02010600030101010101" pitchFamily="2" charset="-122"/>
                </a:rPr>
                <a:t>减少</a:t>
              </a:r>
              <a:r>
                <a:rPr lang="en-US" altLang="zh-CN" sz="1600" dirty="0">
                  <a:latin typeface="宋体" panose="02010600030101010101" pitchFamily="2" charset="-122"/>
                  <a:ea typeface="宋体" panose="02010600030101010101" pitchFamily="2" charset="-122"/>
                </a:rPr>
                <a:t>AN</a:t>
              </a:r>
              <a:r>
                <a:rPr lang="zh-CN" altLang="en-US" sz="1600" dirty="0">
                  <a:latin typeface="宋体" panose="02010600030101010101" pitchFamily="2" charset="-122"/>
                  <a:ea typeface="宋体" panose="02010600030101010101" pitchFamily="2" charset="-122"/>
                </a:rPr>
                <a:t>聚合</a:t>
              </a:r>
              <a:endParaRPr lang="en-US" altLang="zh-CN" sz="1600" dirty="0">
                <a:latin typeface="宋体" panose="02010600030101010101" pitchFamily="2" charset="-122"/>
                <a:ea typeface="宋体" panose="02010600030101010101" pitchFamily="2" charset="-122"/>
              </a:endParaRPr>
            </a:p>
            <a:p>
              <a:pPr marL="285750" lvl="0" indent="-285750">
                <a:buFontTx/>
                <a:buChar char="-"/>
              </a:pPr>
              <a:r>
                <a:rPr lang="zh-CN" altLang="en-US" sz="1600" dirty="0">
                  <a:latin typeface="宋体" panose="02010600030101010101" pitchFamily="2" charset="-122"/>
                  <a:ea typeface="宋体" panose="02010600030101010101" pitchFamily="2" charset="-122"/>
                </a:rPr>
                <a:t>使用更安全</a:t>
              </a:r>
              <a:endParaRPr lang="en-US" altLang="zh-CN" sz="1600" dirty="0">
                <a:latin typeface="宋体" panose="02010600030101010101" pitchFamily="2" charset="-122"/>
                <a:ea typeface="宋体" panose="02010600030101010101" pitchFamily="2" charset="-122"/>
              </a:endParaRPr>
            </a:p>
            <a:p>
              <a:pPr marL="342900" lvl="0" indent="-342900">
                <a:buFontTx/>
                <a:buChar char="-"/>
              </a:pPr>
              <a:endParaRPr lang="en-US" altLang="zh-CN" sz="2000" dirty="0">
                <a:latin typeface="宋体" panose="02010600030101010101" pitchFamily="2" charset="-122"/>
                <a:ea typeface="宋体" panose="02010600030101010101" pitchFamily="2" charset="-122"/>
              </a:endParaRPr>
            </a:p>
            <a:p>
              <a:pPr marL="342900" lvl="0" indent="-342900">
                <a:buFontTx/>
                <a:buChar char="-"/>
              </a:pPr>
              <a:endParaRPr lang="en-US" altLang="zh-CN" sz="2000" dirty="0">
                <a:latin typeface="宋体" panose="02010600030101010101" pitchFamily="2" charset="-122"/>
                <a:ea typeface="宋体" panose="02010600030101010101" pitchFamily="2" charset="-122"/>
              </a:endParaRPr>
            </a:p>
            <a:p>
              <a:pPr marL="342900" lvl="0" indent="-342900">
                <a:buFontTx/>
                <a:buChar char="-"/>
              </a:pPr>
              <a:endParaRPr lang="en-US" altLang="zh-CN" sz="2000" dirty="0">
                <a:latin typeface="宋体" panose="02010600030101010101" pitchFamily="2" charset="-122"/>
                <a:ea typeface="宋体" panose="02010600030101010101" pitchFamily="2" charset="-122"/>
              </a:endParaRPr>
            </a:p>
            <a:p>
              <a:pPr marL="342900" lvl="0" indent="-342900">
                <a:buFontTx/>
                <a:buChar char="-"/>
              </a:pPr>
              <a:endParaRPr lang="en-US" altLang="zh-CN" sz="2000" dirty="0">
                <a:latin typeface="宋体" panose="02010600030101010101" pitchFamily="2" charset="-122"/>
                <a:ea typeface="宋体" panose="02010600030101010101" pitchFamily="2" charset="-122"/>
              </a:endParaRPr>
            </a:p>
            <a:p>
              <a:pPr lvl="0"/>
              <a:r>
                <a:rPr lang="zh-CN" altLang="en-US" sz="2000" b="1" dirty="0">
                  <a:latin typeface="宋体" panose="02010600030101010101" pitchFamily="2" charset="-122"/>
                  <a:ea typeface="宋体" panose="02010600030101010101" pitchFamily="2" charset="-122"/>
                </a:rPr>
                <a:t>新型氢氰酸聚合物阻垢剂</a:t>
              </a:r>
              <a:endParaRPr lang="en-US" altLang="zh-CN" sz="2000" b="1" dirty="0">
                <a:latin typeface="宋体" panose="02010600030101010101" pitchFamily="2" charset="-122"/>
                <a:ea typeface="宋体" panose="02010600030101010101" pitchFamily="2" charset="-122"/>
              </a:endParaRPr>
            </a:p>
            <a:p>
              <a:pPr lvl="0"/>
              <a:r>
                <a:rPr lang="en-US" altLang="zh-CN" sz="1600" dirty="0">
                  <a:latin typeface="宋体" panose="02010600030101010101" pitchFamily="2" charset="-122"/>
                  <a:ea typeface="宋体" panose="02010600030101010101" pitchFamily="2" charset="-122"/>
                </a:rPr>
                <a:t>-</a:t>
              </a:r>
              <a:r>
                <a:rPr lang="zh-CN" altLang="en-US" sz="1600" dirty="0">
                  <a:latin typeface="宋体" panose="02010600030101010101" pitchFamily="2" charset="-122"/>
                  <a:ea typeface="宋体" panose="02010600030101010101" pitchFamily="2" charset="-122"/>
                </a:rPr>
                <a:t>有效减少氢氰酸聚合物沉积</a:t>
              </a:r>
              <a:endParaRPr lang="en-US" altLang="zh-CN" sz="1600" dirty="0">
                <a:latin typeface="宋体" panose="02010600030101010101" pitchFamily="2" charset="-122"/>
                <a:ea typeface="宋体" panose="02010600030101010101" pitchFamily="2" charset="-122"/>
              </a:endParaRPr>
            </a:p>
            <a:p>
              <a:pPr lvl="0"/>
              <a:r>
                <a:rPr lang="en-US" altLang="zh-CN" sz="1600" dirty="0">
                  <a:latin typeface="宋体" panose="02010600030101010101" pitchFamily="2" charset="-122"/>
                  <a:ea typeface="宋体" panose="02010600030101010101" pitchFamily="2" charset="-122"/>
                </a:rPr>
                <a:t>-</a:t>
              </a:r>
              <a:r>
                <a:rPr lang="zh-CN" altLang="en-US" sz="1600" dirty="0">
                  <a:latin typeface="宋体" panose="02010600030101010101" pitchFamily="2" charset="-122"/>
                  <a:ea typeface="宋体" panose="02010600030101010101" pitchFamily="2" charset="-122"/>
                </a:rPr>
                <a:t>使用更加方便</a:t>
              </a:r>
              <a:endParaRPr lang="en-US" sz="1600" dirty="0">
                <a:latin typeface="宋体" panose="02010600030101010101" pitchFamily="2" charset="-122"/>
                <a:ea typeface="宋体" panose="02010600030101010101" pitchFamily="2" charset="-122"/>
              </a:endParaRPr>
            </a:p>
          </p:txBody>
        </p:sp>
        <p:sp>
          <p:nvSpPr>
            <p:cNvPr id="14" name="Rectangle 15"/>
            <p:cNvSpPr/>
            <p:nvPr/>
          </p:nvSpPr>
          <p:spPr>
            <a:xfrm>
              <a:off x="2565158" y="1557220"/>
              <a:ext cx="1678105" cy="3023905"/>
            </a:xfrm>
            <a:prstGeom prst="rect">
              <a:avLst/>
            </a:prstGeom>
          </p:spPr>
          <p:txBody>
            <a:bodyPr wrap="square">
              <a:spAutoFit/>
            </a:bodyPr>
            <a:lstStyle/>
            <a:p>
              <a:pPr lvl="0" defTabSz="533400">
                <a:lnSpc>
                  <a:spcPct val="90000"/>
                </a:lnSpc>
                <a:spcAft>
                  <a:spcPct val="35000"/>
                </a:spcAft>
              </a:pPr>
              <a:r>
                <a:rPr lang="en-US" altLang="zh-CN" sz="2200" b="1" dirty="0">
                  <a:latin typeface="宋体" panose="02010600030101010101" pitchFamily="2" charset="-122"/>
                  <a:ea typeface="宋体" panose="02010600030101010101" pitchFamily="2" charset="-122"/>
                </a:rPr>
                <a:t>Acrylex</a:t>
              </a:r>
              <a:r>
                <a:rPr lang="zh-CN" altLang="en-US" sz="2200" b="1" dirty="0">
                  <a:latin typeface="宋体" panose="02010600030101010101" pitchFamily="2" charset="-122"/>
                  <a:ea typeface="宋体" panose="02010600030101010101" pitchFamily="2" charset="-122"/>
                </a:rPr>
                <a:t>高效阻聚剂</a:t>
              </a:r>
              <a:endParaRPr lang="en-US" altLang="zh-CN" sz="2200" b="1" dirty="0">
                <a:latin typeface="宋体" panose="02010600030101010101" pitchFamily="2" charset="-122"/>
                <a:ea typeface="宋体" panose="02010600030101010101" pitchFamily="2" charset="-122"/>
              </a:endParaRPr>
            </a:p>
            <a:p>
              <a:pPr lvl="0" defTabSz="533400">
                <a:lnSpc>
                  <a:spcPct val="90000"/>
                </a:lnSpc>
                <a:spcAft>
                  <a:spcPct val="35000"/>
                </a:spcAft>
              </a:pPr>
              <a:r>
                <a:rPr lang="en-US" altLang="zh-CN" sz="1600" b="1" dirty="0">
                  <a:latin typeface="宋体" panose="02010600030101010101" pitchFamily="2" charset="-122"/>
                  <a:ea typeface="宋体" panose="02010600030101010101" pitchFamily="2" charset="-122"/>
                </a:rPr>
                <a:t>- </a:t>
              </a:r>
              <a:r>
                <a:rPr lang="zh-CN" altLang="en-US" sz="1600" dirty="0">
                  <a:latin typeface="宋体" panose="02010600030101010101" pitchFamily="2" charset="-122"/>
                  <a:ea typeface="宋体" panose="02010600030101010101" pitchFamily="2" charset="-122"/>
                </a:rPr>
                <a:t>塔内聚合物明显减少</a:t>
              </a:r>
              <a:endParaRPr lang="en-US" altLang="zh-CN" sz="1600" dirty="0">
                <a:latin typeface="宋体" panose="02010600030101010101" pitchFamily="2" charset="-122"/>
                <a:ea typeface="宋体" panose="02010600030101010101" pitchFamily="2" charset="-122"/>
              </a:endParaRPr>
            </a:p>
            <a:p>
              <a:pPr marL="285750" lvl="0" indent="-285750" defTabSz="533400">
                <a:lnSpc>
                  <a:spcPct val="90000"/>
                </a:lnSpc>
                <a:spcAft>
                  <a:spcPct val="35000"/>
                </a:spcAft>
                <a:buFontTx/>
                <a:buChar char="-"/>
              </a:pPr>
              <a:r>
                <a:rPr lang="zh-CN" altLang="en-US" sz="1600" dirty="0">
                  <a:latin typeface="宋体" panose="02010600030101010101" pitchFamily="2" charset="-122"/>
                  <a:ea typeface="宋体" panose="02010600030101010101" pitchFamily="2" charset="-122"/>
                </a:rPr>
                <a:t>再沸器运行进一步延长</a:t>
              </a:r>
              <a:endParaRPr lang="en-US" altLang="zh-CN" sz="1600" dirty="0">
                <a:latin typeface="宋体" panose="02010600030101010101" pitchFamily="2" charset="-122"/>
                <a:ea typeface="宋体" panose="02010600030101010101" pitchFamily="2" charset="-122"/>
              </a:endParaRPr>
            </a:p>
            <a:p>
              <a:pPr marL="285750" lvl="0" indent="-285750" defTabSz="533400">
                <a:lnSpc>
                  <a:spcPct val="90000"/>
                </a:lnSpc>
                <a:spcAft>
                  <a:spcPct val="35000"/>
                </a:spcAft>
                <a:buFontTx/>
                <a:buChar char="-"/>
              </a:pPr>
              <a:endParaRPr lang="en-US" sz="1600" dirty="0">
                <a:latin typeface="宋体" panose="02010600030101010101" pitchFamily="2" charset="-122"/>
                <a:ea typeface="宋体" panose="02010600030101010101" pitchFamily="2" charset="-122"/>
              </a:endParaRPr>
            </a:p>
            <a:p>
              <a:pPr marL="285750" lvl="0" indent="-285750" defTabSz="533400">
                <a:lnSpc>
                  <a:spcPct val="90000"/>
                </a:lnSpc>
                <a:spcAft>
                  <a:spcPct val="35000"/>
                </a:spcAft>
                <a:buFontTx/>
                <a:buChar char="-"/>
              </a:pPr>
              <a:endParaRPr lang="en-US" sz="1600" dirty="0">
                <a:latin typeface="宋体" panose="02010600030101010101" pitchFamily="2" charset="-122"/>
                <a:ea typeface="宋体" panose="02010600030101010101" pitchFamily="2" charset="-122"/>
              </a:endParaRPr>
            </a:p>
            <a:p>
              <a:pPr marL="285750" lvl="0" indent="-285750" defTabSz="533400">
                <a:lnSpc>
                  <a:spcPct val="90000"/>
                </a:lnSpc>
                <a:spcAft>
                  <a:spcPct val="35000"/>
                </a:spcAft>
                <a:buFontTx/>
                <a:buChar char="-"/>
              </a:pPr>
              <a:endParaRPr lang="en-US" sz="1600" dirty="0">
                <a:latin typeface="宋体" panose="02010600030101010101" pitchFamily="2" charset="-122"/>
                <a:ea typeface="宋体" panose="02010600030101010101" pitchFamily="2" charset="-122"/>
              </a:endParaRPr>
            </a:p>
            <a:p>
              <a:pPr marL="285750" lvl="0" indent="-285750" defTabSz="533400">
                <a:lnSpc>
                  <a:spcPct val="90000"/>
                </a:lnSpc>
                <a:spcAft>
                  <a:spcPct val="35000"/>
                </a:spcAft>
                <a:buFontTx/>
                <a:buChar char="-"/>
              </a:pPr>
              <a:endParaRPr lang="en-US" sz="1600" dirty="0">
                <a:latin typeface="宋体" panose="02010600030101010101" pitchFamily="2" charset="-122"/>
                <a:ea typeface="宋体" panose="02010600030101010101" pitchFamily="2" charset="-122"/>
              </a:endParaRPr>
            </a:p>
          </p:txBody>
        </p:sp>
        <p:sp>
          <p:nvSpPr>
            <p:cNvPr id="15" name="Rectangle 16"/>
            <p:cNvSpPr/>
            <p:nvPr/>
          </p:nvSpPr>
          <p:spPr>
            <a:xfrm>
              <a:off x="399866" y="1600762"/>
              <a:ext cx="1933903" cy="4031873"/>
            </a:xfrm>
            <a:prstGeom prst="rect">
              <a:avLst/>
            </a:prstGeom>
          </p:spPr>
          <p:txBody>
            <a:bodyPr wrap="square">
              <a:spAutoFit/>
            </a:bodyPr>
            <a:lstStyle/>
            <a:p>
              <a:r>
                <a:rPr lang="zh-CN" altLang="en-US" sz="1600" b="1" dirty="0">
                  <a:latin typeface="宋体" panose="02010600030101010101" pitchFamily="2" charset="-122"/>
                  <a:ea typeface="宋体" panose="02010600030101010101" pitchFamily="2" charset="-122"/>
                </a:rPr>
                <a:t>消泡方案</a:t>
              </a:r>
              <a:endParaRPr lang="en-US" altLang="zh-CN" sz="1600" b="1" dirty="0">
                <a:latin typeface="宋体" panose="02010600030101010101" pitchFamily="2" charset="-122"/>
                <a:ea typeface="宋体" panose="02010600030101010101" pitchFamily="2" charset="-122"/>
              </a:endParaRPr>
            </a:p>
            <a:p>
              <a:pPr marL="285750" indent="-285750">
                <a:buFontTx/>
                <a:buChar char="-"/>
              </a:pPr>
              <a:r>
                <a:rPr lang="zh-CN" altLang="en-US" sz="1600" dirty="0">
                  <a:latin typeface="宋体" panose="02010600030101010101" pitchFamily="2" charset="-122"/>
                  <a:ea typeface="宋体" panose="02010600030101010101" pitchFamily="2" charset="-122"/>
                </a:rPr>
                <a:t>控制回收单元压差</a:t>
              </a:r>
              <a:endParaRPr lang="en-US" altLang="zh-CN" sz="1600" dirty="0">
                <a:latin typeface="宋体" panose="02010600030101010101" pitchFamily="2" charset="-122"/>
                <a:ea typeface="宋体" panose="02010600030101010101" pitchFamily="2" charset="-122"/>
              </a:endParaRPr>
            </a:p>
            <a:p>
              <a:pPr marL="285750" indent="-285750">
                <a:buFontTx/>
                <a:buChar char="-"/>
              </a:pPr>
              <a:r>
                <a:rPr lang="zh-CN" altLang="en-US" sz="1600" dirty="0">
                  <a:latin typeface="宋体" panose="02010600030101010101" pitchFamily="2" charset="-122"/>
                  <a:ea typeface="宋体" panose="02010600030101010101" pitchFamily="2" charset="-122"/>
                </a:rPr>
                <a:t>保证装置负荷及</a:t>
              </a:r>
              <a:endParaRPr lang="en-US" altLang="zh-CN" sz="1600" dirty="0">
                <a:latin typeface="宋体" panose="02010600030101010101" pitchFamily="2" charset="-122"/>
                <a:ea typeface="宋体" panose="02010600030101010101" pitchFamily="2" charset="-122"/>
              </a:endParaRPr>
            </a:p>
            <a:p>
              <a:r>
                <a:rPr lang="en-US" altLang="zh-CN" sz="1600" dirty="0">
                  <a:latin typeface="宋体" panose="02010600030101010101" pitchFamily="2" charset="-122"/>
                  <a:ea typeface="宋体" panose="02010600030101010101" pitchFamily="2" charset="-122"/>
                </a:rPr>
                <a:t>   </a:t>
              </a:r>
              <a:r>
                <a:rPr lang="zh-CN" altLang="en-US" sz="1600" dirty="0">
                  <a:latin typeface="宋体" panose="02010600030101010101" pitchFamily="2" charset="-122"/>
                  <a:ea typeface="宋体" panose="02010600030101010101" pitchFamily="2" charset="-122"/>
                </a:rPr>
                <a:t>产品质量</a:t>
              </a:r>
              <a:endParaRPr lang="en-US" altLang="zh-CN" sz="1600" dirty="0">
                <a:latin typeface="宋体" panose="02010600030101010101" pitchFamily="2" charset="-122"/>
                <a:ea typeface="宋体" panose="02010600030101010101" pitchFamily="2" charset="-122"/>
              </a:endParaRPr>
            </a:p>
            <a:p>
              <a:pPr lvl="0"/>
              <a:endParaRPr lang="en-US" altLang="zh-CN" sz="1600" b="1" dirty="0">
                <a:latin typeface="宋体" panose="02010600030101010101" pitchFamily="2" charset="-122"/>
                <a:ea typeface="宋体" panose="02010600030101010101" pitchFamily="2" charset="-122"/>
              </a:endParaRPr>
            </a:p>
            <a:p>
              <a:pPr lvl="0"/>
              <a:r>
                <a:rPr lang="zh-CN" altLang="en-US" sz="1600" b="1" dirty="0">
                  <a:latin typeface="宋体" panose="02010600030101010101" pitchFamily="2" charset="-122"/>
                  <a:ea typeface="宋体" panose="02010600030101010101" pitchFamily="2" charset="-122"/>
                </a:rPr>
                <a:t>回收系统阻垢方案</a:t>
              </a:r>
              <a:endParaRPr lang="en-US" altLang="zh-CN" sz="1600" b="1" dirty="0">
                <a:latin typeface="宋体" panose="02010600030101010101" pitchFamily="2" charset="-122"/>
                <a:ea typeface="宋体" panose="02010600030101010101" pitchFamily="2" charset="-122"/>
              </a:endParaRPr>
            </a:p>
            <a:p>
              <a:pPr lvl="0"/>
              <a:r>
                <a:rPr lang="en-US" altLang="zh-CN" sz="1600" b="1" dirty="0">
                  <a:latin typeface="宋体" panose="02010600030101010101" pitchFamily="2" charset="-122"/>
                  <a:ea typeface="宋体" panose="02010600030101010101" pitchFamily="2" charset="-122"/>
                </a:rPr>
                <a:t>- </a:t>
              </a:r>
              <a:r>
                <a:rPr lang="zh-CN" altLang="en-US" sz="1600" dirty="0">
                  <a:latin typeface="宋体" panose="02010600030101010101" pitchFamily="2" charset="-122"/>
                  <a:ea typeface="宋体" panose="02010600030101010101" pitchFamily="2" charset="-122"/>
                </a:rPr>
                <a:t>减轻贫水侧结垢</a:t>
              </a:r>
              <a:endParaRPr lang="en-US" altLang="zh-CN" sz="1600" dirty="0">
                <a:latin typeface="宋体" panose="02010600030101010101" pitchFamily="2" charset="-122"/>
                <a:ea typeface="宋体" panose="02010600030101010101" pitchFamily="2" charset="-122"/>
              </a:endParaRPr>
            </a:p>
            <a:p>
              <a:pPr marL="285750" lvl="0" indent="-285750">
                <a:buFontTx/>
                <a:buChar char="-"/>
              </a:pPr>
              <a:r>
                <a:rPr lang="zh-CN" altLang="en-US" sz="1600" dirty="0">
                  <a:latin typeface="宋体" panose="02010600030101010101" pitchFamily="2" charset="-122"/>
                  <a:ea typeface="宋体" panose="02010600030101010101" pitchFamily="2" charset="-122"/>
                </a:rPr>
                <a:t>延长再沸器运行周期</a:t>
              </a:r>
              <a:endParaRPr lang="en-US" altLang="zh-CN" sz="1600" dirty="0">
                <a:latin typeface="宋体" panose="02010600030101010101" pitchFamily="2" charset="-122"/>
                <a:ea typeface="宋体" panose="02010600030101010101" pitchFamily="2" charset="-122"/>
              </a:endParaRPr>
            </a:p>
            <a:p>
              <a:pPr lvl="0"/>
              <a:endParaRPr lang="en-US" altLang="zh-CN" sz="1600" b="1" dirty="0"/>
            </a:p>
            <a:p>
              <a:pPr lvl="0"/>
              <a:r>
                <a:rPr lang="zh-CN" altLang="en-US" sz="1600" b="1" dirty="0">
                  <a:latin typeface="宋体" panose="02010600030101010101" pitchFamily="2" charset="-122"/>
                  <a:ea typeface="宋体" panose="02010600030101010101" pitchFamily="2" charset="-122"/>
                </a:rPr>
                <a:t>氢氰酸聚合物阻垢剂</a:t>
              </a:r>
              <a:endParaRPr lang="en-US" altLang="zh-CN" sz="1600" b="1" dirty="0">
                <a:latin typeface="宋体" panose="02010600030101010101" pitchFamily="2" charset="-122"/>
                <a:ea typeface="宋体" panose="02010600030101010101" pitchFamily="2" charset="-122"/>
              </a:endParaRPr>
            </a:p>
            <a:p>
              <a:pPr lvl="0"/>
              <a:r>
                <a:rPr lang="en-US" altLang="zh-CN" sz="1600" b="1" dirty="0"/>
                <a:t> - </a:t>
              </a:r>
              <a:r>
                <a:rPr lang="zh-CN" altLang="en-US" sz="1600" dirty="0">
                  <a:latin typeface="宋体" panose="02010600030101010101" pitchFamily="2" charset="-122"/>
                  <a:ea typeface="宋体" panose="02010600030101010101" pitchFamily="2" charset="-122"/>
                </a:rPr>
                <a:t>减轻脱氢塔由于氢氰酸聚合物产生的结垢</a:t>
              </a:r>
              <a:endParaRPr lang="en-US" altLang="zh-CN" sz="1600" dirty="0">
                <a:latin typeface="宋体" panose="02010600030101010101" pitchFamily="2" charset="-122"/>
                <a:ea typeface="宋体" panose="02010600030101010101" pitchFamily="2" charset="-122"/>
              </a:endParaRPr>
            </a:p>
          </p:txBody>
        </p:sp>
        <p:sp>
          <p:nvSpPr>
            <p:cNvPr id="16" name="Rectangle 19"/>
            <p:cNvSpPr/>
            <p:nvPr/>
          </p:nvSpPr>
          <p:spPr>
            <a:xfrm>
              <a:off x="6201409" y="1517998"/>
              <a:ext cx="1689632" cy="4247317"/>
            </a:xfrm>
            <a:prstGeom prst="rect">
              <a:avLst/>
            </a:prstGeom>
          </p:spPr>
          <p:txBody>
            <a:bodyPr wrap="square">
              <a:spAutoFit/>
            </a:bodyPr>
            <a:lstStyle/>
            <a:p>
              <a:pPr lvl="0"/>
              <a:r>
                <a:rPr lang="en-US" altLang="zh-CN" sz="2200" b="1" dirty="0">
                  <a:latin typeface="宋体" panose="02010600030101010101" pitchFamily="2" charset="-122"/>
                  <a:ea typeface="宋体" panose="02010600030101010101" pitchFamily="2" charset="-122"/>
                </a:rPr>
                <a:t>Acrylex </a:t>
              </a:r>
              <a:r>
                <a:rPr lang="zh-CN" altLang="en-US" sz="2200" b="1" dirty="0">
                  <a:latin typeface="宋体" panose="02010600030101010101" pitchFamily="2" charset="-122"/>
                  <a:ea typeface="宋体" panose="02010600030101010101" pitchFamily="2" charset="-122"/>
                </a:rPr>
                <a:t>多功能阻聚剂第二代</a:t>
              </a:r>
              <a:endParaRPr lang="en-US" altLang="zh-CN" sz="2200" b="1" dirty="0">
                <a:latin typeface="宋体" panose="02010600030101010101" pitchFamily="2" charset="-122"/>
                <a:ea typeface="宋体" panose="02010600030101010101" pitchFamily="2" charset="-122"/>
              </a:endParaRPr>
            </a:p>
            <a:p>
              <a:pPr lvl="0"/>
              <a:endParaRPr lang="en-US" altLang="zh-CN" sz="1600" dirty="0">
                <a:latin typeface="宋体" panose="02010600030101010101" pitchFamily="2" charset="-122"/>
                <a:ea typeface="宋体" panose="02010600030101010101" pitchFamily="2" charset="-122"/>
              </a:endParaRPr>
            </a:p>
            <a:p>
              <a:pPr lvl="0"/>
              <a:endParaRPr lang="en-US" altLang="zh-CN" sz="1600" dirty="0">
                <a:latin typeface="宋体" panose="02010600030101010101" pitchFamily="2" charset="-122"/>
                <a:ea typeface="宋体" panose="02010600030101010101" pitchFamily="2" charset="-122"/>
              </a:endParaRPr>
            </a:p>
            <a:p>
              <a:pPr lvl="0"/>
              <a:endParaRPr lang="en-US" altLang="zh-CN" sz="1600" dirty="0">
                <a:latin typeface="宋体" panose="02010600030101010101" pitchFamily="2" charset="-122"/>
                <a:ea typeface="宋体" panose="02010600030101010101" pitchFamily="2" charset="-122"/>
              </a:endParaRPr>
            </a:p>
            <a:p>
              <a:pPr lvl="0"/>
              <a:endParaRPr lang="en-US" altLang="zh-CN" sz="1600" dirty="0">
                <a:latin typeface="宋体" panose="02010600030101010101" pitchFamily="2" charset="-122"/>
                <a:ea typeface="宋体" panose="02010600030101010101" pitchFamily="2" charset="-122"/>
              </a:endParaRPr>
            </a:p>
            <a:p>
              <a:pPr lvl="0"/>
              <a:endParaRPr lang="en-US" altLang="zh-CN" sz="1600" dirty="0">
                <a:latin typeface="宋体" panose="02010600030101010101" pitchFamily="2" charset="-122"/>
                <a:ea typeface="宋体" panose="02010600030101010101" pitchFamily="2" charset="-122"/>
              </a:endParaRPr>
            </a:p>
            <a:p>
              <a:pPr lvl="0"/>
              <a:r>
                <a:rPr lang="en-US" altLang="zh-CN" sz="1600" dirty="0">
                  <a:latin typeface="宋体" panose="02010600030101010101" pitchFamily="2" charset="-122"/>
                  <a:ea typeface="宋体" panose="02010600030101010101" pitchFamily="2" charset="-122"/>
                </a:rPr>
                <a:t>-</a:t>
              </a:r>
              <a:r>
                <a:rPr lang="zh-CN" altLang="en-US" sz="1600" dirty="0">
                  <a:latin typeface="宋体" panose="02010600030101010101" pitchFamily="2" charset="-122"/>
                  <a:ea typeface="宋体" panose="02010600030101010101" pitchFamily="2" charset="-122"/>
                </a:rPr>
                <a:t>持续提高阻聚效果持久性</a:t>
              </a:r>
              <a:endParaRPr lang="en-US" altLang="zh-CN" sz="1600" dirty="0">
                <a:latin typeface="宋体" panose="02010600030101010101" pitchFamily="2" charset="-122"/>
                <a:ea typeface="宋体" panose="02010600030101010101" pitchFamily="2" charset="-122"/>
              </a:endParaRPr>
            </a:p>
            <a:p>
              <a:pPr lvl="0"/>
              <a:r>
                <a:rPr lang="zh-CN" altLang="en-US" sz="1600" dirty="0">
                  <a:latin typeface="宋体" panose="02010600030101010101" pitchFamily="2" charset="-122"/>
                  <a:ea typeface="宋体" panose="02010600030101010101" pitchFamily="2" charset="-122"/>
                </a:rPr>
                <a:t>继续提升</a:t>
              </a:r>
              <a:r>
                <a:rPr lang="en-US" altLang="zh-CN" sz="1600" dirty="0">
                  <a:latin typeface="宋体" panose="02010600030101010101" pitchFamily="2" charset="-122"/>
                  <a:ea typeface="宋体" panose="02010600030101010101" pitchFamily="2" charset="-122"/>
                </a:rPr>
                <a:t>AN</a:t>
              </a:r>
              <a:r>
                <a:rPr lang="zh-CN" altLang="en-US" sz="1600" dirty="0">
                  <a:latin typeface="宋体" panose="02010600030101010101" pitchFamily="2" charset="-122"/>
                  <a:ea typeface="宋体" panose="02010600030101010101" pitchFamily="2" charset="-122"/>
                </a:rPr>
                <a:t>阻聚效果</a:t>
              </a:r>
              <a:endParaRPr lang="en-US" altLang="zh-CN" sz="2000" dirty="0">
                <a:latin typeface="宋体" panose="02010600030101010101" pitchFamily="2" charset="-122"/>
                <a:ea typeface="宋体" panose="02010600030101010101" pitchFamily="2" charset="-122"/>
              </a:endParaRPr>
            </a:p>
            <a:p>
              <a:pPr marL="342900" lvl="0" indent="-342900">
                <a:buFontTx/>
                <a:buChar char="-"/>
              </a:pPr>
              <a:endParaRPr lang="en-US" altLang="zh-CN" sz="2000" dirty="0">
                <a:latin typeface="宋体" panose="02010600030101010101" pitchFamily="2" charset="-122"/>
                <a:ea typeface="宋体" panose="02010600030101010101" pitchFamily="2" charset="-122"/>
              </a:endParaRPr>
            </a:p>
            <a:p>
              <a:pPr marL="342900" lvl="0" indent="-342900">
                <a:buFontTx/>
                <a:buChar char="-"/>
              </a:pPr>
              <a:endParaRPr lang="en-US" altLang="zh-CN" sz="2000" dirty="0">
                <a:latin typeface="宋体" panose="02010600030101010101" pitchFamily="2" charset="-122"/>
                <a:ea typeface="宋体" panose="02010600030101010101" pitchFamily="2" charset="-122"/>
              </a:endParaRPr>
            </a:p>
            <a:p>
              <a:pPr marL="342900" lvl="0" indent="-342900">
                <a:buFontTx/>
                <a:buChar char="-"/>
              </a:pPr>
              <a:endParaRPr lang="en-US" altLang="zh-CN" sz="2000" dirty="0">
                <a:latin typeface="宋体" panose="02010600030101010101" pitchFamily="2" charset="-122"/>
                <a:ea typeface="宋体" panose="02010600030101010101" pitchFamily="2" charset="-122"/>
              </a:endParaRPr>
            </a:p>
          </p:txBody>
        </p:sp>
        <p:sp>
          <p:nvSpPr>
            <p:cNvPr id="17" name="Rectangle 4"/>
            <p:cNvSpPr/>
            <p:nvPr/>
          </p:nvSpPr>
          <p:spPr>
            <a:xfrm>
              <a:off x="6383885" y="946514"/>
              <a:ext cx="1095172" cy="584775"/>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altLang="zh-CN" sz="32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2016</a:t>
              </a:r>
              <a:endParaRPr lang="en-US" sz="32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18" name="Rectangle 23"/>
            <p:cNvSpPr/>
            <p:nvPr/>
          </p:nvSpPr>
          <p:spPr>
            <a:xfrm>
              <a:off x="4656607" y="933222"/>
              <a:ext cx="1095172" cy="584775"/>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altLang="zh-CN" sz="32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2010</a:t>
              </a:r>
              <a:endParaRPr lang="en-US" sz="32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19" name="Rectangle 24"/>
            <p:cNvSpPr/>
            <p:nvPr/>
          </p:nvSpPr>
          <p:spPr>
            <a:xfrm>
              <a:off x="721919" y="933223"/>
              <a:ext cx="1095172" cy="584775"/>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32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1990</a:t>
              </a:r>
              <a:endParaRPr lang="en-US" sz="32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20" name="Rectangle 26"/>
            <p:cNvSpPr/>
            <p:nvPr/>
          </p:nvSpPr>
          <p:spPr>
            <a:xfrm>
              <a:off x="2793700" y="933223"/>
              <a:ext cx="1095172" cy="584775"/>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32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1995</a:t>
              </a:r>
              <a:endParaRPr lang="en-US" sz="32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grpSp>
      <p:sp>
        <p:nvSpPr>
          <p:cNvPr id="23" name="TextBox 22"/>
          <p:cNvSpPr txBox="1"/>
          <p:nvPr/>
        </p:nvSpPr>
        <p:spPr>
          <a:xfrm>
            <a:off x="4281544" y="139849"/>
            <a:ext cx="5438189" cy="584775"/>
          </a:xfrm>
          <a:prstGeom prst="rect">
            <a:avLst/>
          </a:prstGeom>
          <a:noFill/>
        </p:spPr>
        <p:txBody>
          <a:bodyPr wrap="square" rtlCol="0">
            <a:spAutoFit/>
          </a:bodyPr>
          <a:lstStyle/>
          <a:p>
            <a:r>
              <a:rPr lang="zh-CN" altLang="en-US" sz="3200" dirty="0" smtClean="0">
                <a:solidFill>
                  <a:schemeClr val="accent1">
                    <a:lumMod val="75000"/>
                  </a:schemeClr>
                </a:solidFill>
              </a:rPr>
              <a:t>丙烯腈新技术、新材料开发</a:t>
            </a:r>
            <a:endParaRPr lang="zh-CN" altLang="en-US" sz="3200" dirty="0">
              <a:solidFill>
                <a:schemeClr val="accent1">
                  <a:lumMod val="75000"/>
                </a:schemeClr>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914324"/>
            <a:chOff x="0" y="0"/>
            <a:chExt cx="12192000" cy="914324"/>
          </a:xfrm>
          <a:effectLst>
            <a:outerShdw blurRad="50800" dist="38100" dir="2700000" algn="tl" rotWithShape="0">
              <a:prstClr val="black">
                <a:alpha val="40000"/>
              </a:prstClr>
            </a:outerShdw>
          </a:effectLst>
        </p:grpSpPr>
        <p:sp>
          <p:nvSpPr>
            <p:cNvPr id="3" name="矩形 2">
              <a:extLst>
                <a:ext uri="{FF2B5EF4-FFF2-40B4-BE49-F238E27FC236}">
                  <a16:creationId xmlns:a16="http://schemas.microsoft.com/office/drawing/2014/main" xmlns="" id="{DBA7EAC7-B3D8-4D41-A150-5DD10AEB6DBA}"/>
                </a:ext>
              </a:extLst>
            </p:cNvPr>
            <p:cNvSpPr/>
            <p:nvPr/>
          </p:nvSpPr>
          <p:spPr>
            <a:xfrm>
              <a:off x="1362545" y="544992"/>
              <a:ext cx="1736016" cy="369332"/>
            </a:xfrm>
            <a:prstGeom prst="rect">
              <a:avLst/>
            </a:prstGeom>
          </p:spPr>
          <p:txBody>
            <a:bodyPr wrap="square">
              <a:spAutoFit/>
            </a:bodyPr>
            <a:lstStyle/>
            <a:p>
              <a:pPr algn="dist"/>
              <a:r>
                <a:rPr lang="zh-CN" altLang="en-US" sz="1800" b="1"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安庆石化公司</a:t>
              </a:r>
              <a:endParaRPr lang="zh-CN" altLang="en-US" sz="1800" b="1" dirty="0">
                <a:solidFill>
                  <a:schemeClr val="tx1">
                    <a:lumMod val="65000"/>
                    <a:lumOff val="35000"/>
                  </a:schemeClr>
                </a:solidFill>
              </a:endParaRPr>
            </a:p>
          </p:txBody>
        </p:sp>
        <p:cxnSp>
          <p:nvCxnSpPr>
            <p:cNvPr id="4" name="直接连接符 3"/>
            <p:cNvCxnSpPr/>
            <p:nvPr/>
          </p:nvCxnSpPr>
          <p:spPr>
            <a:xfrm>
              <a:off x="0" y="900510"/>
              <a:ext cx="3098561" cy="0"/>
            </a:xfrm>
            <a:prstGeom prst="line">
              <a:avLst/>
            </a:prstGeom>
            <a:ln w="22225">
              <a:gradFill>
                <a:gsLst>
                  <a:gs pos="0">
                    <a:srgbClr val="FF0000"/>
                  </a:gs>
                  <a:gs pos="74000">
                    <a:srgbClr val="C00000"/>
                  </a:gs>
                  <a:gs pos="83000">
                    <a:srgbClr val="FFC000"/>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3108562" y="795"/>
              <a:ext cx="285518" cy="90051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3262156" y="729658"/>
              <a:ext cx="8929844" cy="0"/>
            </a:xfrm>
            <a:prstGeom prst="line">
              <a:avLst/>
            </a:prstGeom>
            <a:ln>
              <a:solidFill>
                <a:schemeClr val="accent2">
                  <a:alpha val="88000"/>
                </a:schemeClr>
              </a:solidFill>
            </a:ln>
          </p:spPr>
          <p:style>
            <a:lnRef idx="1">
              <a:schemeClr val="accent1"/>
            </a:lnRef>
            <a:fillRef idx="0">
              <a:schemeClr val="accent1"/>
            </a:fillRef>
            <a:effectRef idx="0">
              <a:schemeClr val="accent1"/>
            </a:effectRef>
            <a:fontRef idx="minor">
              <a:schemeClr val="tx1"/>
            </a:fontRef>
          </p:style>
        </p:cxnSp>
        <p:pic>
          <p:nvPicPr>
            <p:cNvPr id="7" name="图片 6"/>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59481" y="79549"/>
              <a:ext cx="744548" cy="767458"/>
            </a:xfrm>
            <a:prstGeom prst="rect">
              <a:avLst/>
            </a:prstGeom>
          </p:spPr>
        </p:pic>
        <p:sp>
          <p:nvSpPr>
            <p:cNvPr id="8" name="矩形 7">
              <a:extLst>
                <a:ext uri="{FF2B5EF4-FFF2-40B4-BE49-F238E27FC236}">
                  <a16:creationId xmlns:a16="http://schemas.microsoft.com/office/drawing/2014/main" xmlns="" id="{DBA7EAC7-B3D8-4D41-A150-5DD10AEB6DBA}"/>
                </a:ext>
              </a:extLst>
            </p:cNvPr>
            <p:cNvSpPr/>
            <p:nvPr/>
          </p:nvSpPr>
          <p:spPr>
            <a:xfrm>
              <a:off x="1380409" y="11213"/>
              <a:ext cx="1663462" cy="461665"/>
            </a:xfrm>
            <a:prstGeom prst="rect">
              <a:avLst/>
            </a:prstGeom>
          </p:spPr>
          <p:txBody>
            <a:bodyPr wrap="square">
              <a:spAutoFit/>
            </a:bodyPr>
            <a:lstStyle/>
            <a:p>
              <a:pPr algn="dist"/>
              <a:r>
                <a:rPr lang="zh-CN" altLang="en-US" sz="2400" b="1" dirty="0" smtClean="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中国石化</a:t>
              </a:r>
              <a:endParaRPr lang="zh-CN" altLang="en-US" sz="2400" b="1" dirty="0">
                <a:solidFill>
                  <a:schemeClr val="tx1">
                    <a:lumMod val="65000"/>
                    <a:lumOff val="35000"/>
                  </a:schemeClr>
                </a:solidFill>
              </a:endParaRPr>
            </a:p>
          </p:txBody>
        </p:sp>
        <p:sp>
          <p:nvSpPr>
            <p:cNvPr id="9" name="矩形 8">
              <a:extLst>
                <a:ext uri="{FF2B5EF4-FFF2-40B4-BE49-F238E27FC236}">
                  <a16:creationId xmlns:a16="http://schemas.microsoft.com/office/drawing/2014/main" xmlns="" id="{DBA7EAC7-B3D8-4D41-A150-5DD10AEB6DBA}"/>
                </a:ext>
              </a:extLst>
            </p:cNvPr>
            <p:cNvSpPr/>
            <p:nvPr/>
          </p:nvSpPr>
          <p:spPr>
            <a:xfrm>
              <a:off x="1418172" y="348954"/>
              <a:ext cx="1587082" cy="276999"/>
            </a:xfrm>
            <a:prstGeom prst="rect">
              <a:avLst/>
            </a:prstGeom>
          </p:spPr>
          <p:txBody>
            <a:bodyPr wrap="square">
              <a:spAutoFit/>
            </a:bodyPr>
            <a:lstStyle/>
            <a:p>
              <a:pPr algn="dist"/>
              <a:r>
                <a:rPr lang="en-US" altLang="zh-CN" sz="1200" b="1" dirty="0" smtClean="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SINOPEC</a:t>
              </a:r>
              <a:endParaRPr lang="zh-CN" altLang="en-US" sz="1200" b="1" dirty="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10" name="直接连接符 9"/>
            <p:cNvCxnSpPr/>
            <p:nvPr/>
          </p:nvCxnSpPr>
          <p:spPr>
            <a:xfrm flipH="1">
              <a:off x="3212704" y="0"/>
              <a:ext cx="285518" cy="90051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1" name="矩形 10"/>
          <p:cNvSpPr/>
          <p:nvPr/>
        </p:nvSpPr>
        <p:spPr>
          <a:xfrm>
            <a:off x="4846587" y="1060531"/>
            <a:ext cx="3416320" cy="523220"/>
          </a:xfrm>
          <a:prstGeom prst="rect">
            <a:avLst/>
          </a:prstGeom>
        </p:spPr>
        <p:txBody>
          <a:bodyPr wrap="none">
            <a:spAutoFit/>
          </a:bodyPr>
          <a:lstStyle/>
          <a:p>
            <a:r>
              <a:rPr lang="zh-CN" altLang="en-US" sz="2800" b="1" dirty="0" smtClean="0"/>
              <a:t>高效阻聚剂与抗氧剂</a:t>
            </a:r>
            <a:endParaRPr lang="zh-CN" altLang="en-US" sz="2800" dirty="0"/>
          </a:p>
        </p:txBody>
      </p:sp>
      <p:grpSp>
        <p:nvGrpSpPr>
          <p:cNvPr id="12" name="组合 11"/>
          <p:cNvGrpSpPr/>
          <p:nvPr/>
        </p:nvGrpSpPr>
        <p:grpSpPr>
          <a:xfrm>
            <a:off x="2490474" y="1744202"/>
            <a:ext cx="8134121" cy="5113798"/>
            <a:chOff x="640158" y="1135827"/>
            <a:chExt cx="8134121" cy="5113798"/>
          </a:xfrm>
        </p:grpSpPr>
        <p:grpSp>
          <p:nvGrpSpPr>
            <p:cNvPr id="13" name="组合 16"/>
            <p:cNvGrpSpPr/>
            <p:nvPr/>
          </p:nvGrpSpPr>
          <p:grpSpPr>
            <a:xfrm>
              <a:off x="640158" y="2247416"/>
              <a:ext cx="8134121" cy="4002209"/>
              <a:chOff x="640158" y="2247416"/>
              <a:chExt cx="8134121" cy="4002209"/>
            </a:xfrm>
          </p:grpSpPr>
          <p:sp>
            <p:nvSpPr>
              <p:cNvPr id="21" name="Text Box 8"/>
              <p:cNvSpPr txBox="1">
                <a:spLocks noChangeArrowheads="1"/>
              </p:cNvSpPr>
              <p:nvPr/>
            </p:nvSpPr>
            <p:spPr bwMode="auto">
              <a:xfrm>
                <a:off x="2527300" y="5207000"/>
                <a:ext cx="30099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endParaRPr lang="en-GB" altLang="en-US" sz="2000"/>
              </a:p>
            </p:txBody>
          </p:sp>
          <p:sp>
            <p:nvSpPr>
              <p:cNvPr id="22" name="Text Box 14"/>
              <p:cNvSpPr txBox="1">
                <a:spLocks noChangeArrowheads="1"/>
              </p:cNvSpPr>
              <p:nvPr/>
            </p:nvSpPr>
            <p:spPr bwMode="auto">
              <a:xfrm>
                <a:off x="4032250" y="2247416"/>
                <a:ext cx="402337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zh-CN" altLang="en-US" sz="2000" dirty="0">
                    <a:latin typeface="宋体" panose="02010600030101010101" pitchFamily="2" charset="-122"/>
                    <a:ea typeface="宋体" panose="02010600030101010101" pitchFamily="2" charset="-122"/>
                    <a:cs typeface="Arial" charset="0"/>
                  </a:rPr>
                  <a:t>产物无法继续参与链增长反应</a:t>
                </a:r>
                <a:endParaRPr lang="en-US" altLang="en-US" sz="2000" dirty="0">
                  <a:latin typeface="宋体" panose="02010600030101010101" pitchFamily="2" charset="-122"/>
                  <a:ea typeface="宋体" panose="02010600030101010101" pitchFamily="2" charset="-122"/>
                  <a:cs typeface="Arial" charset="0"/>
                </a:endParaRPr>
              </a:p>
            </p:txBody>
          </p:sp>
          <p:sp>
            <p:nvSpPr>
              <p:cNvPr id="23" name="Rectangle 209"/>
              <p:cNvSpPr>
                <a:spLocks noChangeArrowheads="1"/>
              </p:cNvSpPr>
              <p:nvPr/>
            </p:nvSpPr>
            <p:spPr bwMode="auto">
              <a:xfrm>
                <a:off x="5282360" y="4146151"/>
                <a:ext cx="110799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zh-CN" altLang="en-US" sz="1800" b="1" dirty="0">
                    <a:latin typeface="宋体" panose="02010600030101010101" pitchFamily="2" charset="-122"/>
                    <a:ea typeface="宋体" panose="02010600030101010101" pitchFamily="2" charset="-122"/>
                    <a:cs typeface="Arial" charset="0"/>
                  </a:rPr>
                  <a:t>对苯二酚</a:t>
                </a:r>
                <a:endParaRPr lang="en-US" altLang="en-US" sz="1800" b="1" dirty="0">
                  <a:latin typeface="宋体" panose="02010600030101010101" pitchFamily="2" charset="-122"/>
                  <a:ea typeface="宋体" panose="02010600030101010101" pitchFamily="2" charset="-122"/>
                  <a:cs typeface="Arial" charset="0"/>
                </a:endParaRPr>
              </a:p>
            </p:txBody>
          </p:sp>
          <p:sp>
            <p:nvSpPr>
              <p:cNvPr id="24" name="Rectangle 210"/>
              <p:cNvSpPr>
                <a:spLocks noChangeArrowheads="1"/>
              </p:cNvSpPr>
              <p:nvPr/>
            </p:nvSpPr>
            <p:spPr bwMode="auto">
              <a:xfrm>
                <a:off x="4998886" y="5613998"/>
                <a:ext cx="377539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zh-CN" altLang="en-US" sz="2000" dirty="0">
                    <a:latin typeface="宋体" panose="02010600030101010101" pitchFamily="2" charset="-122"/>
                    <a:ea typeface="宋体" panose="02010600030101010101" pitchFamily="2" charset="-122"/>
                    <a:cs typeface="Arial" charset="0"/>
                  </a:rPr>
                  <a:t>形成不会引发聚合的稳定自由基</a:t>
                </a:r>
                <a:endParaRPr lang="en-US" altLang="en-US" sz="2000" dirty="0">
                  <a:latin typeface="宋体" panose="02010600030101010101" pitchFamily="2" charset="-122"/>
                  <a:ea typeface="宋体" panose="02010600030101010101" pitchFamily="2" charset="-122"/>
                  <a:cs typeface="Arial" charset="0"/>
                </a:endParaRPr>
              </a:p>
            </p:txBody>
          </p:sp>
          <p:graphicFrame>
            <p:nvGraphicFramePr>
              <p:cNvPr id="25" name="Object 214"/>
              <p:cNvGraphicFramePr>
                <a:graphicFrameLocks noChangeAspect="1"/>
              </p:cNvGraphicFramePr>
              <p:nvPr>
                <p:extLst>
                  <p:ext uri="{D42A27DB-BD31-4B8C-83A1-F6EECF244321}">
                    <p14:modId xmlns:p14="http://schemas.microsoft.com/office/powerpoint/2010/main" xmlns="" val="1428657658"/>
                  </p:ext>
                </p:extLst>
              </p:nvPr>
            </p:nvGraphicFramePr>
            <p:xfrm>
              <a:off x="640158" y="4084505"/>
              <a:ext cx="3963599" cy="2165120"/>
            </p:xfrm>
            <a:graphic>
              <a:graphicData uri="http://schemas.openxmlformats.org/presentationml/2006/ole">
                <p:oleObj spid="_x0000_s101378" name="Document" r:id="rId4" imgW="4410075" imgH="2514600" progId="">
                  <p:embed/>
                </p:oleObj>
              </a:graphicData>
            </a:graphic>
          </p:graphicFrame>
        </p:grpSp>
        <p:grpSp>
          <p:nvGrpSpPr>
            <p:cNvPr id="14" name="Group 5"/>
            <p:cNvGrpSpPr/>
            <p:nvPr/>
          </p:nvGrpSpPr>
          <p:grpSpPr>
            <a:xfrm>
              <a:off x="654783" y="1135827"/>
              <a:ext cx="3948974" cy="2526754"/>
              <a:chOff x="472214" y="1302165"/>
              <a:chExt cx="3948974" cy="2526754"/>
            </a:xfrm>
          </p:grpSpPr>
          <p:grpSp>
            <p:nvGrpSpPr>
              <p:cNvPr id="15" name="Group 3"/>
              <p:cNvGrpSpPr/>
              <p:nvPr/>
            </p:nvGrpSpPr>
            <p:grpSpPr>
              <a:xfrm>
                <a:off x="472214" y="1302165"/>
                <a:ext cx="3948974" cy="2526754"/>
                <a:chOff x="-829843" y="1302165"/>
                <a:chExt cx="3948974" cy="2526754"/>
              </a:xfrm>
            </p:grpSpPr>
            <p:graphicFrame>
              <p:nvGraphicFramePr>
                <p:cNvPr id="19" name="Object 19"/>
                <p:cNvGraphicFramePr>
                  <a:graphicFrameLocks noChangeAspect="1"/>
                </p:cNvGraphicFramePr>
                <p:nvPr>
                  <p:extLst>
                    <p:ext uri="{D42A27DB-BD31-4B8C-83A1-F6EECF244321}">
                      <p14:modId xmlns:p14="http://schemas.microsoft.com/office/powerpoint/2010/main" xmlns="" val="1782356433"/>
                    </p:ext>
                  </p:extLst>
                </p:nvPr>
              </p:nvGraphicFramePr>
              <p:xfrm>
                <a:off x="-829843" y="1302165"/>
                <a:ext cx="3948974" cy="2526754"/>
              </p:xfrm>
              <a:graphic>
                <a:graphicData uri="http://schemas.openxmlformats.org/presentationml/2006/ole">
                  <p:oleObj spid="_x0000_s101379" name="Document" r:id="rId5" imgW="4314825" imgH="2752725" progId="">
                    <p:embed/>
                  </p:oleObj>
                </a:graphicData>
              </a:graphic>
            </p:graphicFrame>
            <p:sp>
              <p:nvSpPr>
                <p:cNvPr id="20" name="Rectangle 2"/>
                <p:cNvSpPr/>
                <p:nvPr/>
              </p:nvSpPr>
              <p:spPr bwMode="auto">
                <a:xfrm>
                  <a:off x="1954094" y="1367725"/>
                  <a:ext cx="1146412" cy="73403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4D4F53"/>
                    </a:solidFill>
                    <a:effectLst/>
                    <a:latin typeface="Arial" pitchFamily="34" charset="0"/>
                    <a:ea typeface="ＭＳ Ｐゴシック" pitchFamily="34" charset="-128"/>
                    <a:cs typeface="Arial Unicode MS" pitchFamily="34" charset="-128"/>
                  </a:endParaRPr>
                </a:p>
              </p:txBody>
            </p:sp>
          </p:grpSp>
          <p:sp>
            <p:nvSpPr>
              <p:cNvPr id="16" name="Rectangle 4"/>
              <p:cNvSpPr/>
              <p:nvPr/>
            </p:nvSpPr>
            <p:spPr bwMode="auto">
              <a:xfrm>
                <a:off x="3089889" y="2879678"/>
                <a:ext cx="1312674" cy="77474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4D4F53"/>
                  </a:solidFill>
                  <a:effectLst/>
                  <a:latin typeface="Arial" pitchFamily="34" charset="0"/>
                  <a:ea typeface="ＭＳ Ｐゴシック" pitchFamily="34" charset="-128"/>
                  <a:cs typeface="Arial Unicode MS" pitchFamily="34" charset="-128"/>
                </a:endParaRPr>
              </a:p>
            </p:txBody>
          </p:sp>
          <p:sp>
            <p:nvSpPr>
              <p:cNvPr id="17" name="Rectangle 1"/>
              <p:cNvSpPr/>
              <p:nvPr/>
            </p:nvSpPr>
            <p:spPr>
              <a:xfrm>
                <a:off x="3160615" y="1705127"/>
                <a:ext cx="468398" cy="369332"/>
              </a:xfrm>
              <a:prstGeom prst="rect">
                <a:avLst/>
              </a:prstGeom>
            </p:spPr>
            <p:txBody>
              <a:bodyPr wrap="none">
                <a:spAutoFit/>
              </a:bodyPr>
              <a:lstStyle/>
              <a:p>
                <a:r>
                  <a:rPr lang="en-US" b="1" dirty="0">
                    <a:solidFill>
                      <a:srgbClr val="000000"/>
                    </a:solidFill>
                    <a:latin typeface="宋体"/>
                    <a:ea typeface="宋体"/>
                    <a:cs typeface="Times New Roman" pitchFamily="18" charset="0"/>
                  </a:rPr>
                  <a:t>•</a:t>
                </a:r>
                <a:r>
                  <a:rPr lang="en-US" b="1" dirty="0">
                    <a:solidFill>
                      <a:srgbClr val="000000"/>
                    </a:solidFill>
                    <a:latin typeface="Times New Roman" pitchFamily="18" charset="0"/>
                    <a:cs typeface="Times New Roman" pitchFamily="18" charset="0"/>
                  </a:rPr>
                  <a:t>R</a:t>
                </a:r>
                <a:endParaRPr lang="en-US" dirty="0">
                  <a:latin typeface="Times New Roman" pitchFamily="18" charset="0"/>
                  <a:cs typeface="Times New Roman" pitchFamily="18" charset="0"/>
                </a:endParaRPr>
              </a:p>
            </p:txBody>
          </p:sp>
          <p:sp>
            <p:nvSpPr>
              <p:cNvPr id="18" name="Rectangle 17"/>
              <p:cNvSpPr/>
              <p:nvPr/>
            </p:nvSpPr>
            <p:spPr>
              <a:xfrm>
                <a:off x="3021952" y="3288112"/>
                <a:ext cx="351378" cy="369332"/>
              </a:xfrm>
              <a:prstGeom prst="rect">
                <a:avLst/>
              </a:prstGeom>
            </p:spPr>
            <p:txBody>
              <a:bodyPr wrap="none">
                <a:spAutoFit/>
              </a:bodyPr>
              <a:lstStyle/>
              <a:p>
                <a:r>
                  <a:rPr lang="en-US" b="1" dirty="0">
                    <a:solidFill>
                      <a:srgbClr val="000000"/>
                    </a:solidFill>
                    <a:latin typeface="Times New Roman" pitchFamily="18" charset="0"/>
                    <a:cs typeface="Times New Roman" pitchFamily="18" charset="0"/>
                  </a:rPr>
                  <a:t>R</a:t>
                </a:r>
                <a:endParaRPr lang="en-US" dirty="0">
                  <a:latin typeface="Times New Roman" pitchFamily="18" charset="0"/>
                  <a:cs typeface="Times New Roman" pitchFamily="18" charset="0"/>
                </a:endParaRPr>
              </a:p>
            </p:txBody>
          </p:sp>
        </p:grpSp>
      </p:grpSp>
      <p:sp>
        <p:nvSpPr>
          <p:cNvPr id="26" name="TextBox 25"/>
          <p:cNvSpPr txBox="1"/>
          <p:nvPr/>
        </p:nvSpPr>
        <p:spPr>
          <a:xfrm>
            <a:off x="4281544" y="139849"/>
            <a:ext cx="5438189" cy="584775"/>
          </a:xfrm>
          <a:prstGeom prst="rect">
            <a:avLst/>
          </a:prstGeom>
          <a:noFill/>
        </p:spPr>
        <p:txBody>
          <a:bodyPr wrap="square" rtlCol="0">
            <a:spAutoFit/>
          </a:bodyPr>
          <a:lstStyle/>
          <a:p>
            <a:r>
              <a:rPr lang="zh-CN" altLang="en-US" sz="3200" dirty="0" smtClean="0">
                <a:solidFill>
                  <a:schemeClr val="accent1">
                    <a:lumMod val="75000"/>
                  </a:schemeClr>
                </a:solidFill>
              </a:rPr>
              <a:t>丙烯腈新技术、新材料开发</a:t>
            </a:r>
            <a:endParaRPr lang="zh-CN" altLang="en-US" sz="3200" dirty="0">
              <a:solidFill>
                <a:schemeClr val="accent1">
                  <a:lumMod val="75000"/>
                </a:schemeClr>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914324"/>
            <a:chOff x="0" y="0"/>
            <a:chExt cx="12192000" cy="914324"/>
          </a:xfrm>
          <a:effectLst>
            <a:outerShdw blurRad="50800" dist="38100" dir="2700000" algn="tl" rotWithShape="0">
              <a:prstClr val="black">
                <a:alpha val="40000"/>
              </a:prstClr>
            </a:outerShdw>
          </a:effectLst>
        </p:grpSpPr>
        <p:sp>
          <p:nvSpPr>
            <p:cNvPr id="3" name="矩形 2">
              <a:extLst>
                <a:ext uri="{FF2B5EF4-FFF2-40B4-BE49-F238E27FC236}">
                  <a16:creationId xmlns:a16="http://schemas.microsoft.com/office/drawing/2014/main" xmlns="" id="{DBA7EAC7-B3D8-4D41-A150-5DD10AEB6DBA}"/>
                </a:ext>
              </a:extLst>
            </p:cNvPr>
            <p:cNvSpPr/>
            <p:nvPr/>
          </p:nvSpPr>
          <p:spPr>
            <a:xfrm>
              <a:off x="1362545" y="544992"/>
              <a:ext cx="1736016" cy="369332"/>
            </a:xfrm>
            <a:prstGeom prst="rect">
              <a:avLst/>
            </a:prstGeom>
          </p:spPr>
          <p:txBody>
            <a:bodyPr wrap="square">
              <a:spAutoFit/>
            </a:bodyPr>
            <a:lstStyle/>
            <a:p>
              <a:pPr algn="dist"/>
              <a:r>
                <a:rPr lang="zh-CN" altLang="en-US" sz="1800" b="1"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安庆石化公司</a:t>
              </a:r>
              <a:endParaRPr lang="zh-CN" altLang="en-US" sz="1800" b="1" dirty="0">
                <a:solidFill>
                  <a:schemeClr val="tx1">
                    <a:lumMod val="65000"/>
                    <a:lumOff val="35000"/>
                  </a:schemeClr>
                </a:solidFill>
              </a:endParaRPr>
            </a:p>
          </p:txBody>
        </p:sp>
        <p:cxnSp>
          <p:nvCxnSpPr>
            <p:cNvPr id="4" name="直接连接符 3"/>
            <p:cNvCxnSpPr/>
            <p:nvPr/>
          </p:nvCxnSpPr>
          <p:spPr>
            <a:xfrm>
              <a:off x="0" y="900510"/>
              <a:ext cx="3098561" cy="0"/>
            </a:xfrm>
            <a:prstGeom prst="line">
              <a:avLst/>
            </a:prstGeom>
            <a:ln w="22225">
              <a:gradFill>
                <a:gsLst>
                  <a:gs pos="0">
                    <a:srgbClr val="FF0000"/>
                  </a:gs>
                  <a:gs pos="74000">
                    <a:srgbClr val="C00000"/>
                  </a:gs>
                  <a:gs pos="83000">
                    <a:srgbClr val="FFC000"/>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3108562" y="795"/>
              <a:ext cx="285518" cy="90051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3262156" y="729658"/>
              <a:ext cx="8929844" cy="0"/>
            </a:xfrm>
            <a:prstGeom prst="line">
              <a:avLst/>
            </a:prstGeom>
            <a:ln>
              <a:solidFill>
                <a:schemeClr val="accent2">
                  <a:alpha val="88000"/>
                </a:schemeClr>
              </a:solidFill>
            </a:ln>
          </p:spPr>
          <p:style>
            <a:lnRef idx="1">
              <a:schemeClr val="accent1"/>
            </a:lnRef>
            <a:fillRef idx="0">
              <a:schemeClr val="accent1"/>
            </a:fillRef>
            <a:effectRef idx="0">
              <a:schemeClr val="accent1"/>
            </a:effectRef>
            <a:fontRef idx="minor">
              <a:schemeClr val="tx1"/>
            </a:fontRef>
          </p:style>
        </p:cxnSp>
        <p:pic>
          <p:nvPicPr>
            <p:cNvPr id="7" name="图片 6"/>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59481" y="79549"/>
              <a:ext cx="744548" cy="767458"/>
            </a:xfrm>
            <a:prstGeom prst="rect">
              <a:avLst/>
            </a:prstGeom>
          </p:spPr>
        </p:pic>
        <p:sp>
          <p:nvSpPr>
            <p:cNvPr id="8" name="矩形 7">
              <a:extLst>
                <a:ext uri="{FF2B5EF4-FFF2-40B4-BE49-F238E27FC236}">
                  <a16:creationId xmlns:a16="http://schemas.microsoft.com/office/drawing/2014/main" xmlns="" id="{DBA7EAC7-B3D8-4D41-A150-5DD10AEB6DBA}"/>
                </a:ext>
              </a:extLst>
            </p:cNvPr>
            <p:cNvSpPr/>
            <p:nvPr/>
          </p:nvSpPr>
          <p:spPr>
            <a:xfrm>
              <a:off x="1380409" y="11213"/>
              <a:ext cx="1663462" cy="461665"/>
            </a:xfrm>
            <a:prstGeom prst="rect">
              <a:avLst/>
            </a:prstGeom>
          </p:spPr>
          <p:txBody>
            <a:bodyPr wrap="square">
              <a:spAutoFit/>
            </a:bodyPr>
            <a:lstStyle/>
            <a:p>
              <a:pPr algn="dist"/>
              <a:r>
                <a:rPr lang="zh-CN" altLang="en-US" sz="2400" b="1" dirty="0" smtClean="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中国石化</a:t>
              </a:r>
              <a:endParaRPr lang="zh-CN" altLang="en-US" sz="2400" b="1" dirty="0">
                <a:solidFill>
                  <a:schemeClr val="tx1">
                    <a:lumMod val="65000"/>
                    <a:lumOff val="35000"/>
                  </a:schemeClr>
                </a:solidFill>
              </a:endParaRPr>
            </a:p>
          </p:txBody>
        </p:sp>
        <p:sp>
          <p:nvSpPr>
            <p:cNvPr id="9" name="矩形 8">
              <a:extLst>
                <a:ext uri="{FF2B5EF4-FFF2-40B4-BE49-F238E27FC236}">
                  <a16:creationId xmlns:a16="http://schemas.microsoft.com/office/drawing/2014/main" xmlns="" id="{DBA7EAC7-B3D8-4D41-A150-5DD10AEB6DBA}"/>
                </a:ext>
              </a:extLst>
            </p:cNvPr>
            <p:cNvSpPr/>
            <p:nvPr/>
          </p:nvSpPr>
          <p:spPr>
            <a:xfrm>
              <a:off x="1418172" y="348954"/>
              <a:ext cx="1587082" cy="276999"/>
            </a:xfrm>
            <a:prstGeom prst="rect">
              <a:avLst/>
            </a:prstGeom>
          </p:spPr>
          <p:txBody>
            <a:bodyPr wrap="square">
              <a:spAutoFit/>
            </a:bodyPr>
            <a:lstStyle/>
            <a:p>
              <a:pPr algn="dist"/>
              <a:r>
                <a:rPr lang="en-US" altLang="zh-CN" sz="1200" b="1" dirty="0" smtClean="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SINOPEC</a:t>
              </a:r>
              <a:endParaRPr lang="zh-CN" altLang="en-US" sz="1200" b="1" dirty="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10" name="直接连接符 9"/>
            <p:cNvCxnSpPr/>
            <p:nvPr/>
          </p:nvCxnSpPr>
          <p:spPr>
            <a:xfrm flipH="1">
              <a:off x="3212704" y="0"/>
              <a:ext cx="285518" cy="90051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1" name="矩形 10"/>
          <p:cNvSpPr/>
          <p:nvPr/>
        </p:nvSpPr>
        <p:spPr>
          <a:xfrm>
            <a:off x="5033011" y="1006744"/>
            <a:ext cx="3892412" cy="584775"/>
          </a:xfrm>
          <a:prstGeom prst="rect">
            <a:avLst/>
          </a:prstGeom>
        </p:spPr>
        <p:txBody>
          <a:bodyPr wrap="none">
            <a:spAutoFit/>
          </a:bodyPr>
          <a:lstStyle/>
          <a:p>
            <a:r>
              <a:rPr lang="zh-CN" altLang="en-US" sz="3200" b="1" kern="0" dirty="0" smtClean="0">
                <a:solidFill>
                  <a:schemeClr val="accent1">
                    <a:lumMod val="75000"/>
                  </a:schemeClr>
                </a:solidFill>
                <a:latin typeface="宋体" panose="02010600030101010101" pitchFamily="2" charset="-122"/>
                <a:ea typeface="宋体" panose="02010600030101010101" pitchFamily="2" charset="-122"/>
              </a:rPr>
              <a:t>阻聚剂与抗氧剂机理</a:t>
            </a:r>
            <a:endParaRPr lang="zh-CN" altLang="en-US" sz="3200" dirty="0">
              <a:solidFill>
                <a:schemeClr val="accent1">
                  <a:lumMod val="75000"/>
                </a:schemeClr>
              </a:solidFill>
            </a:endParaRPr>
          </a:p>
        </p:txBody>
      </p:sp>
      <p:grpSp>
        <p:nvGrpSpPr>
          <p:cNvPr id="12" name="Group 29"/>
          <p:cNvGrpSpPr>
            <a:grpSpLocks/>
          </p:cNvGrpSpPr>
          <p:nvPr/>
        </p:nvGrpSpPr>
        <p:grpSpPr bwMode="auto">
          <a:xfrm>
            <a:off x="2028663" y="2480493"/>
            <a:ext cx="4958102" cy="1642586"/>
            <a:chOff x="1070" y="1536"/>
            <a:chExt cx="3921" cy="1299"/>
          </a:xfrm>
        </p:grpSpPr>
        <p:sp>
          <p:nvSpPr>
            <p:cNvPr id="13" name="Rectangle 3"/>
            <p:cNvSpPr>
              <a:spLocks noChangeArrowheads="1"/>
            </p:cNvSpPr>
            <p:nvPr/>
          </p:nvSpPr>
          <p:spPr bwMode="auto">
            <a:xfrm>
              <a:off x="1671" y="1998"/>
              <a:ext cx="83"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700" b="1" dirty="0">
                  <a:solidFill>
                    <a:srgbClr val="FF0000"/>
                  </a:solidFill>
                  <a:latin typeface="Times New Roman" pitchFamily="18" charset="0"/>
                  <a:cs typeface="Times New Roman" pitchFamily="18" charset="0"/>
                </a:rPr>
                <a:t>F</a:t>
              </a:r>
              <a:endParaRPr lang="en-US" sz="2400" dirty="0">
                <a:solidFill>
                  <a:srgbClr val="FF0000"/>
                </a:solidFill>
                <a:latin typeface="Times New Roman" pitchFamily="18" charset="0"/>
                <a:cs typeface="Times New Roman" pitchFamily="18" charset="0"/>
              </a:endParaRPr>
            </a:p>
          </p:txBody>
        </p:sp>
        <p:sp>
          <p:nvSpPr>
            <p:cNvPr id="14" name="Rectangle 4"/>
            <p:cNvSpPr>
              <a:spLocks noChangeArrowheads="1"/>
            </p:cNvSpPr>
            <p:nvPr/>
          </p:nvSpPr>
          <p:spPr bwMode="auto">
            <a:xfrm>
              <a:off x="1756" y="1998"/>
              <a:ext cx="68"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700" b="1" dirty="0">
                  <a:solidFill>
                    <a:srgbClr val="FF0000"/>
                  </a:solidFill>
                  <a:latin typeface="Times New Roman" pitchFamily="18" charset="0"/>
                  <a:cs typeface="Times New Roman" pitchFamily="18" charset="0"/>
                </a:rPr>
                <a:t>a</a:t>
              </a:r>
              <a:endParaRPr lang="en-US" sz="2400" dirty="0">
                <a:solidFill>
                  <a:srgbClr val="FF0000"/>
                </a:solidFill>
                <a:latin typeface="Times New Roman" pitchFamily="18" charset="0"/>
                <a:cs typeface="Times New Roman" pitchFamily="18" charset="0"/>
              </a:endParaRPr>
            </a:p>
          </p:txBody>
        </p:sp>
        <p:sp>
          <p:nvSpPr>
            <p:cNvPr id="15" name="Rectangle 5"/>
            <p:cNvSpPr>
              <a:spLocks noChangeArrowheads="1"/>
            </p:cNvSpPr>
            <p:nvPr/>
          </p:nvSpPr>
          <p:spPr bwMode="auto">
            <a:xfrm>
              <a:off x="1826" y="1998"/>
              <a:ext cx="53"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700" b="1" dirty="0">
                  <a:solidFill>
                    <a:srgbClr val="FF0000"/>
                  </a:solidFill>
                  <a:latin typeface="Times New Roman" pitchFamily="18" charset="0"/>
                  <a:cs typeface="Times New Roman" pitchFamily="18" charset="0"/>
                </a:rPr>
                <a:t>s</a:t>
              </a:r>
              <a:endParaRPr lang="en-US" sz="2400" dirty="0">
                <a:solidFill>
                  <a:srgbClr val="FF0000"/>
                </a:solidFill>
                <a:latin typeface="Times New Roman" pitchFamily="18" charset="0"/>
                <a:cs typeface="Times New Roman" pitchFamily="18" charset="0"/>
              </a:endParaRPr>
            </a:p>
          </p:txBody>
        </p:sp>
        <p:sp>
          <p:nvSpPr>
            <p:cNvPr id="16" name="Rectangle 6"/>
            <p:cNvSpPr>
              <a:spLocks noChangeArrowheads="1"/>
            </p:cNvSpPr>
            <p:nvPr/>
          </p:nvSpPr>
          <p:spPr bwMode="auto">
            <a:xfrm>
              <a:off x="1881" y="1998"/>
              <a:ext cx="45"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700" b="1" dirty="0">
                  <a:solidFill>
                    <a:srgbClr val="FF0000"/>
                  </a:solidFill>
                  <a:latin typeface="Times New Roman" pitchFamily="18" charset="0"/>
                  <a:cs typeface="Times New Roman" pitchFamily="18" charset="0"/>
                </a:rPr>
                <a:t>t</a:t>
              </a:r>
              <a:endParaRPr lang="en-US" sz="2400" dirty="0">
                <a:solidFill>
                  <a:srgbClr val="FF0000"/>
                </a:solidFill>
                <a:latin typeface="Times New Roman" pitchFamily="18" charset="0"/>
                <a:cs typeface="Times New Roman" pitchFamily="18" charset="0"/>
              </a:endParaRPr>
            </a:p>
          </p:txBody>
        </p:sp>
        <p:sp>
          <p:nvSpPr>
            <p:cNvPr id="17" name="Rectangle 7"/>
            <p:cNvSpPr>
              <a:spLocks noChangeArrowheads="1"/>
            </p:cNvSpPr>
            <p:nvPr/>
          </p:nvSpPr>
          <p:spPr bwMode="auto">
            <a:xfrm>
              <a:off x="1927" y="1998"/>
              <a:ext cx="34"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700" b="1" dirty="0">
                  <a:solidFill>
                    <a:srgbClr val="FF0000"/>
                  </a:solidFill>
                  <a:latin typeface="Times New Roman" pitchFamily="18" charset="0"/>
                  <a:cs typeface="Times New Roman" pitchFamily="18" charset="0"/>
                </a:rPr>
                <a:t> </a:t>
              </a:r>
              <a:endParaRPr lang="en-US" sz="2400" dirty="0">
                <a:solidFill>
                  <a:srgbClr val="FF0000"/>
                </a:solidFill>
                <a:latin typeface="Times New Roman" pitchFamily="18" charset="0"/>
                <a:cs typeface="Times New Roman" pitchFamily="18" charset="0"/>
              </a:endParaRPr>
            </a:p>
          </p:txBody>
        </p:sp>
        <p:sp>
          <p:nvSpPr>
            <p:cNvPr id="18" name="Rectangle 8"/>
            <p:cNvSpPr>
              <a:spLocks noChangeArrowheads="1"/>
            </p:cNvSpPr>
            <p:nvPr/>
          </p:nvSpPr>
          <p:spPr bwMode="auto">
            <a:xfrm>
              <a:off x="1963" y="1998"/>
              <a:ext cx="45"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700" b="1" dirty="0">
                  <a:solidFill>
                    <a:srgbClr val="FF0000"/>
                  </a:solidFill>
                  <a:latin typeface="Times New Roman" pitchFamily="18" charset="0"/>
                  <a:cs typeface="Times New Roman" pitchFamily="18" charset="0"/>
                </a:rPr>
                <a:t>(</a:t>
              </a:r>
              <a:endParaRPr lang="en-US" sz="2400" dirty="0">
                <a:solidFill>
                  <a:srgbClr val="FF0000"/>
                </a:solidFill>
                <a:latin typeface="Times New Roman" pitchFamily="18" charset="0"/>
                <a:cs typeface="Times New Roman" pitchFamily="18" charset="0"/>
              </a:endParaRPr>
            </a:p>
          </p:txBody>
        </p:sp>
        <p:sp>
          <p:nvSpPr>
            <p:cNvPr id="19" name="Rectangle 9"/>
            <p:cNvSpPr>
              <a:spLocks noChangeArrowheads="1"/>
            </p:cNvSpPr>
            <p:nvPr/>
          </p:nvSpPr>
          <p:spPr bwMode="auto">
            <a:xfrm>
              <a:off x="2009" y="1998"/>
              <a:ext cx="68"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700" b="1" dirty="0">
                  <a:solidFill>
                    <a:srgbClr val="FF0000"/>
                  </a:solidFill>
                  <a:latin typeface="Times New Roman" pitchFamily="18" charset="0"/>
                  <a:cs typeface="Times New Roman" pitchFamily="18" charset="0"/>
                </a:rPr>
                <a:t>1</a:t>
              </a:r>
              <a:endParaRPr lang="en-US" sz="2400" dirty="0">
                <a:solidFill>
                  <a:srgbClr val="FF0000"/>
                </a:solidFill>
                <a:latin typeface="Times New Roman" pitchFamily="18" charset="0"/>
                <a:cs typeface="Times New Roman" pitchFamily="18" charset="0"/>
              </a:endParaRPr>
            </a:p>
          </p:txBody>
        </p:sp>
        <p:sp>
          <p:nvSpPr>
            <p:cNvPr id="20" name="Rectangle 10"/>
            <p:cNvSpPr>
              <a:spLocks noChangeArrowheads="1"/>
            </p:cNvSpPr>
            <p:nvPr/>
          </p:nvSpPr>
          <p:spPr bwMode="auto">
            <a:xfrm>
              <a:off x="2079" y="1998"/>
              <a:ext cx="68"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700" b="1" dirty="0">
                  <a:solidFill>
                    <a:srgbClr val="FF0000"/>
                  </a:solidFill>
                  <a:latin typeface="Times New Roman" pitchFamily="18" charset="0"/>
                  <a:cs typeface="Times New Roman" pitchFamily="18" charset="0"/>
                </a:rPr>
                <a:t>0</a:t>
              </a:r>
              <a:endParaRPr lang="en-US" sz="2400" dirty="0">
                <a:solidFill>
                  <a:srgbClr val="FF0000"/>
                </a:solidFill>
                <a:latin typeface="Times New Roman" pitchFamily="18" charset="0"/>
                <a:cs typeface="Times New Roman" pitchFamily="18" charset="0"/>
              </a:endParaRPr>
            </a:p>
          </p:txBody>
        </p:sp>
        <p:sp>
          <p:nvSpPr>
            <p:cNvPr id="21" name="Rectangle 11"/>
            <p:cNvSpPr>
              <a:spLocks noChangeArrowheads="1"/>
            </p:cNvSpPr>
            <p:nvPr/>
          </p:nvSpPr>
          <p:spPr bwMode="auto">
            <a:xfrm>
              <a:off x="2149" y="1965"/>
              <a:ext cx="52" cy="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300" b="1" dirty="0">
                  <a:solidFill>
                    <a:srgbClr val="FF0000"/>
                  </a:solidFill>
                  <a:latin typeface="Times New Roman" pitchFamily="18" charset="0"/>
                  <a:cs typeface="Times New Roman" pitchFamily="18" charset="0"/>
                </a:rPr>
                <a:t>9</a:t>
              </a:r>
              <a:endParaRPr lang="en-US" sz="2400" dirty="0">
                <a:solidFill>
                  <a:srgbClr val="FF0000"/>
                </a:solidFill>
                <a:latin typeface="Times New Roman" pitchFamily="18" charset="0"/>
                <a:cs typeface="Times New Roman" pitchFamily="18" charset="0"/>
              </a:endParaRPr>
            </a:p>
          </p:txBody>
        </p:sp>
        <p:sp>
          <p:nvSpPr>
            <p:cNvPr id="22" name="Rectangle 12"/>
            <p:cNvSpPr>
              <a:spLocks noChangeArrowheads="1"/>
            </p:cNvSpPr>
            <p:nvPr/>
          </p:nvSpPr>
          <p:spPr bwMode="auto">
            <a:xfrm>
              <a:off x="2202" y="1998"/>
              <a:ext cx="45"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700" b="1" dirty="0">
                  <a:solidFill>
                    <a:srgbClr val="FF0000"/>
                  </a:solidFill>
                  <a:latin typeface="Times New Roman" pitchFamily="18" charset="0"/>
                  <a:cs typeface="Times New Roman" pitchFamily="18" charset="0"/>
                </a:rPr>
                <a:t>)</a:t>
              </a:r>
              <a:endParaRPr lang="en-US" sz="2400" dirty="0">
                <a:solidFill>
                  <a:srgbClr val="FF0000"/>
                </a:solidFill>
                <a:latin typeface="Times New Roman" pitchFamily="18" charset="0"/>
                <a:cs typeface="Times New Roman" pitchFamily="18" charset="0"/>
              </a:endParaRPr>
            </a:p>
          </p:txBody>
        </p:sp>
        <p:sp>
          <p:nvSpPr>
            <p:cNvPr id="23" name="Rectangle 13"/>
            <p:cNvSpPr>
              <a:spLocks noChangeArrowheads="1"/>
            </p:cNvSpPr>
            <p:nvPr/>
          </p:nvSpPr>
          <p:spPr bwMode="auto">
            <a:xfrm>
              <a:off x="2748" y="1783"/>
              <a:ext cx="121" cy="2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2100" b="1" dirty="0">
                  <a:solidFill>
                    <a:srgbClr val="000000"/>
                  </a:solidFill>
                  <a:latin typeface="Times New Roman" pitchFamily="18" charset="0"/>
                  <a:cs typeface="Times New Roman" pitchFamily="18" charset="0"/>
                </a:rPr>
                <a:t>R</a:t>
              </a:r>
              <a:endParaRPr lang="en-US" sz="2400" dirty="0">
                <a:latin typeface="Times New Roman" pitchFamily="18" charset="0"/>
                <a:cs typeface="Times New Roman" pitchFamily="18" charset="0"/>
              </a:endParaRPr>
            </a:p>
          </p:txBody>
        </p:sp>
        <p:sp>
          <p:nvSpPr>
            <p:cNvPr id="24" name="Rectangle 14"/>
            <p:cNvSpPr>
              <a:spLocks noChangeArrowheads="1"/>
            </p:cNvSpPr>
            <p:nvPr/>
          </p:nvSpPr>
          <p:spPr bwMode="auto">
            <a:xfrm>
              <a:off x="3030" y="1783"/>
              <a:ext cx="226" cy="204"/>
            </a:xfrm>
            <a:prstGeom prst="rect">
              <a:avLst/>
            </a:prstGeom>
            <a:noFill/>
            <a:ln w="9525">
              <a:noFill/>
              <a:miter lim="800000"/>
              <a:headEnd/>
              <a:tailEnd/>
            </a:ln>
          </p:spPr>
          <p:txBody>
            <a:bodyPr wrap="none" lIns="0" tIns="0" rIns="0" bIns="0">
              <a:spAutoFit/>
            </a:bodyPr>
            <a:lstStyle/>
            <a:p>
              <a:pPr>
                <a:defRPr/>
              </a:pPr>
              <a:r>
                <a:rPr lang="en-US" sz="2100" b="1" dirty="0">
                  <a:solidFill>
                    <a:srgbClr val="FF0000"/>
                  </a:solidFill>
                  <a:effectLst>
                    <a:outerShdw blurRad="38100" dist="38100" dir="2700000" algn="tl">
                      <a:srgbClr val="C0C0C0"/>
                    </a:outerShdw>
                  </a:effectLst>
                  <a:latin typeface="Times New Roman" pitchFamily="18" charset="0"/>
                  <a:cs typeface="Times New Roman" pitchFamily="18" charset="0"/>
                </a:rPr>
                <a:t>AP</a:t>
              </a:r>
              <a:endParaRPr lang="en-US" sz="2400" b="1" dirty="0">
                <a:solidFill>
                  <a:srgbClr val="FF0000"/>
                </a:solidFill>
                <a:effectLst>
                  <a:outerShdw blurRad="38100" dist="38100" dir="2700000" algn="tl">
                    <a:srgbClr val="C0C0C0"/>
                  </a:outerShdw>
                </a:effectLst>
                <a:latin typeface="Times New Roman" pitchFamily="18" charset="0"/>
                <a:cs typeface="Times New Roman" pitchFamily="18" charset="0"/>
              </a:endParaRPr>
            </a:p>
          </p:txBody>
        </p:sp>
        <p:sp>
          <p:nvSpPr>
            <p:cNvPr id="25" name="Line 15"/>
            <p:cNvSpPr>
              <a:spLocks noChangeShapeType="1"/>
            </p:cNvSpPr>
            <p:nvPr/>
          </p:nvSpPr>
          <p:spPr bwMode="auto">
            <a:xfrm flipV="1">
              <a:off x="2876" y="1877"/>
              <a:ext cx="131" cy="1"/>
            </a:xfrm>
            <a:prstGeom prst="line">
              <a:avLst/>
            </a:prstGeom>
            <a:noFill/>
            <a:ln w="17463">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26" name="Rectangle 16"/>
            <p:cNvSpPr>
              <a:spLocks noChangeArrowheads="1"/>
            </p:cNvSpPr>
            <p:nvPr/>
          </p:nvSpPr>
          <p:spPr bwMode="auto">
            <a:xfrm>
              <a:off x="1104" y="1776"/>
              <a:ext cx="121" cy="2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2100" b="1" dirty="0">
                  <a:solidFill>
                    <a:srgbClr val="000000"/>
                  </a:solidFill>
                  <a:latin typeface="Times New Roman" pitchFamily="18" charset="0"/>
                  <a:cs typeface="Times New Roman" pitchFamily="18" charset="0"/>
                </a:rPr>
                <a:t>R</a:t>
              </a:r>
              <a:endParaRPr lang="en-US" sz="2400" dirty="0">
                <a:latin typeface="Times New Roman" pitchFamily="18" charset="0"/>
                <a:cs typeface="Times New Roman" pitchFamily="18" charset="0"/>
              </a:endParaRPr>
            </a:p>
          </p:txBody>
        </p:sp>
        <p:sp>
          <p:nvSpPr>
            <p:cNvPr id="27" name="Rectangle 17"/>
            <p:cNvSpPr>
              <a:spLocks noChangeArrowheads="1"/>
            </p:cNvSpPr>
            <p:nvPr/>
          </p:nvSpPr>
          <p:spPr bwMode="auto">
            <a:xfrm>
              <a:off x="1225" y="1776"/>
              <a:ext cx="42" cy="2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2100" b="1" dirty="0">
                  <a:solidFill>
                    <a:srgbClr val="000000"/>
                  </a:solidFill>
                  <a:latin typeface="Times New Roman" pitchFamily="18" charset="0"/>
                  <a:cs typeface="Times New Roman" pitchFamily="18" charset="0"/>
                </a:rPr>
                <a:t> </a:t>
              </a:r>
              <a:endParaRPr lang="en-US" sz="2400" dirty="0">
                <a:latin typeface="Times New Roman" pitchFamily="18" charset="0"/>
                <a:cs typeface="Times New Roman" pitchFamily="18" charset="0"/>
              </a:endParaRPr>
            </a:p>
          </p:txBody>
        </p:sp>
        <p:sp>
          <p:nvSpPr>
            <p:cNvPr id="28" name="Rectangle 18"/>
            <p:cNvSpPr>
              <a:spLocks noChangeArrowheads="1"/>
            </p:cNvSpPr>
            <p:nvPr/>
          </p:nvSpPr>
          <p:spPr bwMode="auto">
            <a:xfrm>
              <a:off x="1267" y="1695"/>
              <a:ext cx="46" cy="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2300" b="1" dirty="0">
                  <a:solidFill>
                    <a:srgbClr val="000000"/>
                  </a:solidFill>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
          <p:nvSpPr>
            <p:cNvPr id="29" name="Line 19"/>
            <p:cNvSpPr>
              <a:spLocks noChangeShapeType="1"/>
            </p:cNvSpPr>
            <p:nvPr/>
          </p:nvSpPr>
          <p:spPr bwMode="auto">
            <a:xfrm>
              <a:off x="1512" y="1883"/>
              <a:ext cx="949" cy="1"/>
            </a:xfrm>
            <a:prstGeom prst="line">
              <a:avLst/>
            </a:prstGeom>
            <a:noFill/>
            <a:ln w="17463">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30" name="Freeform 20"/>
            <p:cNvSpPr>
              <a:spLocks/>
            </p:cNvSpPr>
            <p:nvPr/>
          </p:nvSpPr>
          <p:spPr bwMode="auto">
            <a:xfrm>
              <a:off x="2356" y="1852"/>
              <a:ext cx="105" cy="61"/>
            </a:xfrm>
            <a:custGeom>
              <a:avLst/>
              <a:gdLst>
                <a:gd name="T0" fmla="*/ 14 w 210"/>
                <a:gd name="T1" fmla="*/ 3 h 123"/>
                <a:gd name="T2" fmla="*/ 0 w 210"/>
                <a:gd name="T3" fmla="*/ 7 h 123"/>
                <a:gd name="T4" fmla="*/ 3 w 210"/>
                <a:gd name="T5" fmla="*/ 3 h 123"/>
                <a:gd name="T6" fmla="*/ 0 w 210"/>
                <a:gd name="T7" fmla="*/ 0 h 123"/>
                <a:gd name="T8" fmla="*/ 14 w 210"/>
                <a:gd name="T9" fmla="*/ 3 h 123"/>
                <a:gd name="T10" fmla="*/ 0 60000 65536"/>
                <a:gd name="T11" fmla="*/ 0 60000 65536"/>
                <a:gd name="T12" fmla="*/ 0 60000 65536"/>
                <a:gd name="T13" fmla="*/ 0 60000 65536"/>
                <a:gd name="T14" fmla="*/ 0 60000 65536"/>
                <a:gd name="T15" fmla="*/ 0 w 210"/>
                <a:gd name="T16" fmla="*/ 0 h 123"/>
                <a:gd name="T17" fmla="*/ 210 w 210"/>
                <a:gd name="T18" fmla="*/ 123 h 123"/>
              </a:gdLst>
              <a:ahLst/>
              <a:cxnLst>
                <a:cxn ang="T10">
                  <a:pos x="T0" y="T1"/>
                </a:cxn>
                <a:cxn ang="T11">
                  <a:pos x="T2" y="T3"/>
                </a:cxn>
                <a:cxn ang="T12">
                  <a:pos x="T4" y="T5"/>
                </a:cxn>
                <a:cxn ang="T13">
                  <a:pos x="T6" y="T7"/>
                </a:cxn>
                <a:cxn ang="T14">
                  <a:pos x="T8" y="T9"/>
                </a:cxn>
              </a:cxnLst>
              <a:rect l="T15" t="T16" r="T17" b="T18"/>
              <a:pathLst>
                <a:path w="210" h="123">
                  <a:moveTo>
                    <a:pt x="210" y="61"/>
                  </a:moveTo>
                  <a:lnTo>
                    <a:pt x="0" y="123"/>
                  </a:lnTo>
                  <a:lnTo>
                    <a:pt x="42" y="61"/>
                  </a:lnTo>
                  <a:lnTo>
                    <a:pt x="0" y="0"/>
                  </a:lnTo>
                  <a:lnTo>
                    <a:pt x="210" y="61"/>
                  </a:lnTo>
                  <a:close/>
                </a:path>
              </a:pathLst>
            </a:custGeom>
            <a:solidFill>
              <a:schemeClr val="tx1"/>
            </a:solidFill>
            <a:ln w="17463">
              <a:solidFill>
                <a:schemeClr val="tx1"/>
              </a:solidFill>
              <a:round/>
              <a:headEnd/>
              <a:tailEnd/>
            </a:ln>
          </p:spPr>
          <p:txBody>
            <a:bodyPr/>
            <a:lstStyle/>
            <a:p>
              <a:endParaRPr lang="en-US" dirty="0"/>
            </a:p>
          </p:txBody>
        </p:sp>
        <p:sp>
          <p:nvSpPr>
            <p:cNvPr id="31" name="Rectangle 21"/>
            <p:cNvSpPr>
              <a:spLocks noChangeArrowheads="1"/>
            </p:cNvSpPr>
            <p:nvPr/>
          </p:nvSpPr>
          <p:spPr bwMode="auto">
            <a:xfrm>
              <a:off x="1657" y="1616"/>
              <a:ext cx="226" cy="204"/>
            </a:xfrm>
            <a:prstGeom prst="rect">
              <a:avLst/>
            </a:prstGeom>
            <a:noFill/>
            <a:ln w="9525">
              <a:noFill/>
              <a:miter lim="800000"/>
              <a:headEnd/>
              <a:tailEnd/>
            </a:ln>
          </p:spPr>
          <p:txBody>
            <a:bodyPr wrap="none" lIns="0" tIns="0" rIns="0" bIns="0">
              <a:spAutoFit/>
            </a:bodyPr>
            <a:lstStyle/>
            <a:p>
              <a:pPr>
                <a:defRPr/>
              </a:pPr>
              <a:r>
                <a:rPr lang="en-US" sz="2100" b="1" dirty="0">
                  <a:solidFill>
                    <a:srgbClr val="FF0000"/>
                  </a:solidFill>
                  <a:effectLst>
                    <a:outerShdw blurRad="38100" dist="38100" dir="2700000" algn="tl">
                      <a:srgbClr val="C0C0C0"/>
                    </a:outerShdw>
                  </a:effectLst>
                  <a:latin typeface="Times New Roman" pitchFamily="18" charset="0"/>
                  <a:cs typeface="Times New Roman" pitchFamily="18" charset="0"/>
                </a:rPr>
                <a:t>AP</a:t>
              </a:r>
              <a:endParaRPr lang="en-US" sz="2400" b="1" dirty="0">
                <a:solidFill>
                  <a:srgbClr val="FF0000"/>
                </a:solidFill>
                <a:effectLst>
                  <a:outerShdw blurRad="38100" dist="38100" dir="2700000" algn="tl">
                    <a:srgbClr val="C0C0C0"/>
                  </a:outerShdw>
                </a:effectLst>
                <a:latin typeface="Times New Roman" pitchFamily="18" charset="0"/>
                <a:cs typeface="Times New Roman" pitchFamily="18" charset="0"/>
              </a:endParaRPr>
            </a:p>
          </p:txBody>
        </p:sp>
        <p:sp>
          <p:nvSpPr>
            <p:cNvPr id="32" name="Rectangle 22"/>
            <p:cNvSpPr>
              <a:spLocks noChangeArrowheads="1"/>
            </p:cNvSpPr>
            <p:nvPr/>
          </p:nvSpPr>
          <p:spPr bwMode="auto">
            <a:xfrm>
              <a:off x="1874" y="1593"/>
              <a:ext cx="50" cy="240"/>
            </a:xfrm>
            <a:prstGeom prst="rect">
              <a:avLst/>
            </a:prstGeom>
            <a:noFill/>
            <a:ln w="9525">
              <a:noFill/>
              <a:miter lim="800000"/>
              <a:headEnd/>
              <a:tailEnd/>
            </a:ln>
          </p:spPr>
          <p:txBody>
            <a:bodyPr wrap="none" lIns="0" tIns="0" rIns="0" bIns="0">
              <a:spAutoFit/>
            </a:bodyPr>
            <a:lstStyle/>
            <a:p>
              <a:pPr>
                <a:defRPr/>
              </a:pPr>
              <a:r>
                <a:rPr lang="en-US" sz="2500" b="1" dirty="0">
                  <a:solidFill>
                    <a:srgbClr val="FF0000"/>
                  </a:solidFill>
                  <a:effectLst>
                    <a:outerShdw blurRad="38100" dist="38100" dir="2700000" algn="tl">
                      <a:srgbClr val="C0C0C0"/>
                    </a:outerShdw>
                  </a:effectLst>
                  <a:latin typeface="Times New Roman" pitchFamily="18" charset="0"/>
                  <a:cs typeface="Times New Roman" pitchFamily="18" charset="0"/>
                </a:rPr>
                <a:t> </a:t>
              </a:r>
              <a:endParaRPr lang="en-US" sz="2800" b="1" dirty="0">
                <a:solidFill>
                  <a:srgbClr val="FF0000"/>
                </a:solidFill>
                <a:effectLst>
                  <a:outerShdw blurRad="38100" dist="38100" dir="2700000" algn="tl">
                    <a:srgbClr val="C0C0C0"/>
                  </a:outerShdw>
                </a:effectLst>
                <a:latin typeface="Times New Roman" pitchFamily="18" charset="0"/>
                <a:cs typeface="Times New Roman" pitchFamily="18" charset="0"/>
              </a:endParaRPr>
            </a:p>
          </p:txBody>
        </p:sp>
        <p:sp>
          <p:nvSpPr>
            <p:cNvPr id="33" name="Rectangle 23"/>
            <p:cNvSpPr>
              <a:spLocks noChangeArrowheads="1"/>
            </p:cNvSpPr>
            <p:nvPr/>
          </p:nvSpPr>
          <p:spPr bwMode="auto">
            <a:xfrm>
              <a:off x="1905" y="1536"/>
              <a:ext cx="46" cy="221"/>
            </a:xfrm>
            <a:prstGeom prst="rect">
              <a:avLst/>
            </a:prstGeom>
            <a:noFill/>
            <a:ln w="9525">
              <a:noFill/>
              <a:miter lim="800000"/>
              <a:headEnd/>
              <a:tailEnd/>
            </a:ln>
          </p:spPr>
          <p:txBody>
            <a:bodyPr wrap="none" lIns="0" tIns="0" rIns="0" bIns="0">
              <a:spAutoFit/>
            </a:bodyPr>
            <a:lstStyle/>
            <a:p>
              <a:pPr>
                <a:defRPr/>
              </a:pPr>
              <a:r>
                <a:rPr lang="en-US" sz="2300" b="1" dirty="0">
                  <a:solidFill>
                    <a:srgbClr val="FF0000"/>
                  </a:solidFill>
                  <a:effectLst>
                    <a:outerShdw blurRad="38100" dist="38100" dir="2700000" algn="tl">
                      <a:srgbClr val="C0C0C0"/>
                    </a:outerShdw>
                  </a:effectLst>
                  <a:latin typeface="Times New Roman" pitchFamily="18" charset="0"/>
                  <a:cs typeface="Times New Roman" pitchFamily="18" charset="0"/>
                </a:rPr>
                <a:t>.</a:t>
              </a:r>
              <a:endParaRPr lang="en-US" sz="2400" b="1" dirty="0">
                <a:solidFill>
                  <a:srgbClr val="FF0000"/>
                </a:solidFill>
                <a:effectLst>
                  <a:outerShdw blurRad="38100" dist="38100" dir="2700000" algn="tl">
                    <a:srgbClr val="C0C0C0"/>
                  </a:outerShdw>
                </a:effectLst>
                <a:latin typeface="Times New Roman" pitchFamily="18" charset="0"/>
                <a:cs typeface="Times New Roman" pitchFamily="18" charset="0"/>
              </a:endParaRPr>
            </a:p>
          </p:txBody>
        </p:sp>
        <p:graphicFrame>
          <p:nvGraphicFramePr>
            <p:cNvPr id="34" name="Object 25"/>
            <p:cNvGraphicFramePr>
              <a:graphicFrameLocks noChangeAspect="1"/>
            </p:cNvGraphicFramePr>
            <p:nvPr>
              <p:extLst>
                <p:ext uri="{D42A27DB-BD31-4B8C-83A1-F6EECF244321}">
                  <p14:modId xmlns:p14="http://schemas.microsoft.com/office/powerpoint/2010/main" xmlns="" val="1305304166"/>
                </p:ext>
              </p:extLst>
            </p:nvPr>
          </p:nvGraphicFramePr>
          <p:xfrm>
            <a:off x="1070" y="2164"/>
            <a:ext cx="3921" cy="671"/>
          </p:xfrm>
          <a:graphic>
            <a:graphicData uri="http://schemas.openxmlformats.org/presentationml/2006/ole">
              <p:oleObj spid="_x0000_s102402" name="Document" r:id="rId4" imgW="7305675" imgH="1257300" progId="">
                <p:embed/>
              </p:oleObj>
            </a:graphicData>
          </a:graphic>
        </p:graphicFrame>
      </p:grpSp>
      <p:sp>
        <p:nvSpPr>
          <p:cNvPr id="35" name="Rectangle 26"/>
          <p:cNvSpPr txBox="1">
            <a:spLocks/>
          </p:cNvSpPr>
          <p:nvPr/>
        </p:nvSpPr>
        <p:spPr>
          <a:xfrm>
            <a:off x="1791130" y="2003469"/>
            <a:ext cx="7772400" cy="471932"/>
          </a:xfrm>
          <a:prstGeom prst="rect">
            <a:avLst/>
          </a:prstGeom>
          <a:noFill/>
        </p:spPr>
        <p:txBody>
          <a:bodyPr lIns="90488" tIns="44450" rIns="90488" bIns="44450"/>
          <a:lstStyle/>
          <a:p>
            <a:pPr marL="228600" marR="0" lvl="0" indent="-228600" algn="l" defTabSz="914400" rtl="0" eaLnBrk="1" fontAlgn="auto" latinLnBrk="0" hangingPunct="1">
              <a:lnSpc>
                <a:spcPct val="90000"/>
              </a:lnSpc>
              <a:spcBef>
                <a:spcPts val="1000"/>
              </a:spcBef>
              <a:spcAft>
                <a:spcPts val="0"/>
              </a:spcAft>
              <a:buClrTx/>
              <a:buSzTx/>
              <a:buFont typeface="Arial" charset="0"/>
              <a:buNone/>
              <a:tabLst/>
              <a:defRPr/>
            </a:pPr>
            <a:r>
              <a:rPr kumimoji="0" lang="en-US" sz="2000" b="1" i="0" u="none" strike="noStrike" kern="1200" cap="none" spc="0" normalizeH="0" baseline="0" noProof="0" smtClean="0">
                <a:ln>
                  <a:noFill/>
                </a:ln>
                <a:solidFill>
                  <a:srgbClr val="FF0000"/>
                </a:solidFill>
                <a:effectLst/>
                <a:uLnTx/>
                <a:uFillTx/>
                <a:latin typeface="Tahoma" pitchFamily="34" charset="0"/>
                <a:ea typeface="+mn-ea"/>
                <a:cs typeface="Arial" charset="0"/>
              </a:rPr>
              <a:t>	</a:t>
            </a:r>
            <a:r>
              <a:rPr kumimoji="0" lang="zh-CN" altLang="en-US" sz="2000" b="1" i="0" u="none" strike="noStrike" kern="1200" cap="none" spc="0" normalizeH="0" baseline="0" noProof="0" smtClean="0">
                <a:ln>
                  <a:noFill/>
                </a:ln>
                <a:solidFill>
                  <a:srgbClr val="FF0000"/>
                </a:solidFill>
                <a:effectLst/>
                <a:uLnTx/>
                <a:uFillTx/>
                <a:latin typeface="黑体" panose="02010609060101010101" pitchFamily="49" charset="-122"/>
                <a:ea typeface="黑体" panose="02010609060101010101" pitchFamily="49" charset="-122"/>
                <a:cs typeface="Arial" charset="0"/>
              </a:rPr>
              <a:t>阻聚剂</a:t>
            </a:r>
            <a:r>
              <a:rPr kumimoji="0" lang="zh-CN" altLang="en-US" sz="2000" b="0" i="0" u="none" strike="noStrike" kern="1200" cap="none" spc="0" normalizeH="0" baseline="0" noProof="0" smtClean="0">
                <a:ln>
                  <a:noFill/>
                </a:ln>
                <a:solidFill>
                  <a:srgbClr val="006666"/>
                </a:solidFill>
                <a:effectLst/>
                <a:uLnTx/>
                <a:uFillTx/>
                <a:latin typeface="黑体" panose="02010609060101010101" pitchFamily="49" charset="-122"/>
                <a:ea typeface="黑体" panose="02010609060101010101" pitchFamily="49" charset="-122"/>
                <a:cs typeface="Arial" charset="0"/>
              </a:rPr>
              <a:t>能够迅速与碳自由基反应，终结自由基聚合反应</a:t>
            </a:r>
            <a:endParaRPr kumimoji="0" lang="en-US" sz="2000" b="0" i="0" u="none" strike="noStrike" kern="1200" cap="none" spc="0" normalizeH="0" baseline="0" noProof="0" dirty="0">
              <a:ln>
                <a:noFill/>
              </a:ln>
              <a:solidFill>
                <a:schemeClr val="tx1"/>
              </a:solidFill>
              <a:effectLst/>
              <a:uLnTx/>
              <a:uFillTx/>
              <a:latin typeface="Tahoma" pitchFamily="34" charset="0"/>
              <a:ea typeface="+mn-ea"/>
              <a:cs typeface="Arial" charset="0"/>
            </a:endParaRPr>
          </a:p>
        </p:txBody>
      </p:sp>
      <p:sp>
        <p:nvSpPr>
          <p:cNvPr id="36" name="Text Box 27"/>
          <p:cNvSpPr txBox="1">
            <a:spLocks noChangeArrowheads="1"/>
          </p:cNvSpPr>
          <p:nvPr/>
        </p:nvSpPr>
        <p:spPr bwMode="auto">
          <a:xfrm>
            <a:off x="7397727" y="3140667"/>
            <a:ext cx="2693276"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eaLnBrk="0" hangingPunct="0">
              <a:defRPr>
                <a:solidFill>
                  <a:schemeClr val="tx1"/>
                </a:solidFill>
                <a:latin typeface="PMingLiU" pitchFamily="18" charset="-120"/>
                <a:cs typeface="Arial" charset="0"/>
              </a:defRPr>
            </a:lvl1pPr>
            <a:lvl2pPr marL="742950" indent="-285750" eaLnBrk="0" hangingPunct="0">
              <a:defRPr>
                <a:solidFill>
                  <a:schemeClr val="tx1"/>
                </a:solidFill>
                <a:latin typeface="PMingLiU" pitchFamily="18" charset="-120"/>
                <a:cs typeface="Arial" charset="0"/>
              </a:defRPr>
            </a:lvl2pPr>
            <a:lvl3pPr marL="1143000" indent="-228600" eaLnBrk="0" hangingPunct="0">
              <a:defRPr>
                <a:solidFill>
                  <a:schemeClr val="tx1"/>
                </a:solidFill>
                <a:latin typeface="PMingLiU" pitchFamily="18" charset="-120"/>
                <a:cs typeface="Arial" charset="0"/>
              </a:defRPr>
            </a:lvl3pPr>
            <a:lvl4pPr marL="1600200" indent="-228600" eaLnBrk="0" hangingPunct="0">
              <a:defRPr>
                <a:solidFill>
                  <a:schemeClr val="tx1"/>
                </a:solidFill>
                <a:latin typeface="PMingLiU" pitchFamily="18" charset="-120"/>
                <a:cs typeface="Arial" charset="0"/>
              </a:defRPr>
            </a:lvl4pPr>
            <a:lvl5pPr marL="2057400" indent="-228600" eaLnBrk="0" hangingPunct="0">
              <a:defRPr>
                <a:solidFill>
                  <a:schemeClr val="tx1"/>
                </a:solidFill>
                <a:latin typeface="PMingLiU" pitchFamily="18" charset="-120"/>
                <a:cs typeface="Arial" charset="0"/>
              </a:defRPr>
            </a:lvl5pPr>
            <a:lvl6pPr marL="2514600" indent="-228600" eaLnBrk="0" fontAlgn="base" hangingPunct="0">
              <a:spcBef>
                <a:spcPct val="0"/>
              </a:spcBef>
              <a:spcAft>
                <a:spcPct val="0"/>
              </a:spcAft>
              <a:defRPr>
                <a:solidFill>
                  <a:schemeClr val="tx1"/>
                </a:solidFill>
                <a:latin typeface="PMingLiU" pitchFamily="18" charset="-120"/>
                <a:cs typeface="Arial" charset="0"/>
              </a:defRPr>
            </a:lvl6pPr>
            <a:lvl7pPr marL="2971800" indent="-228600" eaLnBrk="0" fontAlgn="base" hangingPunct="0">
              <a:spcBef>
                <a:spcPct val="0"/>
              </a:spcBef>
              <a:spcAft>
                <a:spcPct val="0"/>
              </a:spcAft>
              <a:defRPr>
                <a:solidFill>
                  <a:schemeClr val="tx1"/>
                </a:solidFill>
                <a:latin typeface="PMingLiU" pitchFamily="18" charset="-120"/>
                <a:cs typeface="Arial" charset="0"/>
              </a:defRPr>
            </a:lvl7pPr>
            <a:lvl8pPr marL="3429000" indent="-228600" eaLnBrk="0" fontAlgn="base" hangingPunct="0">
              <a:spcBef>
                <a:spcPct val="0"/>
              </a:spcBef>
              <a:spcAft>
                <a:spcPct val="0"/>
              </a:spcAft>
              <a:defRPr>
                <a:solidFill>
                  <a:schemeClr val="tx1"/>
                </a:solidFill>
                <a:latin typeface="PMingLiU" pitchFamily="18" charset="-120"/>
                <a:cs typeface="Arial" charset="0"/>
              </a:defRPr>
            </a:lvl8pPr>
            <a:lvl9pPr marL="3886200" indent="-228600" eaLnBrk="0" fontAlgn="base" hangingPunct="0">
              <a:spcBef>
                <a:spcPct val="0"/>
              </a:spcBef>
              <a:spcAft>
                <a:spcPct val="0"/>
              </a:spcAft>
              <a:defRPr>
                <a:solidFill>
                  <a:schemeClr val="tx1"/>
                </a:solidFill>
                <a:latin typeface="PMingLiU" pitchFamily="18" charset="-120"/>
                <a:cs typeface="Arial" charset="0"/>
              </a:defRPr>
            </a:lvl9pPr>
          </a:lstStyle>
          <a:p>
            <a:pPr algn="ctr"/>
            <a:r>
              <a:rPr lang="zh-CN" altLang="en-US" sz="1600" b="1" dirty="0">
                <a:latin typeface="宋体" panose="02010600030101010101" pitchFamily="2" charset="-122"/>
                <a:ea typeface="宋体" panose="02010600030101010101" pitchFamily="2" charset="-122"/>
              </a:rPr>
              <a:t>阻聚剂</a:t>
            </a:r>
            <a:r>
              <a:rPr lang="en-US" altLang="zh-CN" sz="1600" b="1" dirty="0">
                <a:latin typeface="宋体" panose="02010600030101010101" pitchFamily="2" charset="-122"/>
                <a:ea typeface="宋体" panose="02010600030101010101" pitchFamily="2" charset="-122"/>
              </a:rPr>
              <a:t>- </a:t>
            </a:r>
            <a:r>
              <a:rPr lang="zh-CN" altLang="en-US" sz="1600" b="1" dirty="0">
                <a:latin typeface="宋体" panose="02010600030101010101" pitchFamily="2" charset="-122"/>
                <a:ea typeface="宋体" panose="02010600030101010101" pitchFamily="2" charset="-122"/>
              </a:rPr>
              <a:t>迅速且反应完全</a:t>
            </a:r>
            <a:endParaRPr lang="en-US" sz="1600" b="1" dirty="0">
              <a:latin typeface="宋体" panose="02010600030101010101" pitchFamily="2" charset="-122"/>
              <a:ea typeface="宋体" panose="02010600030101010101" pitchFamily="2" charset="-122"/>
            </a:endParaRPr>
          </a:p>
        </p:txBody>
      </p:sp>
      <p:grpSp>
        <p:nvGrpSpPr>
          <p:cNvPr id="37" name="Group 29"/>
          <p:cNvGrpSpPr>
            <a:grpSpLocks/>
          </p:cNvGrpSpPr>
          <p:nvPr/>
        </p:nvGrpSpPr>
        <p:grpSpPr bwMode="auto">
          <a:xfrm>
            <a:off x="2086153" y="5237930"/>
            <a:ext cx="4900612" cy="904875"/>
            <a:chOff x="827" y="1593"/>
            <a:chExt cx="3087" cy="570"/>
          </a:xfrm>
        </p:grpSpPr>
        <p:sp>
          <p:nvSpPr>
            <p:cNvPr id="38" name="Rectangle 3"/>
            <p:cNvSpPr>
              <a:spLocks noChangeArrowheads="1"/>
            </p:cNvSpPr>
            <p:nvPr/>
          </p:nvSpPr>
          <p:spPr bwMode="auto">
            <a:xfrm>
              <a:off x="1615" y="1998"/>
              <a:ext cx="329" cy="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700" b="1" dirty="0">
                  <a:solidFill>
                    <a:srgbClr val="0070C0"/>
                  </a:solidFill>
                  <a:latin typeface="Times New Roman" pitchFamily="18" charset="0"/>
                  <a:cs typeface="Times New Roman" pitchFamily="18" charset="0"/>
                </a:rPr>
                <a:t>quick</a:t>
              </a:r>
              <a:endParaRPr lang="en-US" sz="2400" dirty="0">
                <a:solidFill>
                  <a:srgbClr val="0070C0"/>
                </a:solidFill>
                <a:latin typeface="Times New Roman" pitchFamily="18" charset="0"/>
                <a:cs typeface="Times New Roman" pitchFamily="18" charset="0"/>
              </a:endParaRPr>
            </a:p>
          </p:txBody>
        </p:sp>
        <p:sp>
          <p:nvSpPr>
            <p:cNvPr id="39" name="Rectangle 7"/>
            <p:cNvSpPr>
              <a:spLocks noChangeArrowheads="1"/>
            </p:cNvSpPr>
            <p:nvPr/>
          </p:nvSpPr>
          <p:spPr bwMode="auto">
            <a:xfrm>
              <a:off x="1927" y="1998"/>
              <a:ext cx="34"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700" b="1" dirty="0">
                  <a:solidFill>
                    <a:srgbClr val="FF0000"/>
                  </a:solidFill>
                  <a:latin typeface="Times New Roman" pitchFamily="18" charset="0"/>
                  <a:cs typeface="Times New Roman" pitchFamily="18" charset="0"/>
                </a:rPr>
                <a:t> </a:t>
              </a:r>
              <a:endParaRPr lang="en-US" sz="2400" dirty="0">
                <a:solidFill>
                  <a:srgbClr val="FF0000"/>
                </a:solidFill>
                <a:latin typeface="Times New Roman" pitchFamily="18" charset="0"/>
                <a:cs typeface="Times New Roman" pitchFamily="18" charset="0"/>
              </a:endParaRPr>
            </a:p>
          </p:txBody>
        </p:sp>
        <p:sp>
          <p:nvSpPr>
            <p:cNvPr id="40" name="Rectangle 8"/>
            <p:cNvSpPr>
              <a:spLocks noChangeArrowheads="1"/>
            </p:cNvSpPr>
            <p:nvPr/>
          </p:nvSpPr>
          <p:spPr bwMode="auto">
            <a:xfrm>
              <a:off x="1963" y="1998"/>
              <a:ext cx="45" cy="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700" b="1" dirty="0">
                  <a:solidFill>
                    <a:srgbClr val="0070C0"/>
                  </a:solidFill>
                  <a:latin typeface="Times New Roman" pitchFamily="18" charset="0"/>
                  <a:cs typeface="Times New Roman" pitchFamily="18" charset="0"/>
                </a:rPr>
                <a:t>(</a:t>
              </a:r>
              <a:endParaRPr lang="en-US" sz="2400" dirty="0">
                <a:solidFill>
                  <a:srgbClr val="0070C0"/>
                </a:solidFill>
                <a:latin typeface="Times New Roman" pitchFamily="18" charset="0"/>
                <a:cs typeface="Times New Roman" pitchFamily="18" charset="0"/>
              </a:endParaRPr>
            </a:p>
          </p:txBody>
        </p:sp>
        <p:sp>
          <p:nvSpPr>
            <p:cNvPr id="41" name="Rectangle 9"/>
            <p:cNvSpPr>
              <a:spLocks noChangeArrowheads="1"/>
            </p:cNvSpPr>
            <p:nvPr/>
          </p:nvSpPr>
          <p:spPr bwMode="auto">
            <a:xfrm>
              <a:off x="2009" y="1998"/>
              <a:ext cx="69" cy="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700" b="1" dirty="0">
                  <a:solidFill>
                    <a:srgbClr val="0070C0"/>
                  </a:solidFill>
                  <a:latin typeface="Times New Roman" pitchFamily="18" charset="0"/>
                  <a:cs typeface="Times New Roman" pitchFamily="18" charset="0"/>
                </a:rPr>
                <a:t>1</a:t>
              </a:r>
              <a:endParaRPr lang="en-US" sz="2400" dirty="0">
                <a:solidFill>
                  <a:srgbClr val="0070C0"/>
                </a:solidFill>
                <a:latin typeface="Times New Roman" pitchFamily="18" charset="0"/>
                <a:cs typeface="Times New Roman" pitchFamily="18" charset="0"/>
              </a:endParaRPr>
            </a:p>
          </p:txBody>
        </p:sp>
        <p:sp>
          <p:nvSpPr>
            <p:cNvPr id="42" name="Rectangle 10"/>
            <p:cNvSpPr>
              <a:spLocks noChangeArrowheads="1"/>
            </p:cNvSpPr>
            <p:nvPr/>
          </p:nvSpPr>
          <p:spPr bwMode="auto">
            <a:xfrm>
              <a:off x="2079" y="1998"/>
              <a:ext cx="69" cy="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700" b="1" dirty="0">
                  <a:solidFill>
                    <a:srgbClr val="0070C0"/>
                  </a:solidFill>
                  <a:latin typeface="Times New Roman" pitchFamily="18" charset="0"/>
                  <a:cs typeface="Times New Roman" pitchFamily="18" charset="0"/>
                </a:rPr>
                <a:t>0</a:t>
              </a:r>
              <a:endParaRPr lang="en-US" sz="2400" dirty="0">
                <a:solidFill>
                  <a:srgbClr val="0070C0"/>
                </a:solidFill>
                <a:latin typeface="Times New Roman" pitchFamily="18" charset="0"/>
                <a:cs typeface="Times New Roman" pitchFamily="18" charset="0"/>
              </a:endParaRPr>
            </a:p>
          </p:txBody>
        </p:sp>
        <p:sp>
          <p:nvSpPr>
            <p:cNvPr id="43" name="Rectangle 11"/>
            <p:cNvSpPr>
              <a:spLocks noChangeArrowheads="1"/>
            </p:cNvSpPr>
            <p:nvPr/>
          </p:nvSpPr>
          <p:spPr bwMode="auto">
            <a:xfrm>
              <a:off x="2149" y="1965"/>
              <a:ext cx="53" cy="1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300" b="1" dirty="0">
                  <a:solidFill>
                    <a:srgbClr val="0070C0"/>
                  </a:solidFill>
                  <a:latin typeface="Times New Roman" pitchFamily="18" charset="0"/>
                  <a:cs typeface="Times New Roman" pitchFamily="18" charset="0"/>
                </a:rPr>
                <a:t>7</a:t>
              </a:r>
              <a:endParaRPr lang="en-US" sz="2400" dirty="0">
                <a:solidFill>
                  <a:srgbClr val="0070C0"/>
                </a:solidFill>
                <a:latin typeface="Times New Roman" pitchFamily="18" charset="0"/>
                <a:cs typeface="Times New Roman" pitchFamily="18" charset="0"/>
              </a:endParaRPr>
            </a:p>
          </p:txBody>
        </p:sp>
        <p:sp>
          <p:nvSpPr>
            <p:cNvPr id="44" name="Rectangle 12"/>
            <p:cNvSpPr>
              <a:spLocks noChangeArrowheads="1"/>
            </p:cNvSpPr>
            <p:nvPr/>
          </p:nvSpPr>
          <p:spPr bwMode="auto">
            <a:xfrm>
              <a:off x="2202" y="1998"/>
              <a:ext cx="45" cy="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700" b="1" dirty="0">
                  <a:solidFill>
                    <a:srgbClr val="0070C0"/>
                  </a:solidFill>
                  <a:latin typeface="Times New Roman" pitchFamily="18" charset="0"/>
                  <a:cs typeface="Times New Roman" pitchFamily="18" charset="0"/>
                </a:rPr>
                <a:t>)</a:t>
              </a:r>
              <a:endParaRPr lang="en-US" sz="2400" dirty="0">
                <a:solidFill>
                  <a:srgbClr val="0070C0"/>
                </a:solidFill>
                <a:latin typeface="Times New Roman" pitchFamily="18" charset="0"/>
                <a:cs typeface="Times New Roman" pitchFamily="18" charset="0"/>
              </a:endParaRPr>
            </a:p>
          </p:txBody>
        </p:sp>
        <p:sp>
          <p:nvSpPr>
            <p:cNvPr id="45" name="Rectangle 13"/>
            <p:cNvSpPr>
              <a:spLocks noChangeArrowheads="1"/>
            </p:cNvSpPr>
            <p:nvPr/>
          </p:nvSpPr>
          <p:spPr bwMode="auto">
            <a:xfrm>
              <a:off x="2730" y="1774"/>
              <a:ext cx="786" cy="2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2100" b="1" dirty="0">
                  <a:solidFill>
                    <a:srgbClr val="000000"/>
                  </a:solidFill>
                  <a:latin typeface="Times New Roman" pitchFamily="18" charset="0"/>
                  <a:cs typeface="Times New Roman" pitchFamily="18" charset="0"/>
                </a:rPr>
                <a:t>ROOH    +</a:t>
              </a:r>
              <a:endParaRPr lang="en-US" sz="2400" dirty="0">
                <a:latin typeface="Times New Roman" pitchFamily="18" charset="0"/>
                <a:cs typeface="Times New Roman" pitchFamily="18" charset="0"/>
              </a:endParaRPr>
            </a:p>
          </p:txBody>
        </p:sp>
        <p:sp>
          <p:nvSpPr>
            <p:cNvPr id="46" name="Rectangle 16"/>
            <p:cNvSpPr>
              <a:spLocks noChangeArrowheads="1"/>
            </p:cNvSpPr>
            <p:nvPr/>
          </p:nvSpPr>
          <p:spPr bwMode="auto">
            <a:xfrm>
              <a:off x="827" y="1776"/>
              <a:ext cx="387" cy="2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2100" b="1" dirty="0">
                  <a:solidFill>
                    <a:srgbClr val="000000"/>
                  </a:solidFill>
                  <a:latin typeface="Times New Roman" pitchFamily="18" charset="0"/>
                  <a:cs typeface="Times New Roman" pitchFamily="18" charset="0"/>
                </a:rPr>
                <a:t>ROO</a:t>
              </a:r>
              <a:endParaRPr lang="en-US" sz="2400" dirty="0">
                <a:latin typeface="Times New Roman" pitchFamily="18" charset="0"/>
                <a:cs typeface="Times New Roman" pitchFamily="18" charset="0"/>
              </a:endParaRPr>
            </a:p>
          </p:txBody>
        </p:sp>
        <p:sp>
          <p:nvSpPr>
            <p:cNvPr id="47" name="Rectangle 17"/>
            <p:cNvSpPr>
              <a:spLocks noChangeArrowheads="1"/>
            </p:cNvSpPr>
            <p:nvPr/>
          </p:nvSpPr>
          <p:spPr bwMode="auto">
            <a:xfrm>
              <a:off x="1225" y="1776"/>
              <a:ext cx="42" cy="2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2100" b="1" dirty="0">
                  <a:solidFill>
                    <a:srgbClr val="000000"/>
                  </a:solidFill>
                  <a:latin typeface="Times New Roman" pitchFamily="18" charset="0"/>
                  <a:cs typeface="Times New Roman" pitchFamily="18" charset="0"/>
                </a:rPr>
                <a:t> </a:t>
              </a:r>
              <a:endParaRPr lang="en-US" sz="2400" dirty="0">
                <a:latin typeface="Times New Roman" pitchFamily="18" charset="0"/>
                <a:cs typeface="Times New Roman" pitchFamily="18" charset="0"/>
              </a:endParaRPr>
            </a:p>
          </p:txBody>
        </p:sp>
        <p:sp>
          <p:nvSpPr>
            <p:cNvPr id="48" name="Rectangle 18"/>
            <p:cNvSpPr>
              <a:spLocks noChangeArrowheads="1"/>
            </p:cNvSpPr>
            <p:nvPr/>
          </p:nvSpPr>
          <p:spPr bwMode="auto">
            <a:xfrm>
              <a:off x="1267" y="1695"/>
              <a:ext cx="46" cy="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2300" b="1" dirty="0">
                  <a:solidFill>
                    <a:srgbClr val="000000"/>
                  </a:solidFill>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
          <p:nvSpPr>
            <p:cNvPr id="49" name="Line 19"/>
            <p:cNvSpPr>
              <a:spLocks noChangeShapeType="1"/>
            </p:cNvSpPr>
            <p:nvPr/>
          </p:nvSpPr>
          <p:spPr bwMode="auto">
            <a:xfrm>
              <a:off x="1512" y="1883"/>
              <a:ext cx="949" cy="1"/>
            </a:xfrm>
            <a:prstGeom prst="line">
              <a:avLst/>
            </a:prstGeom>
            <a:noFill/>
            <a:ln w="17463">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50" name="Freeform 20"/>
            <p:cNvSpPr>
              <a:spLocks/>
            </p:cNvSpPr>
            <p:nvPr/>
          </p:nvSpPr>
          <p:spPr bwMode="auto">
            <a:xfrm>
              <a:off x="2356" y="1852"/>
              <a:ext cx="105" cy="61"/>
            </a:xfrm>
            <a:custGeom>
              <a:avLst/>
              <a:gdLst>
                <a:gd name="T0" fmla="*/ 14 w 210"/>
                <a:gd name="T1" fmla="*/ 3 h 123"/>
                <a:gd name="T2" fmla="*/ 0 w 210"/>
                <a:gd name="T3" fmla="*/ 7 h 123"/>
                <a:gd name="T4" fmla="*/ 3 w 210"/>
                <a:gd name="T5" fmla="*/ 3 h 123"/>
                <a:gd name="T6" fmla="*/ 0 w 210"/>
                <a:gd name="T7" fmla="*/ 0 h 123"/>
                <a:gd name="T8" fmla="*/ 14 w 210"/>
                <a:gd name="T9" fmla="*/ 3 h 123"/>
                <a:gd name="T10" fmla="*/ 0 60000 65536"/>
                <a:gd name="T11" fmla="*/ 0 60000 65536"/>
                <a:gd name="T12" fmla="*/ 0 60000 65536"/>
                <a:gd name="T13" fmla="*/ 0 60000 65536"/>
                <a:gd name="T14" fmla="*/ 0 60000 65536"/>
                <a:gd name="T15" fmla="*/ 0 w 210"/>
                <a:gd name="T16" fmla="*/ 0 h 123"/>
                <a:gd name="T17" fmla="*/ 210 w 210"/>
                <a:gd name="T18" fmla="*/ 123 h 123"/>
              </a:gdLst>
              <a:ahLst/>
              <a:cxnLst>
                <a:cxn ang="T10">
                  <a:pos x="T0" y="T1"/>
                </a:cxn>
                <a:cxn ang="T11">
                  <a:pos x="T2" y="T3"/>
                </a:cxn>
                <a:cxn ang="T12">
                  <a:pos x="T4" y="T5"/>
                </a:cxn>
                <a:cxn ang="T13">
                  <a:pos x="T6" y="T7"/>
                </a:cxn>
                <a:cxn ang="T14">
                  <a:pos x="T8" y="T9"/>
                </a:cxn>
              </a:cxnLst>
              <a:rect l="T15" t="T16" r="T17" b="T18"/>
              <a:pathLst>
                <a:path w="210" h="123">
                  <a:moveTo>
                    <a:pt x="210" y="61"/>
                  </a:moveTo>
                  <a:lnTo>
                    <a:pt x="0" y="123"/>
                  </a:lnTo>
                  <a:lnTo>
                    <a:pt x="42" y="61"/>
                  </a:lnTo>
                  <a:lnTo>
                    <a:pt x="0" y="0"/>
                  </a:lnTo>
                  <a:lnTo>
                    <a:pt x="210" y="61"/>
                  </a:lnTo>
                  <a:close/>
                </a:path>
              </a:pathLst>
            </a:custGeom>
            <a:solidFill>
              <a:schemeClr val="tx1"/>
            </a:solidFill>
            <a:ln w="17463">
              <a:solidFill>
                <a:schemeClr val="tx1"/>
              </a:solidFill>
              <a:round/>
              <a:headEnd/>
              <a:tailEnd/>
            </a:ln>
          </p:spPr>
          <p:txBody>
            <a:bodyPr/>
            <a:lstStyle/>
            <a:p>
              <a:endParaRPr lang="en-US" dirty="0"/>
            </a:p>
          </p:txBody>
        </p:sp>
        <p:sp>
          <p:nvSpPr>
            <p:cNvPr id="51" name="Rectangle 21"/>
            <p:cNvSpPr>
              <a:spLocks noChangeArrowheads="1"/>
            </p:cNvSpPr>
            <p:nvPr/>
          </p:nvSpPr>
          <p:spPr bwMode="auto">
            <a:xfrm>
              <a:off x="3600" y="1750"/>
              <a:ext cx="254" cy="204"/>
            </a:xfrm>
            <a:prstGeom prst="rect">
              <a:avLst/>
            </a:prstGeom>
            <a:noFill/>
            <a:ln w="9525">
              <a:noFill/>
              <a:miter lim="800000"/>
              <a:headEnd/>
              <a:tailEnd/>
            </a:ln>
          </p:spPr>
          <p:txBody>
            <a:bodyPr wrap="none" lIns="0" tIns="0" rIns="0" bIns="0">
              <a:spAutoFit/>
            </a:bodyPr>
            <a:lstStyle/>
            <a:p>
              <a:pPr>
                <a:defRPr/>
              </a:pPr>
              <a:r>
                <a:rPr lang="en-US" sz="2100" b="1" dirty="0">
                  <a:solidFill>
                    <a:srgbClr val="0070C0"/>
                  </a:solidFill>
                  <a:effectLst>
                    <a:outerShdw blurRad="38100" dist="38100" dir="2700000" algn="tl">
                      <a:srgbClr val="C0C0C0"/>
                    </a:outerShdw>
                  </a:effectLst>
                  <a:latin typeface="Times New Roman" pitchFamily="18" charset="0"/>
                  <a:cs typeface="Times New Roman" pitchFamily="18" charset="0"/>
                </a:rPr>
                <a:t>AO</a:t>
              </a:r>
              <a:endParaRPr lang="en-US" sz="2400" b="1" dirty="0">
                <a:solidFill>
                  <a:srgbClr val="0070C0"/>
                </a:solidFill>
                <a:effectLst>
                  <a:outerShdw blurRad="38100" dist="38100" dir="2700000" algn="tl">
                    <a:srgbClr val="C0C0C0"/>
                  </a:outerShdw>
                </a:effectLst>
                <a:latin typeface="Times New Roman" pitchFamily="18" charset="0"/>
                <a:cs typeface="Times New Roman" pitchFamily="18" charset="0"/>
              </a:endParaRPr>
            </a:p>
          </p:txBody>
        </p:sp>
        <p:sp>
          <p:nvSpPr>
            <p:cNvPr id="52" name="Rectangle 22"/>
            <p:cNvSpPr>
              <a:spLocks noChangeArrowheads="1"/>
            </p:cNvSpPr>
            <p:nvPr/>
          </p:nvSpPr>
          <p:spPr bwMode="auto">
            <a:xfrm>
              <a:off x="1874" y="1593"/>
              <a:ext cx="50" cy="240"/>
            </a:xfrm>
            <a:prstGeom prst="rect">
              <a:avLst/>
            </a:prstGeom>
            <a:noFill/>
            <a:ln w="9525">
              <a:noFill/>
              <a:miter lim="800000"/>
              <a:headEnd/>
              <a:tailEnd/>
            </a:ln>
          </p:spPr>
          <p:txBody>
            <a:bodyPr wrap="none" lIns="0" tIns="0" rIns="0" bIns="0">
              <a:spAutoFit/>
            </a:bodyPr>
            <a:lstStyle/>
            <a:p>
              <a:pPr>
                <a:defRPr/>
              </a:pPr>
              <a:r>
                <a:rPr lang="en-US" sz="2500" b="1" dirty="0">
                  <a:solidFill>
                    <a:srgbClr val="FF0000"/>
                  </a:solidFill>
                  <a:effectLst>
                    <a:outerShdw blurRad="38100" dist="38100" dir="2700000" algn="tl">
                      <a:srgbClr val="C0C0C0"/>
                    </a:outerShdw>
                  </a:effectLst>
                  <a:latin typeface="Times New Roman" pitchFamily="18" charset="0"/>
                  <a:cs typeface="Times New Roman" pitchFamily="18" charset="0"/>
                </a:rPr>
                <a:t> </a:t>
              </a:r>
              <a:endParaRPr lang="en-US" sz="2800" b="1" dirty="0">
                <a:solidFill>
                  <a:srgbClr val="FF0000"/>
                </a:solidFill>
                <a:effectLst>
                  <a:outerShdw blurRad="38100" dist="38100" dir="2700000" algn="tl">
                    <a:srgbClr val="C0C0C0"/>
                  </a:outerShdw>
                </a:effectLst>
                <a:latin typeface="Times New Roman" pitchFamily="18" charset="0"/>
                <a:cs typeface="Times New Roman" pitchFamily="18" charset="0"/>
              </a:endParaRPr>
            </a:p>
          </p:txBody>
        </p:sp>
        <p:sp>
          <p:nvSpPr>
            <p:cNvPr id="53" name="Rectangle 23"/>
            <p:cNvSpPr>
              <a:spLocks noChangeArrowheads="1"/>
            </p:cNvSpPr>
            <p:nvPr/>
          </p:nvSpPr>
          <p:spPr bwMode="auto">
            <a:xfrm>
              <a:off x="3868" y="1675"/>
              <a:ext cx="46" cy="221"/>
            </a:xfrm>
            <a:prstGeom prst="rect">
              <a:avLst/>
            </a:prstGeom>
            <a:noFill/>
            <a:ln w="9525">
              <a:noFill/>
              <a:miter lim="800000"/>
              <a:headEnd/>
              <a:tailEnd/>
            </a:ln>
          </p:spPr>
          <p:txBody>
            <a:bodyPr wrap="none" lIns="0" tIns="0" rIns="0" bIns="0">
              <a:spAutoFit/>
            </a:bodyPr>
            <a:lstStyle/>
            <a:p>
              <a:pPr>
                <a:defRPr/>
              </a:pPr>
              <a:r>
                <a:rPr lang="en-US" sz="2300" b="1" dirty="0">
                  <a:solidFill>
                    <a:srgbClr val="0070C0"/>
                  </a:solidFill>
                  <a:effectLst>
                    <a:outerShdw blurRad="38100" dist="38100" dir="2700000" algn="tl">
                      <a:srgbClr val="C0C0C0"/>
                    </a:outerShdw>
                  </a:effectLst>
                  <a:latin typeface="Times New Roman" pitchFamily="18" charset="0"/>
                  <a:cs typeface="Times New Roman" pitchFamily="18" charset="0"/>
                </a:rPr>
                <a:t>.</a:t>
              </a:r>
              <a:endParaRPr lang="en-US" sz="2400" b="1" dirty="0">
                <a:solidFill>
                  <a:srgbClr val="0070C0"/>
                </a:solidFill>
                <a:effectLst>
                  <a:outerShdw blurRad="38100" dist="38100" dir="2700000" algn="tl">
                    <a:srgbClr val="C0C0C0"/>
                  </a:outerShdw>
                </a:effectLst>
                <a:latin typeface="Times New Roman" pitchFamily="18" charset="0"/>
                <a:cs typeface="Times New Roman" pitchFamily="18" charset="0"/>
              </a:endParaRPr>
            </a:p>
          </p:txBody>
        </p:sp>
      </p:grpSp>
      <p:sp>
        <p:nvSpPr>
          <p:cNvPr id="54" name="Rectangle 26"/>
          <p:cNvSpPr txBox="1">
            <a:spLocks/>
          </p:cNvSpPr>
          <p:nvPr/>
        </p:nvSpPr>
        <p:spPr bwMode="auto">
          <a:xfrm>
            <a:off x="2028663" y="4516973"/>
            <a:ext cx="7954977" cy="471932"/>
          </a:xfrm>
          <a:prstGeom prst="rect">
            <a:avLst/>
          </a:prstGeom>
          <a:noFill/>
          <a:ln w="9525">
            <a:noFill/>
            <a:miter lim="800000"/>
            <a:headEnd/>
            <a:tailEnd/>
          </a:ln>
        </p:spPr>
        <p:txBody>
          <a:bodyPr vert="horz" wrap="square" lIns="90488" tIns="44450" rIns="90488" bIns="44450" numCol="1" anchor="t" anchorCtr="0" compatLnSpc="1">
            <a:prstTxWarp prst="textNoShape">
              <a:avLst/>
            </a:prstTxWarp>
          </a:bodyPr>
          <a:lstStyle>
            <a:lvl1pPr marL="260350" indent="-260350" algn="l" defTabSz="1023938" rtl="0" fontAlgn="base">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fontAlgn="base">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cs typeface="+mn-cs"/>
              </a:defRPr>
            </a:lvl2pPr>
            <a:lvl3pPr marL="895350" indent="-196850" algn="l" defTabSz="1023938" rtl="0" fontAlgn="base">
              <a:lnSpc>
                <a:spcPct val="90000"/>
              </a:lnSpc>
              <a:spcBef>
                <a:spcPct val="15000"/>
              </a:spcBef>
              <a:spcAft>
                <a:spcPct val="0"/>
              </a:spcAft>
              <a:buClr>
                <a:srgbClr val="007AC9"/>
              </a:buClr>
              <a:buFont typeface="Arial" pitchFamily="34" charset="0"/>
              <a:buChar char="-"/>
              <a:defRPr sz="1700">
                <a:solidFill>
                  <a:srgbClr val="4D4F53"/>
                </a:solidFill>
                <a:latin typeface="+mn-lt"/>
                <a:ea typeface="+mn-ea"/>
                <a:cs typeface="+mn-cs"/>
              </a:defRPr>
            </a:lvl3pPr>
            <a:lvl4pPr marL="1220788" indent="-196850" algn="l" defTabSz="1023938" rtl="0" fontAlgn="base">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cs typeface="+mn-cs"/>
              </a:defRPr>
            </a:lvl4pPr>
            <a:lvl5pPr marL="1544638" indent="-195263" algn="l" defTabSz="1023938" rtl="0" fontAlgn="base">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cs typeface="+mn-cs"/>
              </a:defRPr>
            </a:lvl5pPr>
            <a:lvl6pPr marL="2001838" indent="-195263" algn="l" defTabSz="1023938" rtl="0" fontAlgn="base">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cs typeface="+mn-cs"/>
              </a:defRPr>
            </a:lvl6pPr>
            <a:lvl7pPr marL="2459038" indent="-195263" algn="l" defTabSz="1023938" rtl="0" fontAlgn="base">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cs typeface="+mn-cs"/>
              </a:defRPr>
            </a:lvl7pPr>
            <a:lvl8pPr marL="2916238" indent="-195263" algn="l" defTabSz="1023938" rtl="0" fontAlgn="base">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cs typeface="+mn-cs"/>
              </a:defRPr>
            </a:lvl8pPr>
            <a:lvl9pPr marL="3373438" indent="-195263" algn="l" defTabSz="1023938" rtl="0" fontAlgn="base">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cs typeface="+mn-cs"/>
              </a:defRPr>
            </a:lvl9pPr>
          </a:lstStyle>
          <a:p>
            <a:pPr>
              <a:buFont typeface="Arial" charset="0"/>
              <a:buNone/>
            </a:pPr>
            <a:r>
              <a:rPr lang="zh-CN" altLang="en-US" sz="2000" b="1" kern="0" dirty="0">
                <a:solidFill>
                  <a:srgbClr val="FF0000"/>
                </a:solidFill>
                <a:latin typeface="Tahoma" pitchFamily="34" charset="0"/>
                <a:cs typeface="Arial" charset="0"/>
              </a:rPr>
              <a:t>抗</a:t>
            </a:r>
            <a:r>
              <a:rPr lang="zh-CN" altLang="en-US" sz="2000" b="1" dirty="0">
                <a:solidFill>
                  <a:srgbClr val="FF0000"/>
                </a:solidFill>
                <a:latin typeface="黑体" panose="02010609060101010101" pitchFamily="49" charset="-122"/>
                <a:ea typeface="黑体" panose="02010609060101010101" pitchFamily="49" charset="-122"/>
                <a:cs typeface="Arial" charset="0"/>
              </a:rPr>
              <a:t>氧剂</a:t>
            </a:r>
            <a:r>
              <a:rPr lang="zh-CN" altLang="en-US" sz="2000" b="1" dirty="0">
                <a:solidFill>
                  <a:srgbClr val="006666"/>
                </a:solidFill>
                <a:latin typeface="黑体" panose="02010609060101010101" pitchFamily="49" charset="-122"/>
                <a:ea typeface="黑体" panose="02010609060101010101" pitchFamily="49" charset="-122"/>
                <a:cs typeface="Arial" charset="0"/>
              </a:rPr>
              <a:t>能够迅速捕捉以氧为中心的过氧化物自由基从而阻止聚合发生</a:t>
            </a:r>
            <a:endParaRPr lang="en-US" altLang="zh-CN" sz="2000" b="1" dirty="0">
              <a:solidFill>
                <a:srgbClr val="006666"/>
              </a:solidFill>
              <a:latin typeface="黑体" panose="02010609060101010101" pitchFamily="49" charset="-122"/>
              <a:ea typeface="黑体" panose="02010609060101010101" pitchFamily="49" charset="-122"/>
              <a:cs typeface="Arial" charset="0"/>
            </a:endParaRPr>
          </a:p>
          <a:p>
            <a:pPr>
              <a:buFont typeface="Arial" charset="0"/>
              <a:buNone/>
            </a:pPr>
            <a:r>
              <a:rPr lang="zh-CN" altLang="en-US" sz="2000" b="1" dirty="0">
                <a:solidFill>
                  <a:srgbClr val="006666"/>
                </a:solidFill>
                <a:latin typeface="黑体" panose="02010609060101010101" pitchFamily="49" charset="-122"/>
                <a:ea typeface="黑体" panose="02010609060101010101" pitchFamily="49" charset="-122"/>
                <a:cs typeface="Arial" charset="0"/>
              </a:rPr>
              <a:t>相比阻聚剂， 抗氧剂受环境条件的影响较小</a:t>
            </a:r>
            <a:endParaRPr lang="en-US" sz="2000" b="1" dirty="0">
              <a:solidFill>
                <a:srgbClr val="006666"/>
              </a:solidFill>
              <a:latin typeface="黑体" panose="02010609060101010101" pitchFamily="49" charset="-122"/>
              <a:ea typeface="黑体" panose="02010609060101010101" pitchFamily="49" charset="-122"/>
              <a:cs typeface="Arial" charset="0"/>
            </a:endParaRPr>
          </a:p>
        </p:txBody>
      </p:sp>
      <p:sp>
        <p:nvSpPr>
          <p:cNvPr id="55" name="TextBox 54"/>
          <p:cNvSpPr txBox="1"/>
          <p:nvPr/>
        </p:nvSpPr>
        <p:spPr>
          <a:xfrm>
            <a:off x="4281544" y="139849"/>
            <a:ext cx="5438189" cy="584775"/>
          </a:xfrm>
          <a:prstGeom prst="rect">
            <a:avLst/>
          </a:prstGeom>
          <a:noFill/>
        </p:spPr>
        <p:txBody>
          <a:bodyPr wrap="square" rtlCol="0">
            <a:spAutoFit/>
          </a:bodyPr>
          <a:lstStyle/>
          <a:p>
            <a:r>
              <a:rPr lang="zh-CN" altLang="en-US" sz="3200" dirty="0" smtClean="0">
                <a:solidFill>
                  <a:schemeClr val="accent1">
                    <a:lumMod val="75000"/>
                  </a:schemeClr>
                </a:solidFill>
              </a:rPr>
              <a:t>丙烯腈新技术、新材料开发</a:t>
            </a:r>
            <a:endParaRPr lang="zh-CN" altLang="en-US" sz="3200" dirty="0">
              <a:solidFill>
                <a:schemeClr val="accent1">
                  <a:lumMod val="75000"/>
                </a:schemeClr>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914324"/>
            <a:chOff x="0" y="0"/>
            <a:chExt cx="12192000" cy="914324"/>
          </a:xfrm>
          <a:effectLst>
            <a:outerShdw blurRad="50800" dist="38100" dir="2700000" algn="tl" rotWithShape="0">
              <a:prstClr val="black">
                <a:alpha val="40000"/>
              </a:prstClr>
            </a:outerShdw>
          </a:effectLst>
        </p:grpSpPr>
        <p:sp>
          <p:nvSpPr>
            <p:cNvPr id="3" name="矩形 2">
              <a:extLst>
                <a:ext uri="{FF2B5EF4-FFF2-40B4-BE49-F238E27FC236}">
                  <a16:creationId xmlns:a16="http://schemas.microsoft.com/office/drawing/2014/main" xmlns="" id="{DBA7EAC7-B3D8-4D41-A150-5DD10AEB6DBA}"/>
                </a:ext>
              </a:extLst>
            </p:cNvPr>
            <p:cNvSpPr/>
            <p:nvPr/>
          </p:nvSpPr>
          <p:spPr>
            <a:xfrm>
              <a:off x="1362545" y="544992"/>
              <a:ext cx="1736016" cy="369332"/>
            </a:xfrm>
            <a:prstGeom prst="rect">
              <a:avLst/>
            </a:prstGeom>
          </p:spPr>
          <p:txBody>
            <a:bodyPr wrap="square">
              <a:spAutoFit/>
            </a:bodyPr>
            <a:lstStyle/>
            <a:p>
              <a:pPr algn="dist"/>
              <a:r>
                <a:rPr lang="zh-CN" altLang="en-US" sz="1800" b="1"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安庆石化公司</a:t>
              </a:r>
              <a:endParaRPr lang="zh-CN" altLang="en-US" sz="1800" b="1" dirty="0">
                <a:solidFill>
                  <a:schemeClr val="tx1">
                    <a:lumMod val="65000"/>
                    <a:lumOff val="35000"/>
                  </a:schemeClr>
                </a:solidFill>
              </a:endParaRPr>
            </a:p>
          </p:txBody>
        </p:sp>
        <p:cxnSp>
          <p:nvCxnSpPr>
            <p:cNvPr id="4" name="直接连接符 3"/>
            <p:cNvCxnSpPr/>
            <p:nvPr/>
          </p:nvCxnSpPr>
          <p:spPr>
            <a:xfrm>
              <a:off x="0" y="900510"/>
              <a:ext cx="3098561" cy="0"/>
            </a:xfrm>
            <a:prstGeom prst="line">
              <a:avLst/>
            </a:prstGeom>
            <a:ln w="22225">
              <a:gradFill>
                <a:gsLst>
                  <a:gs pos="0">
                    <a:srgbClr val="FF0000"/>
                  </a:gs>
                  <a:gs pos="74000">
                    <a:srgbClr val="C00000"/>
                  </a:gs>
                  <a:gs pos="83000">
                    <a:srgbClr val="FFC000"/>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3108562" y="795"/>
              <a:ext cx="285518" cy="90051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3262156" y="729658"/>
              <a:ext cx="8929844" cy="0"/>
            </a:xfrm>
            <a:prstGeom prst="line">
              <a:avLst/>
            </a:prstGeom>
            <a:ln>
              <a:solidFill>
                <a:schemeClr val="accent2">
                  <a:alpha val="88000"/>
                </a:schemeClr>
              </a:solidFill>
            </a:ln>
          </p:spPr>
          <p:style>
            <a:lnRef idx="1">
              <a:schemeClr val="accent1"/>
            </a:lnRef>
            <a:fillRef idx="0">
              <a:schemeClr val="accent1"/>
            </a:fillRef>
            <a:effectRef idx="0">
              <a:schemeClr val="accent1"/>
            </a:effectRef>
            <a:fontRef idx="minor">
              <a:schemeClr val="tx1"/>
            </a:fontRef>
          </p:style>
        </p:cxnSp>
        <p:pic>
          <p:nvPicPr>
            <p:cNvPr id="7" name="图片 6"/>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59481" y="79549"/>
              <a:ext cx="744548" cy="767458"/>
            </a:xfrm>
            <a:prstGeom prst="rect">
              <a:avLst/>
            </a:prstGeom>
          </p:spPr>
        </p:pic>
        <p:sp>
          <p:nvSpPr>
            <p:cNvPr id="8" name="矩形 7">
              <a:extLst>
                <a:ext uri="{FF2B5EF4-FFF2-40B4-BE49-F238E27FC236}">
                  <a16:creationId xmlns:a16="http://schemas.microsoft.com/office/drawing/2014/main" xmlns="" id="{DBA7EAC7-B3D8-4D41-A150-5DD10AEB6DBA}"/>
                </a:ext>
              </a:extLst>
            </p:cNvPr>
            <p:cNvSpPr/>
            <p:nvPr/>
          </p:nvSpPr>
          <p:spPr>
            <a:xfrm>
              <a:off x="1380409" y="11213"/>
              <a:ext cx="1663462" cy="461665"/>
            </a:xfrm>
            <a:prstGeom prst="rect">
              <a:avLst/>
            </a:prstGeom>
          </p:spPr>
          <p:txBody>
            <a:bodyPr wrap="square">
              <a:spAutoFit/>
            </a:bodyPr>
            <a:lstStyle/>
            <a:p>
              <a:pPr algn="dist"/>
              <a:r>
                <a:rPr lang="zh-CN" altLang="en-US" sz="2400" b="1" dirty="0" smtClean="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中国石化</a:t>
              </a:r>
              <a:endParaRPr lang="zh-CN" altLang="en-US" sz="2400" b="1" dirty="0">
                <a:solidFill>
                  <a:schemeClr val="tx1">
                    <a:lumMod val="65000"/>
                    <a:lumOff val="35000"/>
                  </a:schemeClr>
                </a:solidFill>
              </a:endParaRPr>
            </a:p>
          </p:txBody>
        </p:sp>
        <p:sp>
          <p:nvSpPr>
            <p:cNvPr id="9" name="矩形 8">
              <a:extLst>
                <a:ext uri="{FF2B5EF4-FFF2-40B4-BE49-F238E27FC236}">
                  <a16:creationId xmlns:a16="http://schemas.microsoft.com/office/drawing/2014/main" xmlns="" id="{DBA7EAC7-B3D8-4D41-A150-5DD10AEB6DBA}"/>
                </a:ext>
              </a:extLst>
            </p:cNvPr>
            <p:cNvSpPr/>
            <p:nvPr/>
          </p:nvSpPr>
          <p:spPr>
            <a:xfrm>
              <a:off x="1418172" y="348954"/>
              <a:ext cx="1587082" cy="276999"/>
            </a:xfrm>
            <a:prstGeom prst="rect">
              <a:avLst/>
            </a:prstGeom>
          </p:spPr>
          <p:txBody>
            <a:bodyPr wrap="square">
              <a:spAutoFit/>
            </a:bodyPr>
            <a:lstStyle/>
            <a:p>
              <a:pPr algn="dist"/>
              <a:r>
                <a:rPr lang="en-US" altLang="zh-CN" sz="1200" b="1" dirty="0" smtClean="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SINOPEC</a:t>
              </a:r>
              <a:endParaRPr lang="zh-CN" altLang="en-US" sz="1200" b="1" dirty="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10" name="直接连接符 9"/>
            <p:cNvCxnSpPr/>
            <p:nvPr/>
          </p:nvCxnSpPr>
          <p:spPr>
            <a:xfrm flipH="1">
              <a:off x="3212704" y="0"/>
              <a:ext cx="285518" cy="90051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1" name="矩形 10"/>
          <p:cNvSpPr/>
          <p:nvPr/>
        </p:nvSpPr>
        <p:spPr>
          <a:xfrm>
            <a:off x="4689592" y="985228"/>
            <a:ext cx="5993949" cy="646331"/>
          </a:xfrm>
          <a:prstGeom prst="rect">
            <a:avLst/>
          </a:prstGeom>
        </p:spPr>
        <p:txBody>
          <a:bodyPr wrap="none">
            <a:spAutoFit/>
          </a:bodyPr>
          <a:lstStyle/>
          <a:p>
            <a:r>
              <a:rPr lang="en-GB" sz="3600" b="1" dirty="0" err="1" smtClean="0">
                <a:solidFill>
                  <a:schemeClr val="accent1">
                    <a:lumMod val="75000"/>
                  </a:schemeClr>
                </a:solidFill>
              </a:rPr>
              <a:t>Acrylex</a:t>
            </a:r>
            <a:r>
              <a:rPr lang="en-GB" sz="3600" b="1" dirty="0" smtClean="0">
                <a:solidFill>
                  <a:schemeClr val="accent1">
                    <a:lumMod val="75000"/>
                  </a:schemeClr>
                </a:solidFill>
              </a:rPr>
              <a:t> </a:t>
            </a:r>
            <a:r>
              <a:rPr lang="zh-CN" altLang="en-US" sz="3600" b="1" dirty="0" smtClean="0">
                <a:solidFill>
                  <a:schemeClr val="accent1">
                    <a:lumMod val="75000"/>
                  </a:schemeClr>
                </a:solidFill>
              </a:rPr>
              <a:t>高效阻聚剂方案现状</a:t>
            </a:r>
            <a:endParaRPr lang="zh-CN" altLang="en-US" sz="3600" dirty="0">
              <a:solidFill>
                <a:schemeClr val="accent1">
                  <a:lumMod val="75000"/>
                </a:schemeClr>
              </a:solidFill>
            </a:endParaRPr>
          </a:p>
        </p:txBody>
      </p:sp>
      <p:pic>
        <p:nvPicPr>
          <p:cNvPr id="12" name="Picture 1">
            <a:extLst>
              <a:ext uri="{FF2B5EF4-FFF2-40B4-BE49-F238E27FC236}">
                <a16:creationId xmlns:a16="http://schemas.microsoft.com/office/drawing/2014/main" xmlns="" id="{A63584E2-8B5B-47E1-9C3A-1BF258A16D7A}"/>
              </a:ext>
            </a:extLst>
          </p:cNvPr>
          <p:cNvPicPr>
            <a:picLocks noChangeAspect="1"/>
          </p:cNvPicPr>
          <p:nvPr/>
        </p:nvPicPr>
        <p:blipFill>
          <a:blip r:embed="rId3"/>
          <a:stretch>
            <a:fillRect/>
          </a:stretch>
        </p:blipFill>
        <p:spPr>
          <a:xfrm>
            <a:off x="3322543" y="1830937"/>
            <a:ext cx="7654246" cy="4585360"/>
          </a:xfrm>
          <a:prstGeom prst="rect">
            <a:avLst/>
          </a:prstGeom>
        </p:spPr>
      </p:pic>
      <p:sp>
        <p:nvSpPr>
          <p:cNvPr id="13" name="TextBox 12"/>
          <p:cNvSpPr txBox="1"/>
          <p:nvPr/>
        </p:nvSpPr>
        <p:spPr>
          <a:xfrm>
            <a:off x="4281544" y="139849"/>
            <a:ext cx="5438189" cy="584775"/>
          </a:xfrm>
          <a:prstGeom prst="rect">
            <a:avLst/>
          </a:prstGeom>
          <a:noFill/>
        </p:spPr>
        <p:txBody>
          <a:bodyPr wrap="square" rtlCol="0">
            <a:spAutoFit/>
          </a:bodyPr>
          <a:lstStyle/>
          <a:p>
            <a:r>
              <a:rPr lang="zh-CN" altLang="en-US" sz="3200" dirty="0" smtClean="0">
                <a:solidFill>
                  <a:schemeClr val="accent1">
                    <a:lumMod val="75000"/>
                  </a:schemeClr>
                </a:solidFill>
              </a:rPr>
              <a:t>丙烯腈新技术、新材料开发</a:t>
            </a:r>
            <a:endParaRPr lang="zh-CN" altLang="en-US" sz="3200" dirty="0">
              <a:solidFill>
                <a:schemeClr val="accent1">
                  <a:lumMod val="75000"/>
                </a:schemeClr>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914324"/>
            <a:chOff x="0" y="0"/>
            <a:chExt cx="12192000" cy="914324"/>
          </a:xfrm>
          <a:effectLst>
            <a:outerShdw blurRad="50800" dist="38100" dir="2700000" algn="tl" rotWithShape="0">
              <a:prstClr val="black">
                <a:alpha val="40000"/>
              </a:prstClr>
            </a:outerShdw>
          </a:effectLst>
        </p:grpSpPr>
        <p:sp>
          <p:nvSpPr>
            <p:cNvPr id="3" name="矩形 2">
              <a:extLst>
                <a:ext uri="{FF2B5EF4-FFF2-40B4-BE49-F238E27FC236}">
                  <a16:creationId xmlns:a16="http://schemas.microsoft.com/office/drawing/2014/main" xmlns="" id="{DBA7EAC7-B3D8-4D41-A150-5DD10AEB6DBA}"/>
                </a:ext>
              </a:extLst>
            </p:cNvPr>
            <p:cNvSpPr/>
            <p:nvPr/>
          </p:nvSpPr>
          <p:spPr>
            <a:xfrm>
              <a:off x="1362545" y="544992"/>
              <a:ext cx="1736016" cy="369332"/>
            </a:xfrm>
            <a:prstGeom prst="rect">
              <a:avLst/>
            </a:prstGeom>
          </p:spPr>
          <p:txBody>
            <a:bodyPr wrap="square">
              <a:spAutoFit/>
            </a:bodyPr>
            <a:lstStyle/>
            <a:p>
              <a:pPr algn="dist"/>
              <a:r>
                <a:rPr lang="zh-CN" altLang="en-US" sz="1800" b="1"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安庆石化公司</a:t>
              </a:r>
              <a:endParaRPr lang="zh-CN" altLang="en-US" sz="1800" b="1" dirty="0">
                <a:solidFill>
                  <a:schemeClr val="tx1">
                    <a:lumMod val="65000"/>
                    <a:lumOff val="35000"/>
                  </a:schemeClr>
                </a:solidFill>
              </a:endParaRPr>
            </a:p>
          </p:txBody>
        </p:sp>
        <p:cxnSp>
          <p:nvCxnSpPr>
            <p:cNvPr id="4" name="直接连接符 3"/>
            <p:cNvCxnSpPr/>
            <p:nvPr/>
          </p:nvCxnSpPr>
          <p:spPr>
            <a:xfrm>
              <a:off x="0" y="900510"/>
              <a:ext cx="3098561" cy="0"/>
            </a:xfrm>
            <a:prstGeom prst="line">
              <a:avLst/>
            </a:prstGeom>
            <a:ln w="22225">
              <a:gradFill>
                <a:gsLst>
                  <a:gs pos="0">
                    <a:srgbClr val="FF0000"/>
                  </a:gs>
                  <a:gs pos="74000">
                    <a:srgbClr val="C00000"/>
                  </a:gs>
                  <a:gs pos="83000">
                    <a:srgbClr val="FFC000"/>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3108562" y="795"/>
              <a:ext cx="285518" cy="90051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3262156" y="729658"/>
              <a:ext cx="8929844" cy="0"/>
            </a:xfrm>
            <a:prstGeom prst="line">
              <a:avLst/>
            </a:prstGeom>
            <a:ln>
              <a:solidFill>
                <a:schemeClr val="accent2">
                  <a:alpha val="88000"/>
                </a:schemeClr>
              </a:solidFill>
            </a:ln>
          </p:spPr>
          <p:style>
            <a:lnRef idx="1">
              <a:schemeClr val="accent1"/>
            </a:lnRef>
            <a:fillRef idx="0">
              <a:schemeClr val="accent1"/>
            </a:fillRef>
            <a:effectRef idx="0">
              <a:schemeClr val="accent1"/>
            </a:effectRef>
            <a:fontRef idx="minor">
              <a:schemeClr val="tx1"/>
            </a:fontRef>
          </p:style>
        </p:cxnSp>
        <p:pic>
          <p:nvPicPr>
            <p:cNvPr id="7" name="图片 6"/>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59481" y="79549"/>
              <a:ext cx="744548" cy="767458"/>
            </a:xfrm>
            <a:prstGeom prst="rect">
              <a:avLst/>
            </a:prstGeom>
          </p:spPr>
        </p:pic>
        <p:sp>
          <p:nvSpPr>
            <p:cNvPr id="8" name="矩形 7">
              <a:extLst>
                <a:ext uri="{FF2B5EF4-FFF2-40B4-BE49-F238E27FC236}">
                  <a16:creationId xmlns:a16="http://schemas.microsoft.com/office/drawing/2014/main" xmlns="" id="{DBA7EAC7-B3D8-4D41-A150-5DD10AEB6DBA}"/>
                </a:ext>
              </a:extLst>
            </p:cNvPr>
            <p:cNvSpPr/>
            <p:nvPr/>
          </p:nvSpPr>
          <p:spPr>
            <a:xfrm>
              <a:off x="1380409" y="11213"/>
              <a:ext cx="1663462" cy="461665"/>
            </a:xfrm>
            <a:prstGeom prst="rect">
              <a:avLst/>
            </a:prstGeom>
          </p:spPr>
          <p:txBody>
            <a:bodyPr wrap="square">
              <a:spAutoFit/>
            </a:bodyPr>
            <a:lstStyle/>
            <a:p>
              <a:pPr algn="dist"/>
              <a:r>
                <a:rPr lang="zh-CN" altLang="en-US" sz="2400" b="1" dirty="0" smtClean="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中国石化</a:t>
              </a:r>
              <a:endParaRPr lang="zh-CN" altLang="en-US" sz="2400" b="1" dirty="0">
                <a:solidFill>
                  <a:schemeClr val="tx1">
                    <a:lumMod val="65000"/>
                    <a:lumOff val="35000"/>
                  </a:schemeClr>
                </a:solidFill>
              </a:endParaRPr>
            </a:p>
          </p:txBody>
        </p:sp>
        <p:sp>
          <p:nvSpPr>
            <p:cNvPr id="9" name="矩形 8">
              <a:extLst>
                <a:ext uri="{FF2B5EF4-FFF2-40B4-BE49-F238E27FC236}">
                  <a16:creationId xmlns:a16="http://schemas.microsoft.com/office/drawing/2014/main" xmlns="" id="{DBA7EAC7-B3D8-4D41-A150-5DD10AEB6DBA}"/>
                </a:ext>
              </a:extLst>
            </p:cNvPr>
            <p:cNvSpPr/>
            <p:nvPr/>
          </p:nvSpPr>
          <p:spPr>
            <a:xfrm>
              <a:off x="1418172" y="348954"/>
              <a:ext cx="1587082" cy="276999"/>
            </a:xfrm>
            <a:prstGeom prst="rect">
              <a:avLst/>
            </a:prstGeom>
          </p:spPr>
          <p:txBody>
            <a:bodyPr wrap="square">
              <a:spAutoFit/>
            </a:bodyPr>
            <a:lstStyle/>
            <a:p>
              <a:pPr algn="dist"/>
              <a:r>
                <a:rPr lang="en-US" altLang="zh-CN" sz="1200" b="1" dirty="0" smtClean="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SINOPEC</a:t>
              </a:r>
              <a:endParaRPr lang="zh-CN" altLang="en-US" sz="1200" b="1" dirty="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10" name="直接连接符 9"/>
            <p:cNvCxnSpPr/>
            <p:nvPr/>
          </p:nvCxnSpPr>
          <p:spPr>
            <a:xfrm flipH="1">
              <a:off x="3212704" y="0"/>
              <a:ext cx="285518" cy="90051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1" name="矩形 10"/>
          <p:cNvSpPr/>
          <p:nvPr/>
        </p:nvSpPr>
        <p:spPr>
          <a:xfrm>
            <a:off x="4432152" y="839096"/>
            <a:ext cx="5948978" cy="646331"/>
          </a:xfrm>
          <a:prstGeom prst="rect">
            <a:avLst/>
          </a:prstGeom>
        </p:spPr>
        <p:txBody>
          <a:bodyPr wrap="square">
            <a:spAutoFit/>
          </a:bodyPr>
          <a:lstStyle/>
          <a:p>
            <a:r>
              <a:rPr lang="en-GB" altLang="zh-CN" sz="3600" dirty="0" err="1" smtClean="0">
                <a:solidFill>
                  <a:srgbClr val="0070C0"/>
                </a:solidFill>
                <a:ea typeface="宋体" panose="02010600030101010101" pitchFamily="2" charset="-122"/>
              </a:rPr>
              <a:t>Acrylex</a:t>
            </a:r>
            <a:r>
              <a:rPr lang="en-GB" altLang="zh-CN" sz="3600" dirty="0" smtClean="0">
                <a:solidFill>
                  <a:srgbClr val="0070C0"/>
                </a:solidFill>
                <a:ea typeface="宋体" panose="02010600030101010101" pitchFamily="2" charset="-122"/>
              </a:rPr>
              <a:t> </a:t>
            </a:r>
            <a:r>
              <a:rPr lang="zh-CN" altLang="en-US" sz="3600" dirty="0" smtClean="0">
                <a:solidFill>
                  <a:srgbClr val="0070C0"/>
                </a:solidFill>
                <a:ea typeface="宋体" panose="02010600030101010101" pitchFamily="2" charset="-122"/>
              </a:rPr>
              <a:t>高效阻聚剂</a:t>
            </a:r>
            <a:r>
              <a:rPr lang="zh-CN" altLang="en-GB" sz="3600" dirty="0" smtClean="0">
                <a:solidFill>
                  <a:srgbClr val="0070C0"/>
                </a:solidFill>
                <a:ea typeface="宋体" panose="02010600030101010101" pitchFamily="2" charset="-122"/>
              </a:rPr>
              <a:t>方案</a:t>
            </a:r>
            <a:r>
              <a:rPr lang="zh-CN" altLang="en-US" sz="3600" dirty="0" smtClean="0">
                <a:solidFill>
                  <a:srgbClr val="0070C0"/>
                </a:solidFill>
                <a:ea typeface="宋体" panose="02010600030101010101" pitchFamily="2" charset="-122"/>
              </a:rPr>
              <a:t>应用</a:t>
            </a:r>
            <a:endParaRPr lang="zh-CN" altLang="en-US" sz="3600" dirty="0"/>
          </a:p>
        </p:txBody>
      </p:sp>
      <p:sp>
        <p:nvSpPr>
          <p:cNvPr id="12" name="Rectangle 1027">
            <a:extLst>
              <a:ext uri="{FF2B5EF4-FFF2-40B4-BE49-F238E27FC236}">
                <a16:creationId xmlns:a16="http://schemas.microsoft.com/office/drawing/2014/main" xmlns="" id="{72CA2D78-F495-45C5-A724-17CE661C5470}"/>
              </a:ext>
            </a:extLst>
          </p:cNvPr>
          <p:cNvSpPr txBox="1">
            <a:spLocks noChangeArrowheads="1"/>
          </p:cNvSpPr>
          <p:nvPr/>
        </p:nvSpPr>
        <p:spPr>
          <a:xfrm>
            <a:off x="2140343" y="1935166"/>
            <a:ext cx="8351837" cy="4581525"/>
          </a:xfrm>
          <a:prstGeom prst="rect">
            <a:avLst/>
          </a:prstGeo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zh-CN" sz="2400" b="0" i="0" u="none" strike="noStrike" kern="1200" cap="none" spc="0" normalizeH="0" baseline="0" noProof="0" smtClean="0">
                <a:ln>
                  <a:noFill/>
                </a:ln>
                <a:solidFill>
                  <a:schemeClr val="tx1"/>
                </a:solidFill>
                <a:effectLst/>
                <a:uLnTx/>
                <a:uFillTx/>
                <a:latin typeface="+mn-lt"/>
                <a:ea typeface="宋体" panose="02010600030101010101" pitchFamily="2" charset="-122"/>
                <a:cs typeface="+mn-cs"/>
              </a:rPr>
              <a:t>2010</a:t>
            </a:r>
            <a:r>
              <a:rPr kumimoji="0" lang="zh-CN" altLang="en-US" sz="2400" b="0" i="0" u="none" strike="noStrike" kern="1200" cap="none" spc="0" normalizeH="0" baseline="0" noProof="0" smtClean="0">
                <a:ln>
                  <a:noFill/>
                </a:ln>
                <a:solidFill>
                  <a:schemeClr val="tx1"/>
                </a:solidFill>
                <a:effectLst/>
                <a:uLnTx/>
                <a:uFillTx/>
                <a:latin typeface="+mn-lt"/>
                <a:ea typeface="宋体" panose="02010600030101010101" pitchFamily="2" charset="-122"/>
                <a:cs typeface="+mn-cs"/>
              </a:rPr>
              <a:t>年</a:t>
            </a:r>
            <a:r>
              <a:rPr kumimoji="0" lang="en-US" altLang="zh-CN" sz="2400" b="0" i="0" u="none" strike="noStrike" kern="1200" cap="none" spc="0" normalizeH="0" baseline="0" noProof="0" smtClean="0">
                <a:ln>
                  <a:noFill/>
                </a:ln>
                <a:solidFill>
                  <a:schemeClr val="tx1"/>
                </a:solidFill>
                <a:effectLst/>
                <a:uLnTx/>
                <a:uFillTx/>
                <a:latin typeface="+mn-lt"/>
                <a:ea typeface="宋体" panose="02010600030101010101" pitchFamily="2" charset="-122"/>
                <a:cs typeface="+mn-cs"/>
              </a:rPr>
              <a:t>3</a:t>
            </a:r>
            <a:r>
              <a:rPr kumimoji="0" lang="zh-CN" altLang="en-US" sz="2400" b="0" i="0" u="none" strike="noStrike" kern="1200" cap="none" spc="0" normalizeH="0" baseline="0" noProof="0" smtClean="0">
                <a:ln>
                  <a:noFill/>
                </a:ln>
                <a:solidFill>
                  <a:schemeClr val="tx1"/>
                </a:solidFill>
                <a:effectLst/>
                <a:uLnTx/>
                <a:uFillTx/>
                <a:latin typeface="+mn-lt"/>
                <a:ea typeface="宋体" panose="02010600030101010101" pitchFamily="2" charset="-122"/>
                <a:cs typeface="+mn-cs"/>
              </a:rPr>
              <a:t>月30日装置同时试投用丙烯腈阻聚剂</a:t>
            </a:r>
            <a:r>
              <a:rPr kumimoji="0" lang="en-US" altLang="zh-CN" sz="2400" b="0" i="0" u="none" strike="noStrike" kern="1200" cap="none" spc="0" normalizeH="0" baseline="0" noProof="0" smtClean="0">
                <a:ln>
                  <a:noFill/>
                </a:ln>
                <a:solidFill>
                  <a:schemeClr val="tx1"/>
                </a:solidFill>
                <a:effectLst/>
                <a:uLnTx/>
                <a:uFillTx/>
                <a:latin typeface="+mn-lt"/>
                <a:ea typeface="宋体" panose="02010600030101010101" pitchFamily="2" charset="-122"/>
                <a:cs typeface="+mn-cs"/>
              </a:rPr>
              <a:t>Acrylex </a:t>
            </a:r>
            <a:r>
              <a:rPr kumimoji="0" lang="zh-CN" altLang="en-US" sz="2400" b="0" i="0" u="none" strike="noStrike" kern="1200" cap="none" spc="0" normalizeH="0" baseline="0" noProof="0" smtClean="0">
                <a:ln>
                  <a:noFill/>
                </a:ln>
                <a:solidFill>
                  <a:schemeClr val="tx1"/>
                </a:solidFill>
                <a:effectLst/>
                <a:uLnTx/>
                <a:uFillTx/>
                <a:latin typeface="+mn-lt"/>
                <a:ea typeface="宋体" panose="02010600030101010101" pitchFamily="2" charset="-122"/>
                <a:cs typeface="+mn-cs"/>
              </a:rPr>
              <a:t>高效阻聚剂</a:t>
            </a:r>
            <a:endParaRPr kumimoji="0" lang="en-US" altLang="zh-CN" sz="2400" b="0" i="0" u="none" strike="noStrike" kern="1200" cap="none" spc="0" normalizeH="0" baseline="0" noProof="0" smtClean="0">
              <a:ln>
                <a:noFill/>
              </a:ln>
              <a:solidFill>
                <a:schemeClr val="tx1"/>
              </a:solidFill>
              <a:effectLst/>
              <a:uLnTx/>
              <a:uFillTx/>
              <a:latin typeface="+mn-lt"/>
              <a:ea typeface="宋体" panose="02010600030101010101" pitchFamily="2" charset="-122"/>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zh-CN" sz="2400" b="0" i="0" u="none" strike="noStrike" kern="1200" cap="none" spc="0" normalizeH="0" baseline="0" noProof="0" smtClean="0">
                <a:ln>
                  <a:noFill/>
                </a:ln>
                <a:solidFill>
                  <a:schemeClr val="tx1"/>
                </a:solidFill>
                <a:effectLst/>
                <a:uLnTx/>
                <a:uFillTx/>
                <a:latin typeface="+mn-lt"/>
                <a:ea typeface="宋体" panose="02010600030101010101" pitchFamily="2" charset="-122"/>
                <a:cs typeface="+mn-cs"/>
              </a:rPr>
              <a:t>2010</a:t>
            </a:r>
            <a:r>
              <a:rPr kumimoji="0" lang="zh-CN" altLang="en-US" sz="2400" b="0" i="0" u="none" strike="noStrike" kern="1200" cap="none" spc="0" normalizeH="0" baseline="0" noProof="0" smtClean="0">
                <a:ln>
                  <a:noFill/>
                </a:ln>
                <a:solidFill>
                  <a:schemeClr val="tx1"/>
                </a:solidFill>
                <a:effectLst/>
                <a:uLnTx/>
                <a:uFillTx/>
                <a:latin typeface="+mn-lt"/>
                <a:ea typeface="宋体" panose="02010600030101010101" pitchFamily="2" charset="-122"/>
                <a:cs typeface="+mn-cs"/>
              </a:rPr>
              <a:t>年</a:t>
            </a:r>
            <a:r>
              <a:rPr kumimoji="0" lang="en-US" altLang="zh-CN" sz="2400" b="0" i="0" u="none" strike="noStrike" kern="1200" cap="none" spc="0" normalizeH="0" baseline="0" noProof="0" smtClean="0">
                <a:ln>
                  <a:noFill/>
                </a:ln>
                <a:solidFill>
                  <a:schemeClr val="tx1"/>
                </a:solidFill>
                <a:effectLst/>
                <a:uLnTx/>
                <a:uFillTx/>
                <a:latin typeface="+mn-lt"/>
                <a:ea typeface="宋体" panose="02010600030101010101" pitchFamily="2" charset="-122"/>
                <a:cs typeface="+mn-cs"/>
              </a:rPr>
              <a:t>5</a:t>
            </a:r>
            <a:r>
              <a:rPr kumimoji="0" lang="zh-CN" altLang="en-US" sz="2400" b="0" i="0" u="none" strike="noStrike" kern="1200" cap="none" spc="0" normalizeH="0" baseline="0" noProof="0" smtClean="0">
                <a:ln>
                  <a:noFill/>
                </a:ln>
                <a:solidFill>
                  <a:schemeClr val="tx1"/>
                </a:solidFill>
                <a:effectLst/>
                <a:uLnTx/>
                <a:uFillTx/>
                <a:latin typeface="+mn-lt"/>
                <a:ea typeface="宋体" panose="02010600030101010101" pitchFamily="2" charset="-122"/>
                <a:cs typeface="+mn-cs"/>
              </a:rPr>
              <a:t>月10日丙烯腈阻聚剂</a:t>
            </a:r>
            <a:r>
              <a:rPr kumimoji="0" lang="en-US" altLang="zh-CN" sz="2400" b="0" i="0" u="none" strike="noStrike" kern="1200" cap="none" spc="0" normalizeH="0" baseline="0" noProof="0" smtClean="0">
                <a:ln>
                  <a:noFill/>
                </a:ln>
                <a:solidFill>
                  <a:schemeClr val="tx1"/>
                </a:solidFill>
                <a:effectLst/>
                <a:uLnTx/>
                <a:uFillTx/>
                <a:latin typeface="+mn-lt"/>
                <a:ea typeface="宋体" panose="02010600030101010101" pitchFamily="2" charset="-122"/>
                <a:cs typeface="+mn-cs"/>
              </a:rPr>
              <a:t>Acrylex </a:t>
            </a:r>
            <a:r>
              <a:rPr kumimoji="0" lang="zh-CN" altLang="en-US" sz="2400" b="0" i="0" u="none" strike="noStrike" kern="1200" cap="none" spc="0" normalizeH="0" baseline="0" noProof="0" smtClean="0">
                <a:ln>
                  <a:noFill/>
                </a:ln>
                <a:solidFill>
                  <a:schemeClr val="tx1"/>
                </a:solidFill>
                <a:effectLst/>
                <a:uLnTx/>
                <a:uFillTx/>
                <a:latin typeface="+mn-lt"/>
                <a:ea typeface="宋体" panose="02010600030101010101" pitchFamily="2" charset="-122"/>
                <a:cs typeface="+mn-cs"/>
              </a:rPr>
              <a:t>高效阻聚剂正式投用。</a:t>
            </a:r>
            <a:endParaRPr kumimoji="0" lang="en-US" altLang="zh-CN" sz="2400" b="0" i="0" u="none" strike="noStrike" kern="1200" cap="none" spc="0" normalizeH="0" baseline="0" noProof="0" smtClean="0">
              <a:ln>
                <a:noFill/>
              </a:ln>
              <a:solidFill>
                <a:schemeClr val="tx1"/>
              </a:solidFill>
              <a:effectLst/>
              <a:uLnTx/>
              <a:uFillTx/>
              <a:latin typeface="+mn-lt"/>
              <a:ea typeface="宋体" panose="02010600030101010101" pitchFamily="2" charset="-122"/>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altLang="zh-CN" sz="1000" b="0" i="0" u="none" strike="noStrike" kern="1200" cap="none" spc="0" normalizeH="0" baseline="0" noProof="0" smtClean="0">
              <a:ln>
                <a:noFill/>
              </a:ln>
              <a:solidFill>
                <a:schemeClr val="tx1"/>
              </a:solidFill>
              <a:effectLst/>
              <a:uLnTx/>
              <a:uFillTx/>
              <a:latin typeface="+mn-lt"/>
              <a:ea typeface="宋体" panose="02010600030101010101" pitchFamily="2" charset="-122"/>
              <a:cs typeface="+mn-cs"/>
            </a:endParaRP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ü"/>
              <a:tabLst/>
              <a:defRPr/>
            </a:pPr>
            <a:r>
              <a:rPr kumimoji="0" lang="en-US" altLang="zh-CN" sz="1600" b="0" i="0" u="none" strike="noStrike" kern="1200" cap="none" spc="0" normalizeH="0" baseline="0" noProof="0" smtClean="0">
                <a:ln>
                  <a:noFill/>
                </a:ln>
                <a:solidFill>
                  <a:schemeClr val="tx1"/>
                </a:solidFill>
                <a:effectLst/>
                <a:uLnTx/>
                <a:uFillTx/>
                <a:latin typeface="+mn-lt"/>
                <a:ea typeface="宋体" panose="02010600030101010101" pitchFamily="2" charset="-122"/>
                <a:cs typeface="+mn-cs"/>
              </a:rPr>
              <a:t>    </a:t>
            </a:r>
            <a:r>
              <a:rPr kumimoji="0" lang="zh-CN" altLang="en-US" sz="1600" b="0" i="0" u="none" strike="noStrike" kern="1200" cap="none" spc="0" normalizeH="0" baseline="0" noProof="0" smtClean="0">
                <a:ln>
                  <a:noFill/>
                </a:ln>
                <a:solidFill>
                  <a:schemeClr val="tx1"/>
                </a:solidFill>
                <a:effectLst/>
                <a:uLnTx/>
                <a:uFillTx/>
                <a:latin typeface="+mn-lt"/>
                <a:ea typeface="宋体" panose="02010600030101010101" pitchFamily="2" charset="-122"/>
                <a:cs typeface="+mn-cs"/>
              </a:rPr>
              <a:t>注点：脱氰/干燥塔</a:t>
            </a:r>
            <a:r>
              <a:rPr kumimoji="0" lang="en-US" altLang="zh-CN" sz="1600" b="0" i="0" u="none" strike="noStrike" kern="1200" cap="none" spc="0" normalizeH="0" baseline="0" noProof="0" smtClean="0">
                <a:ln>
                  <a:noFill/>
                </a:ln>
                <a:solidFill>
                  <a:schemeClr val="tx1"/>
                </a:solidFill>
                <a:effectLst/>
                <a:uLnTx/>
                <a:uFillTx/>
                <a:latin typeface="+mn-lt"/>
                <a:ea typeface="宋体" panose="02010600030101010101" pitchFamily="2" charset="-122"/>
                <a:cs typeface="+mn-cs"/>
              </a:rPr>
              <a:t>T3002</a:t>
            </a:r>
            <a:r>
              <a:rPr kumimoji="0" lang="zh-CN" altLang="en-US" sz="1600" b="0" i="0" u="none" strike="noStrike" kern="1200" cap="none" spc="0" normalizeH="0" baseline="0" noProof="0" smtClean="0">
                <a:ln>
                  <a:noFill/>
                </a:ln>
                <a:solidFill>
                  <a:schemeClr val="tx1"/>
                </a:solidFill>
                <a:effectLst/>
                <a:uLnTx/>
                <a:uFillTx/>
                <a:latin typeface="+mn-lt"/>
                <a:ea typeface="宋体" panose="02010600030101010101" pitchFamily="2" charset="-122"/>
                <a:cs typeface="+mn-cs"/>
              </a:rPr>
              <a:t>干燥段进料管线</a:t>
            </a:r>
            <a:endParaRPr kumimoji="0" lang="en-US" altLang="zh-CN" sz="1600" b="0" i="0" u="none" strike="noStrike" kern="1200" cap="none" spc="0" normalizeH="0" baseline="0" noProof="0" smtClean="0">
              <a:ln>
                <a:noFill/>
              </a:ln>
              <a:solidFill>
                <a:schemeClr val="tx1"/>
              </a:solidFill>
              <a:effectLst/>
              <a:uLnTx/>
              <a:uFillTx/>
              <a:latin typeface="+mn-lt"/>
              <a:ea typeface="宋体" panose="02010600030101010101" pitchFamily="2" charset="-122"/>
              <a:cs typeface="+mn-cs"/>
            </a:endParaRP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ü"/>
              <a:tabLst/>
              <a:defRPr/>
            </a:pPr>
            <a:r>
              <a:rPr kumimoji="0" lang="en-US" altLang="zh-CN" sz="1600" b="0" i="0" u="none" strike="noStrike" kern="1200" cap="none" spc="0" normalizeH="0" baseline="0" noProof="0" smtClean="0">
                <a:ln>
                  <a:noFill/>
                </a:ln>
                <a:solidFill>
                  <a:schemeClr val="tx1"/>
                </a:solidFill>
                <a:effectLst/>
                <a:uLnTx/>
                <a:uFillTx/>
                <a:latin typeface="+mn-lt"/>
                <a:ea typeface="宋体" panose="02010600030101010101" pitchFamily="2" charset="-122"/>
                <a:cs typeface="+mn-cs"/>
              </a:rPr>
              <a:t>    </a:t>
            </a:r>
            <a:r>
              <a:rPr kumimoji="0" lang="zh-CN" altLang="en-US" sz="1600" b="0" i="0" u="none" strike="noStrike" kern="1200" cap="none" spc="0" normalizeH="0" baseline="0" noProof="0" smtClean="0">
                <a:ln>
                  <a:noFill/>
                </a:ln>
                <a:solidFill>
                  <a:schemeClr val="tx1"/>
                </a:solidFill>
                <a:effectLst/>
                <a:uLnTx/>
                <a:uFillTx/>
                <a:latin typeface="+mn-lt"/>
                <a:ea typeface="宋体" panose="02010600030101010101" pitchFamily="2" charset="-122"/>
                <a:cs typeface="+mn-cs"/>
              </a:rPr>
              <a:t>注量：</a:t>
            </a:r>
            <a:r>
              <a:rPr kumimoji="0" lang="en-US" altLang="zh-CN" sz="1600" b="0" i="0" u="none" strike="noStrike" kern="1200" cap="none" spc="0" normalizeH="0" baseline="0" noProof="0" smtClean="0">
                <a:ln>
                  <a:noFill/>
                </a:ln>
                <a:solidFill>
                  <a:schemeClr val="tx1"/>
                </a:solidFill>
                <a:effectLst/>
                <a:uLnTx/>
                <a:uFillTx/>
                <a:latin typeface="+mn-lt"/>
                <a:ea typeface="宋体" panose="02010600030101010101" pitchFamily="2" charset="-122"/>
                <a:cs typeface="+mn-cs"/>
              </a:rPr>
              <a:t>（</a:t>
            </a:r>
            <a:r>
              <a:rPr kumimoji="0" lang="zh-CN" altLang="en-US" sz="1600" b="0" i="0" u="none" strike="noStrike" kern="1200" cap="none" spc="0" normalizeH="0" baseline="0" noProof="0" smtClean="0">
                <a:ln>
                  <a:noFill/>
                </a:ln>
                <a:solidFill>
                  <a:schemeClr val="tx1"/>
                </a:solidFill>
                <a:effectLst/>
                <a:uLnTx/>
                <a:uFillTx/>
                <a:latin typeface="+mn-lt"/>
                <a:ea typeface="宋体" panose="02010600030101010101" pitchFamily="2" charset="-122"/>
                <a:cs typeface="+mn-cs"/>
              </a:rPr>
              <a:t>基于</a:t>
            </a:r>
            <a:r>
              <a:rPr kumimoji="0" lang="en-US" altLang="zh-CN" sz="1600" b="0" i="0" u="none" strike="noStrike" kern="1200" cap="none" spc="0" normalizeH="0" baseline="0" noProof="0" smtClean="0">
                <a:ln>
                  <a:noFill/>
                </a:ln>
                <a:solidFill>
                  <a:schemeClr val="tx1"/>
                </a:solidFill>
                <a:effectLst/>
                <a:uLnTx/>
                <a:uFillTx/>
                <a:latin typeface="+mn-lt"/>
                <a:ea typeface="宋体" panose="02010600030101010101" pitchFamily="2" charset="-122"/>
                <a:cs typeface="+mn-cs"/>
              </a:rPr>
              <a:t>T3002</a:t>
            </a:r>
            <a:r>
              <a:rPr kumimoji="0" lang="zh-CN" altLang="en-US" sz="1600" b="0" i="0" u="none" strike="noStrike" kern="1200" cap="none" spc="0" normalizeH="0" baseline="0" noProof="0" smtClean="0">
                <a:ln>
                  <a:noFill/>
                </a:ln>
                <a:solidFill>
                  <a:schemeClr val="tx1"/>
                </a:solidFill>
                <a:effectLst/>
                <a:uLnTx/>
                <a:uFillTx/>
                <a:latin typeface="+mn-lt"/>
                <a:ea typeface="宋体" panose="02010600030101010101" pitchFamily="2" charset="-122"/>
                <a:cs typeface="+mn-cs"/>
              </a:rPr>
              <a:t>塔釜流量40</a:t>
            </a:r>
            <a:r>
              <a:rPr kumimoji="0" lang="en-US" altLang="zh-CN" sz="1600" b="0" i="0" u="none" strike="noStrike" kern="1200" cap="none" spc="0" normalizeH="0" baseline="0" noProof="0" smtClean="0">
                <a:ln>
                  <a:noFill/>
                </a:ln>
                <a:solidFill>
                  <a:schemeClr val="tx1"/>
                </a:solidFill>
                <a:effectLst/>
                <a:uLnTx/>
                <a:uFillTx/>
                <a:latin typeface="+mn-lt"/>
                <a:ea typeface="宋体" panose="02010600030101010101" pitchFamily="2" charset="-122"/>
                <a:cs typeface="+mn-cs"/>
              </a:rPr>
              <a:t>T/H</a:t>
            </a:r>
            <a:r>
              <a:rPr kumimoji="0" lang="en-US" altLang="zh-CN" sz="2400" b="0" i="0" u="none" strike="noStrike" kern="1200" cap="none" spc="0" normalizeH="0" baseline="0" noProof="0" smtClean="0">
                <a:ln>
                  <a:noFill/>
                </a:ln>
                <a:solidFill>
                  <a:schemeClr val="tx1"/>
                </a:solidFill>
                <a:effectLst/>
                <a:uLnTx/>
                <a:uFillTx/>
                <a:latin typeface="+mn-lt"/>
                <a:ea typeface="宋体" panose="02010600030101010101" pitchFamily="2" charset="-122"/>
                <a:cs typeface="+mn-cs"/>
              </a:rPr>
              <a:t>）</a:t>
            </a:r>
            <a:r>
              <a:rPr kumimoji="0" lang="zh-CN" altLang="en-US" sz="1600" b="0" i="0" u="none" strike="noStrike" kern="1200" cap="none" spc="0" normalizeH="0" baseline="0" noProof="0" smtClean="0">
                <a:ln>
                  <a:noFill/>
                </a:ln>
                <a:solidFill>
                  <a:schemeClr val="tx1"/>
                </a:solidFill>
                <a:effectLst/>
                <a:uLnTx/>
                <a:uFillTx/>
                <a:latin typeface="+mn-lt"/>
                <a:ea typeface="宋体" panose="02010600030101010101" pitchFamily="2" charset="-122"/>
                <a:cs typeface="+mn-cs"/>
              </a:rPr>
              <a:t>100</a:t>
            </a:r>
            <a:r>
              <a:rPr kumimoji="0" lang="en-US" altLang="zh-CN" sz="1600" b="0" i="0" u="none" strike="noStrike" kern="1200" cap="none" spc="0" normalizeH="0" baseline="0" noProof="0" smtClean="0">
                <a:ln>
                  <a:noFill/>
                </a:ln>
                <a:solidFill>
                  <a:schemeClr val="tx1"/>
                </a:solidFill>
                <a:effectLst/>
                <a:uLnTx/>
                <a:uFillTx/>
                <a:latin typeface="+mn-lt"/>
                <a:ea typeface="宋体" panose="02010600030101010101" pitchFamily="2" charset="-122"/>
                <a:cs typeface="+mn-cs"/>
              </a:rPr>
              <a:t>ppm</a:t>
            </a:r>
            <a:endParaRPr kumimoji="0" lang="en-US" altLang="zh-CN" sz="1600" b="0" i="0" u="none" strike="noStrike" kern="1200" cap="none" spc="0" normalizeH="0" baseline="0" noProof="0" dirty="0">
              <a:ln>
                <a:noFill/>
              </a:ln>
              <a:solidFill>
                <a:schemeClr val="tx1"/>
              </a:solidFill>
              <a:effectLst/>
              <a:uLnTx/>
              <a:uFillTx/>
              <a:latin typeface="+mn-lt"/>
              <a:ea typeface="宋体" panose="02010600030101010101" pitchFamily="2" charset="-122"/>
              <a:cs typeface="+mn-cs"/>
            </a:endParaRPr>
          </a:p>
        </p:txBody>
      </p:sp>
      <p:sp>
        <p:nvSpPr>
          <p:cNvPr id="13" name="TextBox 12"/>
          <p:cNvSpPr txBox="1"/>
          <p:nvPr/>
        </p:nvSpPr>
        <p:spPr>
          <a:xfrm>
            <a:off x="4281544" y="139849"/>
            <a:ext cx="5438189" cy="584775"/>
          </a:xfrm>
          <a:prstGeom prst="rect">
            <a:avLst/>
          </a:prstGeom>
          <a:noFill/>
        </p:spPr>
        <p:txBody>
          <a:bodyPr wrap="square" rtlCol="0">
            <a:spAutoFit/>
          </a:bodyPr>
          <a:lstStyle/>
          <a:p>
            <a:r>
              <a:rPr lang="zh-CN" altLang="en-US" sz="3200" dirty="0" smtClean="0">
                <a:solidFill>
                  <a:schemeClr val="accent1">
                    <a:lumMod val="75000"/>
                  </a:schemeClr>
                </a:solidFill>
              </a:rPr>
              <a:t>丙烯腈新技术、新材料开发</a:t>
            </a:r>
            <a:endParaRPr lang="zh-CN" altLang="en-US" sz="3200" dirty="0">
              <a:solidFill>
                <a:schemeClr val="accent1">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 calcmode="lin" valueType="num">
                                      <p:cBhvr additive="base">
                                        <p:cTn id="13"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anim calcmode="lin" valueType="num">
                                      <p:cBhvr additive="base">
                                        <p:cTn id="19"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xEl>
                                              <p:pRg st="4" end="4"/>
                                            </p:txEl>
                                          </p:spTgt>
                                        </p:tgtEl>
                                        <p:attrNameLst>
                                          <p:attrName>style.visibility</p:attrName>
                                        </p:attrNameLst>
                                      </p:cBhvr>
                                      <p:to>
                                        <p:strVal val="visible"/>
                                      </p:to>
                                    </p:set>
                                    <p:anim calcmode="lin" valueType="num">
                                      <p:cBhvr additive="base">
                                        <p:cTn id="25" dur="500" fill="hold"/>
                                        <p:tgtEl>
                                          <p:spTgt spid="1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914324"/>
            <a:chOff x="0" y="0"/>
            <a:chExt cx="12192000" cy="914324"/>
          </a:xfrm>
          <a:effectLst>
            <a:outerShdw blurRad="50800" dist="38100" dir="2700000" algn="tl" rotWithShape="0">
              <a:prstClr val="black">
                <a:alpha val="40000"/>
              </a:prstClr>
            </a:outerShdw>
          </a:effectLst>
        </p:grpSpPr>
        <p:sp>
          <p:nvSpPr>
            <p:cNvPr id="3" name="矩形 2">
              <a:extLst>
                <a:ext uri="{FF2B5EF4-FFF2-40B4-BE49-F238E27FC236}">
                  <a16:creationId xmlns:a16="http://schemas.microsoft.com/office/drawing/2014/main" xmlns="" id="{DBA7EAC7-B3D8-4D41-A150-5DD10AEB6DBA}"/>
                </a:ext>
              </a:extLst>
            </p:cNvPr>
            <p:cNvSpPr/>
            <p:nvPr/>
          </p:nvSpPr>
          <p:spPr>
            <a:xfrm>
              <a:off x="1362545" y="544992"/>
              <a:ext cx="1736016" cy="369332"/>
            </a:xfrm>
            <a:prstGeom prst="rect">
              <a:avLst/>
            </a:prstGeom>
          </p:spPr>
          <p:txBody>
            <a:bodyPr wrap="square">
              <a:spAutoFit/>
            </a:bodyPr>
            <a:lstStyle/>
            <a:p>
              <a:pPr algn="dist"/>
              <a:r>
                <a:rPr lang="zh-CN" altLang="en-US" sz="1800" b="1"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安庆石化公司</a:t>
              </a:r>
              <a:endParaRPr lang="zh-CN" altLang="en-US" sz="1800" b="1" dirty="0">
                <a:solidFill>
                  <a:schemeClr val="tx1">
                    <a:lumMod val="65000"/>
                    <a:lumOff val="35000"/>
                  </a:schemeClr>
                </a:solidFill>
              </a:endParaRPr>
            </a:p>
          </p:txBody>
        </p:sp>
        <p:cxnSp>
          <p:nvCxnSpPr>
            <p:cNvPr id="4" name="直接连接符 3"/>
            <p:cNvCxnSpPr/>
            <p:nvPr/>
          </p:nvCxnSpPr>
          <p:spPr>
            <a:xfrm>
              <a:off x="0" y="900510"/>
              <a:ext cx="3098561" cy="0"/>
            </a:xfrm>
            <a:prstGeom prst="line">
              <a:avLst/>
            </a:prstGeom>
            <a:ln w="22225">
              <a:gradFill>
                <a:gsLst>
                  <a:gs pos="0">
                    <a:srgbClr val="FF0000"/>
                  </a:gs>
                  <a:gs pos="74000">
                    <a:srgbClr val="C00000"/>
                  </a:gs>
                  <a:gs pos="83000">
                    <a:srgbClr val="FFC000"/>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3108562" y="795"/>
              <a:ext cx="285518" cy="90051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3262156" y="729658"/>
              <a:ext cx="8929844" cy="0"/>
            </a:xfrm>
            <a:prstGeom prst="line">
              <a:avLst/>
            </a:prstGeom>
            <a:ln>
              <a:solidFill>
                <a:schemeClr val="accent2">
                  <a:alpha val="88000"/>
                </a:schemeClr>
              </a:solidFill>
            </a:ln>
          </p:spPr>
          <p:style>
            <a:lnRef idx="1">
              <a:schemeClr val="accent1"/>
            </a:lnRef>
            <a:fillRef idx="0">
              <a:schemeClr val="accent1"/>
            </a:fillRef>
            <a:effectRef idx="0">
              <a:schemeClr val="accent1"/>
            </a:effectRef>
            <a:fontRef idx="minor">
              <a:schemeClr val="tx1"/>
            </a:fontRef>
          </p:style>
        </p:cxnSp>
        <p:pic>
          <p:nvPicPr>
            <p:cNvPr id="7" name="图片 6"/>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59481" y="79549"/>
              <a:ext cx="744548" cy="767458"/>
            </a:xfrm>
            <a:prstGeom prst="rect">
              <a:avLst/>
            </a:prstGeom>
          </p:spPr>
        </p:pic>
        <p:sp>
          <p:nvSpPr>
            <p:cNvPr id="8" name="矩形 7">
              <a:extLst>
                <a:ext uri="{FF2B5EF4-FFF2-40B4-BE49-F238E27FC236}">
                  <a16:creationId xmlns:a16="http://schemas.microsoft.com/office/drawing/2014/main" xmlns="" id="{DBA7EAC7-B3D8-4D41-A150-5DD10AEB6DBA}"/>
                </a:ext>
              </a:extLst>
            </p:cNvPr>
            <p:cNvSpPr/>
            <p:nvPr/>
          </p:nvSpPr>
          <p:spPr>
            <a:xfrm>
              <a:off x="1380409" y="11213"/>
              <a:ext cx="1663462" cy="461665"/>
            </a:xfrm>
            <a:prstGeom prst="rect">
              <a:avLst/>
            </a:prstGeom>
          </p:spPr>
          <p:txBody>
            <a:bodyPr wrap="square">
              <a:spAutoFit/>
            </a:bodyPr>
            <a:lstStyle/>
            <a:p>
              <a:pPr algn="dist"/>
              <a:r>
                <a:rPr lang="zh-CN" altLang="en-US" sz="2400" b="1" dirty="0" smtClean="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中国石化</a:t>
              </a:r>
              <a:endParaRPr lang="zh-CN" altLang="en-US" sz="2400" b="1" dirty="0">
                <a:solidFill>
                  <a:schemeClr val="tx1">
                    <a:lumMod val="65000"/>
                    <a:lumOff val="35000"/>
                  </a:schemeClr>
                </a:solidFill>
              </a:endParaRPr>
            </a:p>
          </p:txBody>
        </p:sp>
        <p:sp>
          <p:nvSpPr>
            <p:cNvPr id="9" name="矩形 8">
              <a:extLst>
                <a:ext uri="{FF2B5EF4-FFF2-40B4-BE49-F238E27FC236}">
                  <a16:creationId xmlns:a16="http://schemas.microsoft.com/office/drawing/2014/main" xmlns="" id="{DBA7EAC7-B3D8-4D41-A150-5DD10AEB6DBA}"/>
                </a:ext>
              </a:extLst>
            </p:cNvPr>
            <p:cNvSpPr/>
            <p:nvPr/>
          </p:nvSpPr>
          <p:spPr>
            <a:xfrm>
              <a:off x="1418172" y="348954"/>
              <a:ext cx="1587082" cy="276999"/>
            </a:xfrm>
            <a:prstGeom prst="rect">
              <a:avLst/>
            </a:prstGeom>
          </p:spPr>
          <p:txBody>
            <a:bodyPr wrap="square">
              <a:spAutoFit/>
            </a:bodyPr>
            <a:lstStyle/>
            <a:p>
              <a:pPr algn="dist"/>
              <a:r>
                <a:rPr lang="en-US" altLang="zh-CN" sz="1200" b="1" dirty="0" smtClean="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SINOPEC</a:t>
              </a:r>
              <a:endParaRPr lang="zh-CN" altLang="en-US" sz="1200" b="1" dirty="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10" name="直接连接符 9"/>
            <p:cNvCxnSpPr/>
            <p:nvPr/>
          </p:nvCxnSpPr>
          <p:spPr>
            <a:xfrm flipH="1">
              <a:off x="3212704" y="0"/>
              <a:ext cx="285518" cy="90051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1" name="矩形 10"/>
          <p:cNvSpPr/>
          <p:nvPr/>
        </p:nvSpPr>
        <p:spPr>
          <a:xfrm>
            <a:off x="4172887" y="1146593"/>
            <a:ext cx="6484467" cy="584775"/>
          </a:xfrm>
          <a:prstGeom prst="rect">
            <a:avLst/>
          </a:prstGeom>
        </p:spPr>
        <p:txBody>
          <a:bodyPr wrap="none">
            <a:spAutoFit/>
          </a:bodyPr>
          <a:lstStyle/>
          <a:p>
            <a:r>
              <a:rPr lang="en-GB" altLang="zh-CN" sz="3200" dirty="0" err="1" smtClean="0">
                <a:solidFill>
                  <a:schemeClr val="accent1">
                    <a:lumMod val="75000"/>
                  </a:schemeClr>
                </a:solidFill>
                <a:ea typeface="宋体" panose="02010600030101010101" pitchFamily="2" charset="-122"/>
              </a:rPr>
              <a:t>Acrylex</a:t>
            </a:r>
            <a:r>
              <a:rPr lang="en-GB" altLang="zh-CN" sz="3200" dirty="0" smtClean="0">
                <a:solidFill>
                  <a:schemeClr val="accent1">
                    <a:lumMod val="75000"/>
                  </a:schemeClr>
                </a:solidFill>
                <a:ea typeface="宋体" panose="02010600030101010101" pitchFamily="2" charset="-122"/>
              </a:rPr>
              <a:t> </a:t>
            </a:r>
            <a:r>
              <a:rPr lang="zh-CN" altLang="en-US" sz="3200" dirty="0" smtClean="0">
                <a:solidFill>
                  <a:schemeClr val="accent1">
                    <a:lumMod val="75000"/>
                  </a:schemeClr>
                </a:solidFill>
                <a:ea typeface="宋体" panose="02010600030101010101" pitchFamily="2" charset="-122"/>
              </a:rPr>
              <a:t>高效阻聚剂</a:t>
            </a:r>
            <a:r>
              <a:rPr lang="zh-CN" altLang="en-GB" sz="3200" dirty="0" smtClean="0">
                <a:solidFill>
                  <a:schemeClr val="accent1">
                    <a:lumMod val="75000"/>
                  </a:schemeClr>
                </a:solidFill>
                <a:ea typeface="宋体" panose="02010600030101010101" pitchFamily="2" charset="-122"/>
              </a:rPr>
              <a:t>应用</a:t>
            </a:r>
            <a:r>
              <a:rPr lang="zh-CN" altLang="en-GB" sz="3200" dirty="0" smtClean="0">
                <a:solidFill>
                  <a:schemeClr val="accent1">
                    <a:lumMod val="75000"/>
                  </a:schemeClr>
                </a:solidFill>
                <a:ea typeface="宋体" panose="02010600030101010101" pitchFamily="2" charset="-122"/>
              </a:rPr>
              <a:t>情况再沸器</a:t>
            </a:r>
            <a:endParaRPr lang="zh-CN" altLang="en-US" sz="3200" dirty="0">
              <a:solidFill>
                <a:schemeClr val="accent1">
                  <a:lumMod val="75000"/>
                </a:schemeClr>
              </a:solidFill>
            </a:endParaRPr>
          </a:p>
        </p:txBody>
      </p:sp>
      <p:pic>
        <p:nvPicPr>
          <p:cNvPr id="12" name="Picture 6">
            <a:extLst>
              <a:ext uri="{FF2B5EF4-FFF2-40B4-BE49-F238E27FC236}">
                <a16:creationId xmlns:a16="http://schemas.microsoft.com/office/drawing/2014/main" xmlns="" id="{E9121412-3480-4255-A3DB-C96EF4FA030F}"/>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678193" y="1883728"/>
            <a:ext cx="8864600" cy="46085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 name="TextBox 12"/>
          <p:cNvSpPr txBox="1"/>
          <p:nvPr/>
        </p:nvSpPr>
        <p:spPr>
          <a:xfrm>
            <a:off x="4281544" y="139849"/>
            <a:ext cx="5438189" cy="584775"/>
          </a:xfrm>
          <a:prstGeom prst="rect">
            <a:avLst/>
          </a:prstGeom>
          <a:noFill/>
        </p:spPr>
        <p:txBody>
          <a:bodyPr wrap="square" rtlCol="0">
            <a:spAutoFit/>
          </a:bodyPr>
          <a:lstStyle/>
          <a:p>
            <a:r>
              <a:rPr lang="zh-CN" altLang="en-US" sz="3200" dirty="0" smtClean="0">
                <a:solidFill>
                  <a:schemeClr val="accent1">
                    <a:lumMod val="75000"/>
                  </a:schemeClr>
                </a:solidFill>
              </a:rPr>
              <a:t>丙烯腈新技术、新材料开发</a:t>
            </a:r>
            <a:endParaRPr lang="zh-CN" altLang="en-US" sz="3200" dirty="0">
              <a:solidFill>
                <a:schemeClr val="accent1">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140763" y="963713"/>
            <a:ext cx="2037737" cy="646331"/>
          </a:xfrm>
          <a:prstGeom prst="rect">
            <a:avLst/>
          </a:prstGeom>
        </p:spPr>
        <p:txBody>
          <a:bodyPr wrap="none">
            <a:spAutoFit/>
          </a:bodyPr>
          <a:lstStyle/>
          <a:p>
            <a:r>
              <a:rPr lang="zh-CN" altLang="en-US" sz="3600" b="1" dirty="0" smtClean="0">
                <a:solidFill>
                  <a:schemeClr val="accent1">
                    <a:lumMod val="75000"/>
                  </a:schemeClr>
                </a:solidFill>
                <a:ea typeface="宋体" panose="02010600030101010101" pitchFamily="2" charset="-122"/>
              </a:rPr>
              <a:t>结垢机理</a:t>
            </a:r>
            <a:endParaRPr lang="zh-CN" altLang="en-US" sz="3600" dirty="0">
              <a:solidFill>
                <a:schemeClr val="accent1">
                  <a:lumMod val="75000"/>
                </a:schemeClr>
              </a:solidFill>
            </a:endParaRPr>
          </a:p>
        </p:txBody>
      </p:sp>
      <p:grpSp>
        <p:nvGrpSpPr>
          <p:cNvPr id="3" name="组合 2"/>
          <p:cNvGrpSpPr/>
          <p:nvPr/>
        </p:nvGrpSpPr>
        <p:grpSpPr>
          <a:xfrm>
            <a:off x="0" y="0"/>
            <a:ext cx="12192000" cy="914324"/>
            <a:chOff x="0" y="0"/>
            <a:chExt cx="12192000" cy="914324"/>
          </a:xfrm>
          <a:effectLst>
            <a:outerShdw blurRad="50800" dist="38100" dir="2700000" algn="tl" rotWithShape="0">
              <a:prstClr val="black">
                <a:alpha val="40000"/>
              </a:prstClr>
            </a:outerShdw>
          </a:effectLst>
        </p:grpSpPr>
        <p:sp>
          <p:nvSpPr>
            <p:cNvPr id="4" name="矩形 3">
              <a:extLst>
                <a:ext uri="{FF2B5EF4-FFF2-40B4-BE49-F238E27FC236}">
                  <a16:creationId xmlns:a16="http://schemas.microsoft.com/office/drawing/2014/main" xmlns="" id="{DBA7EAC7-B3D8-4D41-A150-5DD10AEB6DBA}"/>
                </a:ext>
              </a:extLst>
            </p:cNvPr>
            <p:cNvSpPr/>
            <p:nvPr/>
          </p:nvSpPr>
          <p:spPr>
            <a:xfrm>
              <a:off x="1362545" y="544992"/>
              <a:ext cx="1736016" cy="369332"/>
            </a:xfrm>
            <a:prstGeom prst="rect">
              <a:avLst/>
            </a:prstGeom>
          </p:spPr>
          <p:txBody>
            <a:bodyPr wrap="square">
              <a:spAutoFit/>
            </a:bodyPr>
            <a:lstStyle/>
            <a:p>
              <a:pPr algn="dist"/>
              <a:r>
                <a:rPr lang="zh-CN" altLang="en-US" sz="1800" b="1"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安庆石化公司</a:t>
              </a:r>
              <a:endParaRPr lang="zh-CN" altLang="en-US" sz="1800" b="1" dirty="0">
                <a:solidFill>
                  <a:schemeClr val="tx1">
                    <a:lumMod val="65000"/>
                    <a:lumOff val="35000"/>
                  </a:schemeClr>
                </a:solidFill>
              </a:endParaRPr>
            </a:p>
          </p:txBody>
        </p:sp>
        <p:cxnSp>
          <p:nvCxnSpPr>
            <p:cNvPr id="5" name="直接连接符 4"/>
            <p:cNvCxnSpPr/>
            <p:nvPr/>
          </p:nvCxnSpPr>
          <p:spPr>
            <a:xfrm>
              <a:off x="0" y="900510"/>
              <a:ext cx="3098561" cy="0"/>
            </a:xfrm>
            <a:prstGeom prst="line">
              <a:avLst/>
            </a:prstGeom>
            <a:ln w="22225">
              <a:gradFill>
                <a:gsLst>
                  <a:gs pos="0">
                    <a:srgbClr val="FF0000"/>
                  </a:gs>
                  <a:gs pos="74000">
                    <a:srgbClr val="C00000"/>
                  </a:gs>
                  <a:gs pos="83000">
                    <a:srgbClr val="FFC000"/>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H="1">
              <a:off x="3108562" y="795"/>
              <a:ext cx="285518" cy="90051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3262156" y="729658"/>
              <a:ext cx="8929844" cy="0"/>
            </a:xfrm>
            <a:prstGeom prst="line">
              <a:avLst/>
            </a:prstGeom>
            <a:ln>
              <a:solidFill>
                <a:schemeClr val="accent2">
                  <a:alpha val="88000"/>
                </a:schemeClr>
              </a:solidFill>
            </a:ln>
          </p:spPr>
          <p:style>
            <a:lnRef idx="1">
              <a:schemeClr val="accent1"/>
            </a:lnRef>
            <a:fillRef idx="0">
              <a:schemeClr val="accent1"/>
            </a:fillRef>
            <a:effectRef idx="0">
              <a:schemeClr val="accent1"/>
            </a:effectRef>
            <a:fontRef idx="minor">
              <a:schemeClr val="tx1"/>
            </a:fontRef>
          </p:style>
        </p:cxnSp>
        <p:pic>
          <p:nvPicPr>
            <p:cNvPr id="8" name="图片 7"/>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59481" y="79549"/>
              <a:ext cx="744548" cy="767458"/>
            </a:xfrm>
            <a:prstGeom prst="rect">
              <a:avLst/>
            </a:prstGeom>
          </p:spPr>
        </p:pic>
        <p:sp>
          <p:nvSpPr>
            <p:cNvPr id="9" name="矩形 8">
              <a:extLst>
                <a:ext uri="{FF2B5EF4-FFF2-40B4-BE49-F238E27FC236}">
                  <a16:creationId xmlns:a16="http://schemas.microsoft.com/office/drawing/2014/main" xmlns="" id="{DBA7EAC7-B3D8-4D41-A150-5DD10AEB6DBA}"/>
                </a:ext>
              </a:extLst>
            </p:cNvPr>
            <p:cNvSpPr/>
            <p:nvPr/>
          </p:nvSpPr>
          <p:spPr>
            <a:xfrm>
              <a:off x="1380409" y="11213"/>
              <a:ext cx="1663462" cy="461665"/>
            </a:xfrm>
            <a:prstGeom prst="rect">
              <a:avLst/>
            </a:prstGeom>
          </p:spPr>
          <p:txBody>
            <a:bodyPr wrap="square">
              <a:spAutoFit/>
            </a:bodyPr>
            <a:lstStyle/>
            <a:p>
              <a:pPr algn="dist"/>
              <a:r>
                <a:rPr lang="zh-CN" altLang="en-US" sz="2400" b="1" dirty="0" smtClean="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中国石化</a:t>
              </a:r>
              <a:endParaRPr lang="zh-CN" altLang="en-US" sz="2400" b="1" dirty="0">
                <a:solidFill>
                  <a:schemeClr val="tx1">
                    <a:lumMod val="65000"/>
                    <a:lumOff val="35000"/>
                  </a:schemeClr>
                </a:solidFill>
              </a:endParaRPr>
            </a:p>
          </p:txBody>
        </p:sp>
        <p:sp>
          <p:nvSpPr>
            <p:cNvPr id="10" name="矩形 9">
              <a:extLst>
                <a:ext uri="{FF2B5EF4-FFF2-40B4-BE49-F238E27FC236}">
                  <a16:creationId xmlns:a16="http://schemas.microsoft.com/office/drawing/2014/main" xmlns="" id="{DBA7EAC7-B3D8-4D41-A150-5DD10AEB6DBA}"/>
                </a:ext>
              </a:extLst>
            </p:cNvPr>
            <p:cNvSpPr/>
            <p:nvPr/>
          </p:nvSpPr>
          <p:spPr>
            <a:xfrm>
              <a:off x="1418172" y="348954"/>
              <a:ext cx="1587082" cy="276999"/>
            </a:xfrm>
            <a:prstGeom prst="rect">
              <a:avLst/>
            </a:prstGeom>
          </p:spPr>
          <p:txBody>
            <a:bodyPr wrap="square">
              <a:spAutoFit/>
            </a:bodyPr>
            <a:lstStyle/>
            <a:p>
              <a:pPr algn="dist"/>
              <a:r>
                <a:rPr lang="en-US" altLang="zh-CN" sz="1200" b="1" dirty="0" smtClean="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SINOPEC</a:t>
              </a:r>
              <a:endParaRPr lang="zh-CN" altLang="en-US" sz="1200" b="1" dirty="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11" name="直接连接符 10"/>
            <p:cNvCxnSpPr/>
            <p:nvPr/>
          </p:nvCxnSpPr>
          <p:spPr>
            <a:xfrm flipH="1">
              <a:off x="3212704" y="0"/>
              <a:ext cx="285518" cy="90051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2" name="Rectangle 3">
            <a:extLst>
              <a:ext uri="{FF2B5EF4-FFF2-40B4-BE49-F238E27FC236}">
                <a16:creationId xmlns:a16="http://schemas.microsoft.com/office/drawing/2014/main" xmlns="" id="{E0F45FEC-7E35-443D-AFAB-7A6D3C79F438}"/>
              </a:ext>
            </a:extLst>
          </p:cNvPr>
          <p:cNvSpPr txBox="1">
            <a:spLocks noChangeArrowheads="1"/>
          </p:cNvSpPr>
          <p:nvPr/>
        </p:nvSpPr>
        <p:spPr>
          <a:xfrm>
            <a:off x="4421393" y="4375318"/>
            <a:ext cx="2971800" cy="641350"/>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buFontTx/>
              <a:buNone/>
              <a:tabLst/>
              <a:defRPr/>
            </a:pPr>
            <a:r>
              <a:rPr kumimoji="0" lang="en-US" altLang="zh-CN" sz="2000" b="0" i="0" u="none" strike="noStrike" kern="1200" cap="none" spc="0" normalizeH="0" baseline="0" noProof="0" smtClean="0">
                <a:ln>
                  <a:noFill/>
                </a:ln>
                <a:solidFill>
                  <a:schemeClr val="tx1"/>
                </a:solidFill>
                <a:effectLst/>
                <a:uLnTx/>
                <a:uFillTx/>
                <a:latin typeface="+mn-lt"/>
                <a:ea typeface="宋体" panose="02010600030101010101" pitchFamily="2" charset="-122"/>
                <a:cs typeface="+mn-cs"/>
              </a:rPr>
              <a:t>R - C</a:t>
            </a:r>
            <a:r>
              <a:rPr kumimoji="0" lang="en-US" altLang="zh-CN" sz="2800" b="0" i="0" u="none" strike="noStrike" kern="1200" cap="none" spc="0" normalizeH="0" baseline="0" noProof="0" smtClean="0">
                <a:ln>
                  <a:noFill/>
                </a:ln>
                <a:solidFill>
                  <a:schemeClr val="tx1"/>
                </a:solidFill>
                <a:effectLst/>
                <a:uLnTx/>
                <a:uFillTx/>
                <a:latin typeface="+mn-lt"/>
                <a:ea typeface="宋体" panose="02010600030101010101" pitchFamily="2" charset="-122"/>
                <a:cs typeface="+mn-cs"/>
              </a:rPr>
              <a:t>·</a:t>
            </a:r>
            <a:endParaRPr kumimoji="0" lang="en-US" altLang="zh-CN" sz="16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13" name="AutoShape 4">
            <a:extLst>
              <a:ext uri="{FF2B5EF4-FFF2-40B4-BE49-F238E27FC236}">
                <a16:creationId xmlns:a16="http://schemas.microsoft.com/office/drawing/2014/main" xmlns="" id="{CE20BF69-C5D1-4E39-8831-499EA5F4AD95}"/>
              </a:ext>
            </a:extLst>
          </p:cNvPr>
          <p:cNvSpPr>
            <a:spLocks noChangeArrowheads="1"/>
          </p:cNvSpPr>
          <p:nvPr/>
        </p:nvSpPr>
        <p:spPr bwMode="auto">
          <a:xfrm rot="4200000">
            <a:off x="6389894" y="2849730"/>
            <a:ext cx="474662" cy="2103437"/>
          </a:xfrm>
          <a:prstGeom prst="upArrow">
            <a:avLst>
              <a:gd name="adj1" fmla="val 50000"/>
              <a:gd name="adj2" fmla="val 110786"/>
            </a:avLst>
          </a:prstGeom>
          <a:solidFill>
            <a:srgbClr val="FFFF00"/>
          </a:solidFill>
          <a:ln w="9525">
            <a:solidFill>
              <a:schemeClr val="tx1"/>
            </a:solidFill>
            <a:miter lim="800000"/>
            <a:headEnd/>
            <a:tailEnd/>
          </a:ln>
        </p:spPr>
        <p:txBody>
          <a:bodyPr wrap="none" anchor="ctr"/>
          <a:lstStyle>
            <a:lvl1pPr eaLnBrk="0" hangingPunct="0">
              <a:defRPr sz="3600">
                <a:solidFill>
                  <a:schemeClr val="tx1"/>
                </a:solidFill>
                <a:latin typeface="Arial" panose="020B0604020202020204" pitchFamily="34" charset="0"/>
                <a:cs typeface="Times New Roman" panose="02020603050405020304" pitchFamily="18" charset="0"/>
              </a:defRPr>
            </a:lvl1pPr>
            <a:lvl2pPr marL="742950" indent="-285750" eaLnBrk="0" hangingPunct="0">
              <a:defRPr sz="3600">
                <a:solidFill>
                  <a:schemeClr val="tx1"/>
                </a:solidFill>
                <a:latin typeface="Arial" panose="020B0604020202020204" pitchFamily="34" charset="0"/>
                <a:cs typeface="Times New Roman" panose="02020603050405020304" pitchFamily="18" charset="0"/>
              </a:defRPr>
            </a:lvl2pPr>
            <a:lvl3pPr marL="1143000" indent="-228600" eaLnBrk="0" hangingPunct="0">
              <a:defRPr sz="3600">
                <a:solidFill>
                  <a:schemeClr val="tx1"/>
                </a:solidFill>
                <a:latin typeface="Arial" panose="020B0604020202020204" pitchFamily="34" charset="0"/>
                <a:cs typeface="Times New Roman" panose="02020603050405020304" pitchFamily="18" charset="0"/>
              </a:defRPr>
            </a:lvl3pPr>
            <a:lvl4pPr marL="1600200" indent="-228600" eaLnBrk="0" hangingPunct="0">
              <a:defRPr sz="3600">
                <a:solidFill>
                  <a:schemeClr val="tx1"/>
                </a:solidFill>
                <a:latin typeface="Arial" panose="020B0604020202020204" pitchFamily="34" charset="0"/>
                <a:cs typeface="Times New Roman" panose="02020603050405020304" pitchFamily="18" charset="0"/>
              </a:defRPr>
            </a:lvl4pPr>
            <a:lvl5pPr marL="2057400" indent="-228600" eaLnBrk="0" hangingPunct="0">
              <a:defRPr sz="36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cs typeface="Times New Roman" panose="02020603050405020304" pitchFamily="18" charset="0"/>
              </a:defRPr>
            </a:lvl9pPr>
          </a:lstStyle>
          <a:p>
            <a:pPr eaLnBrk="1" hangingPunct="1"/>
            <a:endParaRPr lang="zh-CN" altLang="zh-CN">
              <a:ea typeface="宋体" panose="02010600030101010101" pitchFamily="2" charset="-122"/>
            </a:endParaRPr>
          </a:p>
        </p:txBody>
      </p:sp>
      <p:sp>
        <p:nvSpPr>
          <p:cNvPr id="14" name="Text Box 5">
            <a:extLst>
              <a:ext uri="{FF2B5EF4-FFF2-40B4-BE49-F238E27FC236}">
                <a16:creationId xmlns:a16="http://schemas.microsoft.com/office/drawing/2014/main" xmlns="" id="{F0AFC446-6DC2-4553-BD02-2A5577AAB91E}"/>
              </a:ext>
            </a:extLst>
          </p:cNvPr>
          <p:cNvSpPr txBox="1">
            <a:spLocks noChangeArrowheads="1"/>
          </p:cNvSpPr>
          <p:nvPr/>
        </p:nvSpPr>
        <p:spPr bwMode="auto">
          <a:xfrm>
            <a:off x="7621793" y="3167230"/>
            <a:ext cx="1371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tx1"/>
                </a:solidFill>
                <a:latin typeface="Arial" panose="020B0604020202020204" pitchFamily="34" charset="0"/>
                <a:cs typeface="Times New Roman" panose="02020603050405020304" pitchFamily="18" charset="0"/>
              </a:defRPr>
            </a:lvl1pPr>
            <a:lvl2pPr marL="742950" indent="-285750" eaLnBrk="0" hangingPunct="0">
              <a:defRPr sz="3600">
                <a:solidFill>
                  <a:schemeClr val="tx1"/>
                </a:solidFill>
                <a:latin typeface="Arial" panose="020B0604020202020204" pitchFamily="34" charset="0"/>
                <a:cs typeface="Times New Roman" panose="02020603050405020304" pitchFamily="18" charset="0"/>
              </a:defRPr>
            </a:lvl2pPr>
            <a:lvl3pPr marL="1143000" indent="-228600" eaLnBrk="0" hangingPunct="0">
              <a:defRPr sz="3600">
                <a:solidFill>
                  <a:schemeClr val="tx1"/>
                </a:solidFill>
                <a:latin typeface="Arial" panose="020B0604020202020204" pitchFamily="34" charset="0"/>
                <a:cs typeface="Times New Roman" panose="02020603050405020304" pitchFamily="18" charset="0"/>
              </a:defRPr>
            </a:lvl3pPr>
            <a:lvl4pPr marL="1600200" indent="-228600" eaLnBrk="0" hangingPunct="0">
              <a:defRPr sz="3600">
                <a:solidFill>
                  <a:schemeClr val="tx1"/>
                </a:solidFill>
                <a:latin typeface="Arial" panose="020B0604020202020204" pitchFamily="34" charset="0"/>
                <a:cs typeface="Times New Roman" panose="02020603050405020304" pitchFamily="18" charset="0"/>
              </a:defRPr>
            </a:lvl4pPr>
            <a:lvl5pPr marL="2057400" indent="-228600" eaLnBrk="0" hangingPunct="0">
              <a:defRPr sz="36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cs typeface="Times New Roman" panose="02020603050405020304" pitchFamily="18" charset="0"/>
              </a:defRPr>
            </a:lvl9pPr>
          </a:lstStyle>
          <a:p>
            <a:pPr eaLnBrk="1" hangingPunct="1">
              <a:spcBef>
                <a:spcPct val="50000"/>
              </a:spcBef>
            </a:pPr>
            <a:r>
              <a:rPr lang="en-US" altLang="zh-CN" sz="2400">
                <a:latin typeface="Times New Roman" panose="02020603050405020304" pitchFamily="18" charset="0"/>
                <a:ea typeface="宋体" panose="02010600030101010101" pitchFamily="2" charset="-122"/>
              </a:rPr>
              <a:t>R-C-AP</a:t>
            </a:r>
          </a:p>
        </p:txBody>
      </p:sp>
      <p:sp>
        <p:nvSpPr>
          <p:cNvPr id="15" name="AutoShape 6">
            <a:extLst>
              <a:ext uri="{FF2B5EF4-FFF2-40B4-BE49-F238E27FC236}">
                <a16:creationId xmlns:a16="http://schemas.microsoft.com/office/drawing/2014/main" xmlns="" id="{CE778DEF-7C80-426D-A3F4-9D9A4F8CDA1D}"/>
              </a:ext>
            </a:extLst>
          </p:cNvPr>
          <p:cNvSpPr>
            <a:spLocks noChangeArrowheads="1"/>
          </p:cNvSpPr>
          <p:nvPr/>
        </p:nvSpPr>
        <p:spPr bwMode="auto">
          <a:xfrm rot="5400000">
            <a:off x="6607381" y="3637130"/>
            <a:ext cx="474662" cy="2103438"/>
          </a:xfrm>
          <a:prstGeom prst="upArrow">
            <a:avLst>
              <a:gd name="adj1" fmla="val 50000"/>
              <a:gd name="adj2" fmla="val 110786"/>
            </a:avLst>
          </a:prstGeom>
          <a:solidFill>
            <a:schemeClr val="accent1"/>
          </a:solidFill>
          <a:ln w="9525">
            <a:solidFill>
              <a:schemeClr val="tx1"/>
            </a:solidFill>
            <a:miter lim="800000"/>
            <a:headEnd/>
            <a:tailEnd/>
          </a:ln>
        </p:spPr>
        <p:txBody>
          <a:bodyPr wrap="none" anchor="ctr"/>
          <a:lstStyle>
            <a:lvl1pPr eaLnBrk="0" hangingPunct="0">
              <a:defRPr sz="3600">
                <a:solidFill>
                  <a:schemeClr val="tx1"/>
                </a:solidFill>
                <a:latin typeface="Arial" panose="020B0604020202020204" pitchFamily="34" charset="0"/>
                <a:cs typeface="Times New Roman" panose="02020603050405020304" pitchFamily="18" charset="0"/>
              </a:defRPr>
            </a:lvl1pPr>
            <a:lvl2pPr marL="742950" indent="-285750" eaLnBrk="0" hangingPunct="0">
              <a:defRPr sz="3600">
                <a:solidFill>
                  <a:schemeClr val="tx1"/>
                </a:solidFill>
                <a:latin typeface="Arial" panose="020B0604020202020204" pitchFamily="34" charset="0"/>
                <a:cs typeface="Times New Roman" panose="02020603050405020304" pitchFamily="18" charset="0"/>
              </a:defRPr>
            </a:lvl2pPr>
            <a:lvl3pPr marL="1143000" indent="-228600" eaLnBrk="0" hangingPunct="0">
              <a:defRPr sz="3600">
                <a:solidFill>
                  <a:schemeClr val="tx1"/>
                </a:solidFill>
                <a:latin typeface="Arial" panose="020B0604020202020204" pitchFamily="34" charset="0"/>
                <a:cs typeface="Times New Roman" panose="02020603050405020304" pitchFamily="18" charset="0"/>
              </a:defRPr>
            </a:lvl3pPr>
            <a:lvl4pPr marL="1600200" indent="-228600" eaLnBrk="0" hangingPunct="0">
              <a:defRPr sz="3600">
                <a:solidFill>
                  <a:schemeClr val="tx1"/>
                </a:solidFill>
                <a:latin typeface="Arial" panose="020B0604020202020204" pitchFamily="34" charset="0"/>
                <a:cs typeface="Times New Roman" panose="02020603050405020304" pitchFamily="18" charset="0"/>
              </a:defRPr>
            </a:lvl4pPr>
            <a:lvl5pPr marL="2057400" indent="-228600" eaLnBrk="0" hangingPunct="0">
              <a:defRPr sz="36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cs typeface="Times New Roman" panose="02020603050405020304" pitchFamily="18" charset="0"/>
              </a:defRPr>
            </a:lvl9pPr>
          </a:lstStyle>
          <a:p>
            <a:pPr eaLnBrk="1" hangingPunct="1"/>
            <a:endParaRPr lang="zh-CN" altLang="zh-CN">
              <a:ea typeface="宋体" panose="02010600030101010101" pitchFamily="2" charset="-122"/>
            </a:endParaRPr>
          </a:p>
        </p:txBody>
      </p:sp>
      <p:sp>
        <p:nvSpPr>
          <p:cNvPr id="16" name="AutoShape 7">
            <a:extLst>
              <a:ext uri="{FF2B5EF4-FFF2-40B4-BE49-F238E27FC236}">
                <a16:creationId xmlns:a16="http://schemas.microsoft.com/office/drawing/2014/main" xmlns="" id="{D3AC17FF-300B-4D9C-9EF3-5AF281C0B1E0}"/>
              </a:ext>
            </a:extLst>
          </p:cNvPr>
          <p:cNvSpPr>
            <a:spLocks noChangeArrowheads="1"/>
          </p:cNvSpPr>
          <p:nvPr/>
        </p:nvSpPr>
        <p:spPr bwMode="auto">
          <a:xfrm rot="7200000">
            <a:off x="6012862" y="4765049"/>
            <a:ext cx="474662" cy="1371600"/>
          </a:xfrm>
          <a:prstGeom prst="upArrow">
            <a:avLst>
              <a:gd name="adj1" fmla="val 50000"/>
              <a:gd name="adj2" fmla="val 72241"/>
            </a:avLst>
          </a:prstGeom>
          <a:solidFill>
            <a:srgbClr val="FF99CC"/>
          </a:solidFill>
          <a:ln w="9525">
            <a:solidFill>
              <a:schemeClr val="tx1"/>
            </a:solidFill>
            <a:miter lim="800000"/>
            <a:headEnd/>
            <a:tailEnd/>
          </a:ln>
        </p:spPr>
        <p:txBody>
          <a:bodyPr wrap="none" anchor="ctr"/>
          <a:lstStyle>
            <a:lvl1pPr eaLnBrk="0" hangingPunct="0">
              <a:defRPr sz="3600">
                <a:solidFill>
                  <a:schemeClr val="tx1"/>
                </a:solidFill>
                <a:latin typeface="Arial" panose="020B0604020202020204" pitchFamily="34" charset="0"/>
                <a:cs typeface="Times New Roman" panose="02020603050405020304" pitchFamily="18" charset="0"/>
              </a:defRPr>
            </a:lvl1pPr>
            <a:lvl2pPr marL="742950" indent="-285750" eaLnBrk="0" hangingPunct="0">
              <a:defRPr sz="3600">
                <a:solidFill>
                  <a:schemeClr val="tx1"/>
                </a:solidFill>
                <a:latin typeface="Arial" panose="020B0604020202020204" pitchFamily="34" charset="0"/>
                <a:cs typeface="Times New Roman" panose="02020603050405020304" pitchFamily="18" charset="0"/>
              </a:defRPr>
            </a:lvl2pPr>
            <a:lvl3pPr marL="1143000" indent="-228600" eaLnBrk="0" hangingPunct="0">
              <a:defRPr sz="3600">
                <a:solidFill>
                  <a:schemeClr val="tx1"/>
                </a:solidFill>
                <a:latin typeface="Arial" panose="020B0604020202020204" pitchFamily="34" charset="0"/>
                <a:cs typeface="Times New Roman" panose="02020603050405020304" pitchFamily="18" charset="0"/>
              </a:defRPr>
            </a:lvl3pPr>
            <a:lvl4pPr marL="1600200" indent="-228600" eaLnBrk="0" hangingPunct="0">
              <a:defRPr sz="3600">
                <a:solidFill>
                  <a:schemeClr val="tx1"/>
                </a:solidFill>
                <a:latin typeface="Arial" panose="020B0604020202020204" pitchFamily="34" charset="0"/>
                <a:cs typeface="Times New Roman" panose="02020603050405020304" pitchFamily="18" charset="0"/>
              </a:defRPr>
            </a:lvl4pPr>
            <a:lvl5pPr marL="2057400" indent="-228600" eaLnBrk="0" hangingPunct="0">
              <a:defRPr sz="36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cs typeface="Times New Roman" panose="02020603050405020304" pitchFamily="18" charset="0"/>
              </a:defRPr>
            </a:lvl9pPr>
          </a:lstStyle>
          <a:p>
            <a:pPr eaLnBrk="1" hangingPunct="1"/>
            <a:endParaRPr lang="zh-CN" altLang="zh-CN">
              <a:ea typeface="宋体" panose="02010600030101010101" pitchFamily="2" charset="-122"/>
            </a:endParaRPr>
          </a:p>
        </p:txBody>
      </p:sp>
      <p:sp>
        <p:nvSpPr>
          <p:cNvPr id="17" name="Text Box 8">
            <a:extLst>
              <a:ext uri="{FF2B5EF4-FFF2-40B4-BE49-F238E27FC236}">
                <a16:creationId xmlns:a16="http://schemas.microsoft.com/office/drawing/2014/main" xmlns="" id="{BF5C7794-8C45-4721-98FD-FBA29BDB3FF0}"/>
              </a:ext>
            </a:extLst>
          </p:cNvPr>
          <p:cNvSpPr txBox="1">
            <a:spLocks noChangeArrowheads="1"/>
          </p:cNvSpPr>
          <p:nvPr/>
        </p:nvSpPr>
        <p:spPr bwMode="auto">
          <a:xfrm>
            <a:off x="8307593" y="446263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tx1"/>
                </a:solidFill>
                <a:latin typeface="Arial" panose="020B0604020202020204" pitchFamily="34" charset="0"/>
                <a:cs typeface="Times New Roman" panose="02020603050405020304" pitchFamily="18" charset="0"/>
              </a:defRPr>
            </a:lvl1pPr>
            <a:lvl2pPr marL="742950" indent="-285750" eaLnBrk="0" hangingPunct="0">
              <a:defRPr sz="3600">
                <a:solidFill>
                  <a:schemeClr val="tx1"/>
                </a:solidFill>
                <a:latin typeface="Arial" panose="020B0604020202020204" pitchFamily="34" charset="0"/>
                <a:cs typeface="Times New Roman" panose="02020603050405020304" pitchFamily="18" charset="0"/>
              </a:defRPr>
            </a:lvl2pPr>
            <a:lvl3pPr marL="1143000" indent="-228600" eaLnBrk="0" hangingPunct="0">
              <a:defRPr sz="3600">
                <a:solidFill>
                  <a:schemeClr val="tx1"/>
                </a:solidFill>
                <a:latin typeface="Arial" panose="020B0604020202020204" pitchFamily="34" charset="0"/>
                <a:cs typeface="Times New Roman" panose="02020603050405020304" pitchFamily="18" charset="0"/>
              </a:defRPr>
            </a:lvl3pPr>
            <a:lvl4pPr marL="1600200" indent="-228600" eaLnBrk="0" hangingPunct="0">
              <a:defRPr sz="3600">
                <a:solidFill>
                  <a:schemeClr val="tx1"/>
                </a:solidFill>
                <a:latin typeface="Arial" panose="020B0604020202020204" pitchFamily="34" charset="0"/>
                <a:cs typeface="Times New Roman" panose="02020603050405020304" pitchFamily="18" charset="0"/>
              </a:defRPr>
            </a:lvl4pPr>
            <a:lvl5pPr marL="2057400" indent="-228600" eaLnBrk="0" hangingPunct="0">
              <a:defRPr sz="36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cs typeface="Times New Roman" panose="02020603050405020304" pitchFamily="18" charset="0"/>
              </a:defRPr>
            </a:lvl9pPr>
          </a:lstStyle>
          <a:p>
            <a:pPr eaLnBrk="1" hangingPunct="1">
              <a:spcBef>
                <a:spcPct val="50000"/>
              </a:spcBef>
            </a:pPr>
            <a:r>
              <a:rPr lang="en-US" altLang="zh-CN" sz="2400">
                <a:latin typeface="Times New Roman" panose="02020603050405020304" pitchFamily="18" charset="0"/>
                <a:ea typeface="宋体" panose="02010600030101010101" pitchFamily="2" charset="-122"/>
              </a:rPr>
              <a:t>R-C-H</a:t>
            </a:r>
          </a:p>
        </p:txBody>
      </p:sp>
      <p:sp>
        <p:nvSpPr>
          <p:cNvPr id="18" name="Text Box 9">
            <a:extLst>
              <a:ext uri="{FF2B5EF4-FFF2-40B4-BE49-F238E27FC236}">
                <a16:creationId xmlns:a16="http://schemas.microsoft.com/office/drawing/2014/main" xmlns="" id="{69B66E7B-A6A1-4412-8638-C117F8C2FC93}"/>
              </a:ext>
            </a:extLst>
          </p:cNvPr>
          <p:cNvSpPr txBox="1">
            <a:spLocks noChangeArrowheads="1"/>
          </p:cNvSpPr>
          <p:nvPr/>
        </p:nvSpPr>
        <p:spPr bwMode="auto">
          <a:xfrm>
            <a:off x="6859793" y="5594518"/>
            <a:ext cx="1295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tx1"/>
                </a:solidFill>
                <a:latin typeface="Arial" panose="020B0604020202020204" pitchFamily="34" charset="0"/>
                <a:cs typeface="Times New Roman" panose="02020603050405020304" pitchFamily="18" charset="0"/>
              </a:defRPr>
            </a:lvl1pPr>
            <a:lvl2pPr marL="742950" indent="-285750" eaLnBrk="0" hangingPunct="0">
              <a:defRPr sz="3600">
                <a:solidFill>
                  <a:schemeClr val="tx1"/>
                </a:solidFill>
                <a:latin typeface="Arial" panose="020B0604020202020204" pitchFamily="34" charset="0"/>
                <a:cs typeface="Times New Roman" panose="02020603050405020304" pitchFamily="18" charset="0"/>
              </a:defRPr>
            </a:lvl2pPr>
            <a:lvl3pPr marL="1143000" indent="-228600" eaLnBrk="0" hangingPunct="0">
              <a:defRPr sz="3600">
                <a:solidFill>
                  <a:schemeClr val="tx1"/>
                </a:solidFill>
                <a:latin typeface="Arial" panose="020B0604020202020204" pitchFamily="34" charset="0"/>
                <a:cs typeface="Times New Roman" panose="02020603050405020304" pitchFamily="18" charset="0"/>
              </a:defRPr>
            </a:lvl3pPr>
            <a:lvl4pPr marL="1600200" indent="-228600" eaLnBrk="0" hangingPunct="0">
              <a:defRPr sz="3600">
                <a:solidFill>
                  <a:schemeClr val="tx1"/>
                </a:solidFill>
                <a:latin typeface="Arial" panose="020B0604020202020204" pitchFamily="34" charset="0"/>
                <a:cs typeface="Times New Roman" panose="02020603050405020304" pitchFamily="18" charset="0"/>
              </a:defRPr>
            </a:lvl4pPr>
            <a:lvl5pPr marL="2057400" indent="-228600" eaLnBrk="0" hangingPunct="0">
              <a:defRPr sz="36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cs typeface="Times New Roman" panose="02020603050405020304" pitchFamily="18" charset="0"/>
              </a:defRPr>
            </a:lvl9pPr>
          </a:lstStyle>
          <a:p>
            <a:pPr eaLnBrk="1" hangingPunct="1">
              <a:spcBef>
                <a:spcPct val="50000"/>
              </a:spcBef>
            </a:pPr>
            <a:r>
              <a:rPr lang="en-US" altLang="zh-CN" sz="2400">
                <a:latin typeface="Times New Roman" panose="02020603050405020304" pitchFamily="18" charset="0"/>
                <a:ea typeface="宋体" panose="02010600030101010101" pitchFamily="2" charset="-122"/>
              </a:rPr>
              <a:t>R-O-O•</a:t>
            </a:r>
          </a:p>
        </p:txBody>
      </p:sp>
      <p:sp>
        <p:nvSpPr>
          <p:cNvPr id="19" name="AutoShape 10">
            <a:extLst>
              <a:ext uri="{FF2B5EF4-FFF2-40B4-BE49-F238E27FC236}">
                <a16:creationId xmlns:a16="http://schemas.microsoft.com/office/drawing/2014/main" xmlns="" id="{2699283B-942C-4709-8F6D-DB9BA9EB7601}"/>
              </a:ext>
            </a:extLst>
          </p:cNvPr>
          <p:cNvSpPr>
            <a:spLocks noChangeArrowheads="1"/>
          </p:cNvSpPr>
          <p:nvPr/>
        </p:nvSpPr>
        <p:spPr bwMode="auto">
          <a:xfrm rot="5400000">
            <a:off x="8565562" y="4955549"/>
            <a:ext cx="474662" cy="1752600"/>
          </a:xfrm>
          <a:prstGeom prst="upArrow">
            <a:avLst>
              <a:gd name="adj1" fmla="val 50000"/>
              <a:gd name="adj2" fmla="val 92308"/>
            </a:avLst>
          </a:prstGeom>
          <a:solidFill>
            <a:schemeClr val="accent1"/>
          </a:solidFill>
          <a:ln w="9525">
            <a:solidFill>
              <a:schemeClr val="tx1"/>
            </a:solidFill>
            <a:miter lim="800000"/>
            <a:headEnd/>
            <a:tailEnd/>
          </a:ln>
        </p:spPr>
        <p:txBody>
          <a:bodyPr wrap="none" anchor="ctr"/>
          <a:lstStyle>
            <a:lvl1pPr eaLnBrk="0" hangingPunct="0">
              <a:defRPr sz="3600">
                <a:solidFill>
                  <a:schemeClr val="tx1"/>
                </a:solidFill>
                <a:latin typeface="Arial" panose="020B0604020202020204" pitchFamily="34" charset="0"/>
                <a:cs typeface="Times New Roman" panose="02020603050405020304" pitchFamily="18" charset="0"/>
              </a:defRPr>
            </a:lvl1pPr>
            <a:lvl2pPr marL="742950" indent="-285750" eaLnBrk="0" hangingPunct="0">
              <a:defRPr sz="3600">
                <a:solidFill>
                  <a:schemeClr val="tx1"/>
                </a:solidFill>
                <a:latin typeface="Arial" panose="020B0604020202020204" pitchFamily="34" charset="0"/>
                <a:cs typeface="Times New Roman" panose="02020603050405020304" pitchFamily="18" charset="0"/>
              </a:defRPr>
            </a:lvl2pPr>
            <a:lvl3pPr marL="1143000" indent="-228600" eaLnBrk="0" hangingPunct="0">
              <a:defRPr sz="3600">
                <a:solidFill>
                  <a:schemeClr val="tx1"/>
                </a:solidFill>
                <a:latin typeface="Arial" panose="020B0604020202020204" pitchFamily="34" charset="0"/>
                <a:cs typeface="Times New Roman" panose="02020603050405020304" pitchFamily="18" charset="0"/>
              </a:defRPr>
            </a:lvl3pPr>
            <a:lvl4pPr marL="1600200" indent="-228600" eaLnBrk="0" hangingPunct="0">
              <a:defRPr sz="3600">
                <a:solidFill>
                  <a:schemeClr val="tx1"/>
                </a:solidFill>
                <a:latin typeface="Arial" panose="020B0604020202020204" pitchFamily="34" charset="0"/>
                <a:cs typeface="Times New Roman" panose="02020603050405020304" pitchFamily="18" charset="0"/>
              </a:defRPr>
            </a:lvl4pPr>
            <a:lvl5pPr marL="2057400" indent="-228600" eaLnBrk="0" hangingPunct="0">
              <a:defRPr sz="36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cs typeface="Times New Roman" panose="02020603050405020304" pitchFamily="18" charset="0"/>
              </a:defRPr>
            </a:lvl9pPr>
          </a:lstStyle>
          <a:p>
            <a:pPr eaLnBrk="1" hangingPunct="1"/>
            <a:endParaRPr lang="zh-CN" altLang="zh-CN">
              <a:ea typeface="宋体" panose="02010600030101010101" pitchFamily="2" charset="-122"/>
            </a:endParaRPr>
          </a:p>
        </p:txBody>
      </p:sp>
      <p:sp>
        <p:nvSpPr>
          <p:cNvPr id="20" name="Text Box 14">
            <a:extLst>
              <a:ext uri="{FF2B5EF4-FFF2-40B4-BE49-F238E27FC236}">
                <a16:creationId xmlns:a16="http://schemas.microsoft.com/office/drawing/2014/main" xmlns="" id="{87386896-5473-41F6-893A-DA199871613E}"/>
              </a:ext>
            </a:extLst>
          </p:cNvPr>
          <p:cNvSpPr txBox="1">
            <a:spLocks noChangeArrowheads="1"/>
          </p:cNvSpPr>
          <p:nvPr/>
        </p:nvSpPr>
        <p:spPr bwMode="auto">
          <a:xfrm rot="-1200000">
            <a:off x="5564393" y="3689518"/>
            <a:ext cx="22860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tx1"/>
                </a:solidFill>
                <a:latin typeface="Arial" panose="020B0604020202020204" pitchFamily="34" charset="0"/>
                <a:cs typeface="Times New Roman" panose="02020603050405020304" pitchFamily="18" charset="0"/>
              </a:defRPr>
            </a:lvl1pPr>
            <a:lvl2pPr marL="742950" indent="-285750" eaLnBrk="0" hangingPunct="0">
              <a:defRPr sz="3600">
                <a:solidFill>
                  <a:schemeClr val="tx1"/>
                </a:solidFill>
                <a:latin typeface="Arial" panose="020B0604020202020204" pitchFamily="34" charset="0"/>
                <a:cs typeface="Times New Roman" panose="02020603050405020304" pitchFamily="18" charset="0"/>
              </a:defRPr>
            </a:lvl2pPr>
            <a:lvl3pPr marL="1143000" indent="-228600" eaLnBrk="0" hangingPunct="0">
              <a:defRPr sz="3600">
                <a:solidFill>
                  <a:schemeClr val="tx1"/>
                </a:solidFill>
                <a:latin typeface="Arial" panose="020B0604020202020204" pitchFamily="34" charset="0"/>
                <a:cs typeface="Times New Roman" panose="02020603050405020304" pitchFamily="18" charset="0"/>
              </a:defRPr>
            </a:lvl3pPr>
            <a:lvl4pPr marL="1600200" indent="-228600" eaLnBrk="0" hangingPunct="0">
              <a:defRPr sz="3600">
                <a:solidFill>
                  <a:schemeClr val="tx1"/>
                </a:solidFill>
                <a:latin typeface="Arial" panose="020B0604020202020204" pitchFamily="34" charset="0"/>
                <a:cs typeface="Times New Roman" panose="02020603050405020304" pitchFamily="18" charset="0"/>
              </a:defRPr>
            </a:lvl4pPr>
            <a:lvl5pPr marL="2057400" indent="-228600" eaLnBrk="0" hangingPunct="0">
              <a:defRPr sz="36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cs typeface="Times New Roman" panose="02020603050405020304" pitchFamily="18" charset="0"/>
              </a:defRPr>
            </a:lvl9pPr>
          </a:lstStyle>
          <a:p>
            <a:pPr eaLnBrk="1" hangingPunct="1">
              <a:spcBef>
                <a:spcPct val="50000"/>
              </a:spcBef>
            </a:pPr>
            <a:r>
              <a:rPr lang="en-US" altLang="zh-CN" sz="1600" b="1">
                <a:latin typeface="Times New Roman" panose="02020603050405020304" pitchFamily="18" charset="0"/>
                <a:ea typeface="宋体" panose="02010600030101010101" pitchFamily="2" charset="-122"/>
              </a:rPr>
              <a:t>AP Acryl-ex™  x 10</a:t>
            </a:r>
            <a:r>
              <a:rPr lang="en-US" altLang="zh-CN" sz="1600" b="1" baseline="30000">
                <a:latin typeface="Times New Roman" panose="02020603050405020304" pitchFamily="18" charset="0"/>
                <a:ea typeface="宋体" panose="02010600030101010101" pitchFamily="2" charset="-122"/>
              </a:rPr>
              <a:t>8</a:t>
            </a:r>
          </a:p>
        </p:txBody>
      </p:sp>
      <p:sp>
        <p:nvSpPr>
          <p:cNvPr id="21" name="Text Box 15">
            <a:extLst>
              <a:ext uri="{FF2B5EF4-FFF2-40B4-BE49-F238E27FC236}">
                <a16:creationId xmlns:a16="http://schemas.microsoft.com/office/drawing/2014/main" xmlns="" id="{08D9890B-65AB-49B0-8074-3DE8BD7C31AC}"/>
              </a:ext>
            </a:extLst>
          </p:cNvPr>
          <p:cNvSpPr txBox="1">
            <a:spLocks noChangeArrowheads="1"/>
          </p:cNvSpPr>
          <p:nvPr/>
        </p:nvSpPr>
        <p:spPr bwMode="auto">
          <a:xfrm>
            <a:off x="5792993" y="4527718"/>
            <a:ext cx="26670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tx1"/>
                </a:solidFill>
                <a:latin typeface="Arial" panose="020B0604020202020204" pitchFamily="34" charset="0"/>
                <a:cs typeface="Times New Roman" panose="02020603050405020304" pitchFamily="18" charset="0"/>
              </a:defRPr>
            </a:lvl1pPr>
            <a:lvl2pPr marL="742950" indent="-285750" eaLnBrk="0" hangingPunct="0">
              <a:defRPr sz="3600">
                <a:solidFill>
                  <a:schemeClr val="tx1"/>
                </a:solidFill>
                <a:latin typeface="Arial" panose="020B0604020202020204" pitchFamily="34" charset="0"/>
                <a:cs typeface="Times New Roman" panose="02020603050405020304" pitchFamily="18" charset="0"/>
              </a:defRPr>
            </a:lvl2pPr>
            <a:lvl3pPr marL="1143000" indent="-228600" eaLnBrk="0" hangingPunct="0">
              <a:defRPr sz="3600">
                <a:solidFill>
                  <a:schemeClr val="tx1"/>
                </a:solidFill>
                <a:latin typeface="Arial" panose="020B0604020202020204" pitchFamily="34" charset="0"/>
                <a:cs typeface="Times New Roman" panose="02020603050405020304" pitchFamily="18" charset="0"/>
              </a:defRPr>
            </a:lvl3pPr>
            <a:lvl4pPr marL="1600200" indent="-228600" eaLnBrk="0" hangingPunct="0">
              <a:defRPr sz="3600">
                <a:solidFill>
                  <a:schemeClr val="tx1"/>
                </a:solidFill>
                <a:latin typeface="Arial" panose="020B0604020202020204" pitchFamily="34" charset="0"/>
                <a:cs typeface="Times New Roman" panose="02020603050405020304" pitchFamily="18" charset="0"/>
              </a:defRPr>
            </a:lvl4pPr>
            <a:lvl5pPr marL="2057400" indent="-228600" eaLnBrk="0" hangingPunct="0">
              <a:defRPr sz="36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cs typeface="Times New Roman" panose="02020603050405020304" pitchFamily="18" charset="0"/>
              </a:defRPr>
            </a:lvl9pPr>
          </a:lstStyle>
          <a:p>
            <a:pPr eaLnBrk="1" hangingPunct="1">
              <a:spcBef>
                <a:spcPct val="50000"/>
              </a:spcBef>
            </a:pPr>
            <a:r>
              <a:rPr lang="en-US" altLang="zh-CN" sz="1600" b="1">
                <a:latin typeface="Times New Roman" panose="02020603050405020304" pitchFamily="18" charset="0"/>
                <a:ea typeface="宋体" panose="02010600030101010101" pitchFamily="2" charset="-122"/>
              </a:rPr>
              <a:t>AOH (HQ) X 10</a:t>
            </a:r>
            <a:r>
              <a:rPr lang="en-US" altLang="zh-CN" sz="1600" b="1" baseline="30000">
                <a:latin typeface="Times New Roman" panose="02020603050405020304" pitchFamily="18" charset="0"/>
                <a:ea typeface="宋体" panose="02010600030101010101" pitchFamily="2" charset="-122"/>
              </a:rPr>
              <a:t>4</a:t>
            </a:r>
          </a:p>
        </p:txBody>
      </p:sp>
      <p:sp>
        <p:nvSpPr>
          <p:cNvPr id="22" name="Text Box 16">
            <a:extLst>
              <a:ext uri="{FF2B5EF4-FFF2-40B4-BE49-F238E27FC236}">
                <a16:creationId xmlns:a16="http://schemas.microsoft.com/office/drawing/2014/main" xmlns="" id="{9E529169-3ABC-41F1-85F8-7DDE7BE24FD0}"/>
              </a:ext>
            </a:extLst>
          </p:cNvPr>
          <p:cNvSpPr txBox="1">
            <a:spLocks noChangeArrowheads="1"/>
          </p:cNvSpPr>
          <p:nvPr/>
        </p:nvSpPr>
        <p:spPr bwMode="auto">
          <a:xfrm>
            <a:off x="7850393" y="5670718"/>
            <a:ext cx="18288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tx1"/>
                </a:solidFill>
                <a:latin typeface="Arial" panose="020B0604020202020204" pitchFamily="34" charset="0"/>
                <a:cs typeface="Times New Roman" panose="02020603050405020304" pitchFamily="18" charset="0"/>
              </a:defRPr>
            </a:lvl1pPr>
            <a:lvl2pPr marL="742950" indent="-285750" eaLnBrk="0" hangingPunct="0">
              <a:defRPr sz="3600">
                <a:solidFill>
                  <a:schemeClr val="tx1"/>
                </a:solidFill>
                <a:latin typeface="Arial" panose="020B0604020202020204" pitchFamily="34" charset="0"/>
                <a:cs typeface="Times New Roman" panose="02020603050405020304" pitchFamily="18" charset="0"/>
              </a:defRPr>
            </a:lvl2pPr>
            <a:lvl3pPr marL="1143000" indent="-228600" eaLnBrk="0" hangingPunct="0">
              <a:defRPr sz="3600">
                <a:solidFill>
                  <a:schemeClr val="tx1"/>
                </a:solidFill>
                <a:latin typeface="Arial" panose="020B0604020202020204" pitchFamily="34" charset="0"/>
                <a:cs typeface="Times New Roman" panose="02020603050405020304" pitchFamily="18" charset="0"/>
              </a:defRPr>
            </a:lvl3pPr>
            <a:lvl4pPr marL="1600200" indent="-228600" eaLnBrk="0" hangingPunct="0">
              <a:defRPr sz="3600">
                <a:solidFill>
                  <a:schemeClr val="tx1"/>
                </a:solidFill>
                <a:latin typeface="Arial" panose="020B0604020202020204" pitchFamily="34" charset="0"/>
                <a:cs typeface="Times New Roman" panose="02020603050405020304" pitchFamily="18" charset="0"/>
              </a:defRPr>
            </a:lvl4pPr>
            <a:lvl5pPr marL="2057400" indent="-228600" eaLnBrk="0" hangingPunct="0">
              <a:defRPr sz="36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cs typeface="Times New Roman" panose="02020603050405020304" pitchFamily="18" charset="0"/>
              </a:defRPr>
            </a:lvl9pPr>
          </a:lstStyle>
          <a:p>
            <a:pPr eaLnBrk="1" hangingPunct="1">
              <a:spcBef>
                <a:spcPct val="50000"/>
              </a:spcBef>
            </a:pPr>
            <a:r>
              <a:rPr lang="en-US" altLang="zh-CN" sz="1600" b="1">
                <a:latin typeface="Times New Roman" panose="02020603050405020304" pitchFamily="18" charset="0"/>
                <a:ea typeface="宋体" panose="02010600030101010101" pitchFamily="2" charset="-122"/>
              </a:rPr>
              <a:t>AOH (HQ) X 10</a:t>
            </a:r>
            <a:r>
              <a:rPr lang="en-US" altLang="zh-CN" sz="1600" b="1" baseline="30000">
                <a:latin typeface="Times New Roman" panose="02020603050405020304" pitchFamily="18" charset="0"/>
                <a:ea typeface="宋体" panose="02010600030101010101" pitchFamily="2" charset="-122"/>
              </a:rPr>
              <a:t>6</a:t>
            </a:r>
          </a:p>
        </p:txBody>
      </p:sp>
      <p:sp>
        <p:nvSpPr>
          <p:cNvPr id="23" name="Text Box 17">
            <a:extLst>
              <a:ext uri="{FF2B5EF4-FFF2-40B4-BE49-F238E27FC236}">
                <a16:creationId xmlns:a16="http://schemas.microsoft.com/office/drawing/2014/main" xmlns="" id="{10242B43-3FAD-48DA-B0E3-C284B8C41277}"/>
              </a:ext>
            </a:extLst>
          </p:cNvPr>
          <p:cNvSpPr txBox="1">
            <a:spLocks noChangeArrowheads="1"/>
          </p:cNvSpPr>
          <p:nvPr/>
        </p:nvSpPr>
        <p:spPr bwMode="auto">
          <a:xfrm rot="1800000">
            <a:off x="5716793" y="5289718"/>
            <a:ext cx="1143000" cy="350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tx1"/>
                </a:solidFill>
                <a:latin typeface="Arial" panose="020B0604020202020204" pitchFamily="34" charset="0"/>
                <a:cs typeface="Times New Roman" panose="02020603050405020304" pitchFamily="18" charset="0"/>
              </a:defRPr>
            </a:lvl1pPr>
            <a:lvl2pPr marL="742950" indent="-285750" eaLnBrk="0" hangingPunct="0">
              <a:defRPr sz="3600">
                <a:solidFill>
                  <a:schemeClr val="tx1"/>
                </a:solidFill>
                <a:latin typeface="Arial" panose="020B0604020202020204" pitchFamily="34" charset="0"/>
                <a:cs typeface="Times New Roman" panose="02020603050405020304" pitchFamily="18" charset="0"/>
              </a:defRPr>
            </a:lvl2pPr>
            <a:lvl3pPr marL="1143000" indent="-228600" eaLnBrk="0" hangingPunct="0">
              <a:defRPr sz="3600">
                <a:solidFill>
                  <a:schemeClr val="tx1"/>
                </a:solidFill>
                <a:latin typeface="Arial" panose="020B0604020202020204" pitchFamily="34" charset="0"/>
                <a:cs typeface="Times New Roman" panose="02020603050405020304" pitchFamily="18" charset="0"/>
              </a:defRPr>
            </a:lvl3pPr>
            <a:lvl4pPr marL="1600200" indent="-228600" eaLnBrk="0" hangingPunct="0">
              <a:defRPr sz="3600">
                <a:solidFill>
                  <a:schemeClr val="tx1"/>
                </a:solidFill>
                <a:latin typeface="Arial" panose="020B0604020202020204" pitchFamily="34" charset="0"/>
                <a:cs typeface="Times New Roman" panose="02020603050405020304" pitchFamily="18" charset="0"/>
              </a:defRPr>
            </a:lvl4pPr>
            <a:lvl5pPr marL="2057400" indent="-228600" eaLnBrk="0" hangingPunct="0">
              <a:defRPr sz="36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cs typeface="Times New Roman" panose="02020603050405020304" pitchFamily="18" charset="0"/>
              </a:defRPr>
            </a:lvl9pPr>
          </a:lstStyle>
          <a:p>
            <a:pPr eaLnBrk="1" hangingPunct="1">
              <a:spcBef>
                <a:spcPct val="50000"/>
              </a:spcBef>
            </a:pPr>
            <a:r>
              <a:rPr lang="en-US" altLang="zh-CN" sz="1700" b="1">
                <a:latin typeface="Times New Roman" panose="02020603050405020304" pitchFamily="18" charset="0"/>
                <a:ea typeface="宋体" panose="02010600030101010101" pitchFamily="2" charset="-122"/>
              </a:rPr>
              <a:t>O</a:t>
            </a:r>
            <a:r>
              <a:rPr lang="en-US" altLang="zh-CN" sz="1700" b="1" baseline="30000">
                <a:latin typeface="Times New Roman" panose="02020603050405020304" pitchFamily="18" charset="0"/>
                <a:ea typeface="宋体" panose="02010600030101010101" pitchFamily="2" charset="-122"/>
              </a:rPr>
              <a:t>2</a:t>
            </a:r>
            <a:r>
              <a:rPr lang="en-US" altLang="zh-CN" sz="1700" b="1">
                <a:latin typeface="Times New Roman" panose="02020603050405020304" pitchFamily="18" charset="0"/>
                <a:ea typeface="宋体" panose="02010600030101010101" pitchFamily="2" charset="-122"/>
              </a:rPr>
              <a:t> x 10</a:t>
            </a:r>
            <a:r>
              <a:rPr lang="en-US" altLang="zh-CN" sz="1700" b="1" baseline="30000">
                <a:latin typeface="Times New Roman" panose="02020603050405020304" pitchFamily="18" charset="0"/>
                <a:ea typeface="宋体" panose="02010600030101010101" pitchFamily="2" charset="-122"/>
              </a:rPr>
              <a:t>9</a:t>
            </a:r>
          </a:p>
        </p:txBody>
      </p:sp>
      <p:sp>
        <p:nvSpPr>
          <p:cNvPr id="24" name="AutoShape 18">
            <a:extLst>
              <a:ext uri="{FF2B5EF4-FFF2-40B4-BE49-F238E27FC236}">
                <a16:creationId xmlns:a16="http://schemas.microsoft.com/office/drawing/2014/main" xmlns="" id="{980484B2-50EA-48FF-8553-6CE9A2FD0CC5}"/>
              </a:ext>
            </a:extLst>
          </p:cNvPr>
          <p:cNvSpPr>
            <a:spLocks noChangeArrowheads="1"/>
          </p:cNvSpPr>
          <p:nvPr/>
        </p:nvSpPr>
        <p:spPr bwMode="auto">
          <a:xfrm rot="10800000">
            <a:off x="4649993" y="4984918"/>
            <a:ext cx="474663" cy="1077912"/>
          </a:xfrm>
          <a:prstGeom prst="upArrow">
            <a:avLst>
              <a:gd name="adj1" fmla="val 50000"/>
              <a:gd name="adj2" fmla="val 56772"/>
            </a:avLst>
          </a:prstGeom>
          <a:solidFill>
            <a:srgbClr val="FF0000"/>
          </a:solidFill>
          <a:ln w="9525">
            <a:solidFill>
              <a:schemeClr val="tx1"/>
            </a:solidFill>
            <a:miter lim="800000"/>
            <a:headEnd/>
            <a:tailEnd/>
          </a:ln>
        </p:spPr>
        <p:txBody>
          <a:bodyPr wrap="none" anchor="ctr"/>
          <a:lstStyle>
            <a:lvl1pPr eaLnBrk="0" hangingPunct="0">
              <a:defRPr sz="3600">
                <a:solidFill>
                  <a:schemeClr val="tx1"/>
                </a:solidFill>
                <a:latin typeface="Arial" panose="020B0604020202020204" pitchFamily="34" charset="0"/>
                <a:cs typeface="Times New Roman" panose="02020603050405020304" pitchFamily="18" charset="0"/>
              </a:defRPr>
            </a:lvl1pPr>
            <a:lvl2pPr marL="742950" indent="-285750" eaLnBrk="0" hangingPunct="0">
              <a:defRPr sz="3600">
                <a:solidFill>
                  <a:schemeClr val="tx1"/>
                </a:solidFill>
                <a:latin typeface="Arial" panose="020B0604020202020204" pitchFamily="34" charset="0"/>
                <a:cs typeface="Times New Roman" panose="02020603050405020304" pitchFamily="18" charset="0"/>
              </a:defRPr>
            </a:lvl2pPr>
            <a:lvl3pPr marL="1143000" indent="-228600" eaLnBrk="0" hangingPunct="0">
              <a:defRPr sz="3600">
                <a:solidFill>
                  <a:schemeClr val="tx1"/>
                </a:solidFill>
                <a:latin typeface="Arial" panose="020B0604020202020204" pitchFamily="34" charset="0"/>
                <a:cs typeface="Times New Roman" panose="02020603050405020304" pitchFamily="18" charset="0"/>
              </a:defRPr>
            </a:lvl3pPr>
            <a:lvl4pPr marL="1600200" indent="-228600" eaLnBrk="0" hangingPunct="0">
              <a:defRPr sz="3600">
                <a:solidFill>
                  <a:schemeClr val="tx1"/>
                </a:solidFill>
                <a:latin typeface="Arial" panose="020B0604020202020204" pitchFamily="34" charset="0"/>
                <a:cs typeface="Times New Roman" panose="02020603050405020304" pitchFamily="18" charset="0"/>
              </a:defRPr>
            </a:lvl4pPr>
            <a:lvl5pPr marL="2057400" indent="-228600" eaLnBrk="0" hangingPunct="0">
              <a:defRPr sz="36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cs typeface="Times New Roman" panose="02020603050405020304" pitchFamily="18" charset="0"/>
              </a:defRPr>
            </a:lvl9pPr>
          </a:lstStyle>
          <a:p>
            <a:pPr eaLnBrk="1" hangingPunct="1"/>
            <a:endParaRPr lang="zh-CN" altLang="zh-CN">
              <a:ea typeface="宋体" panose="02010600030101010101" pitchFamily="2" charset="-122"/>
            </a:endParaRPr>
          </a:p>
        </p:txBody>
      </p:sp>
      <p:sp>
        <p:nvSpPr>
          <p:cNvPr id="25" name="Text Box 19">
            <a:extLst>
              <a:ext uri="{FF2B5EF4-FFF2-40B4-BE49-F238E27FC236}">
                <a16:creationId xmlns:a16="http://schemas.microsoft.com/office/drawing/2014/main" xmlns="" id="{C3F24F02-529C-41A0-B413-DEF7C9953C9D}"/>
              </a:ext>
            </a:extLst>
          </p:cNvPr>
          <p:cNvSpPr txBox="1">
            <a:spLocks noChangeArrowheads="1"/>
          </p:cNvSpPr>
          <p:nvPr/>
        </p:nvSpPr>
        <p:spPr bwMode="auto">
          <a:xfrm>
            <a:off x="4345193" y="5269080"/>
            <a:ext cx="12954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tx1"/>
                </a:solidFill>
                <a:latin typeface="Arial" panose="020B0604020202020204" pitchFamily="34" charset="0"/>
                <a:cs typeface="Times New Roman" panose="02020603050405020304" pitchFamily="18" charset="0"/>
              </a:defRPr>
            </a:lvl1pPr>
            <a:lvl2pPr marL="742950" indent="-285750" eaLnBrk="0" hangingPunct="0">
              <a:defRPr sz="3600">
                <a:solidFill>
                  <a:schemeClr val="tx1"/>
                </a:solidFill>
                <a:latin typeface="Arial" panose="020B0604020202020204" pitchFamily="34" charset="0"/>
                <a:cs typeface="Times New Roman" panose="02020603050405020304" pitchFamily="18" charset="0"/>
              </a:defRPr>
            </a:lvl2pPr>
            <a:lvl3pPr marL="1143000" indent="-228600" eaLnBrk="0" hangingPunct="0">
              <a:defRPr sz="3600">
                <a:solidFill>
                  <a:schemeClr val="tx1"/>
                </a:solidFill>
                <a:latin typeface="Arial" panose="020B0604020202020204" pitchFamily="34" charset="0"/>
                <a:cs typeface="Times New Roman" panose="02020603050405020304" pitchFamily="18" charset="0"/>
              </a:defRPr>
            </a:lvl3pPr>
            <a:lvl4pPr marL="1600200" indent="-228600" eaLnBrk="0" hangingPunct="0">
              <a:defRPr sz="3600">
                <a:solidFill>
                  <a:schemeClr val="tx1"/>
                </a:solidFill>
                <a:latin typeface="Arial" panose="020B0604020202020204" pitchFamily="34" charset="0"/>
                <a:cs typeface="Times New Roman" panose="02020603050405020304" pitchFamily="18" charset="0"/>
              </a:defRPr>
            </a:lvl4pPr>
            <a:lvl5pPr marL="2057400" indent="-228600" eaLnBrk="0" hangingPunct="0">
              <a:defRPr sz="36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cs typeface="Times New Roman" panose="02020603050405020304" pitchFamily="18" charset="0"/>
              </a:defRPr>
            </a:lvl9pPr>
          </a:lstStyle>
          <a:p>
            <a:pPr eaLnBrk="1" hangingPunct="1">
              <a:spcBef>
                <a:spcPct val="50000"/>
              </a:spcBef>
            </a:pPr>
            <a:r>
              <a:rPr lang="en-US" altLang="zh-CN" sz="1600" b="1">
                <a:latin typeface="Times New Roman" panose="02020603050405020304" pitchFamily="18" charset="0"/>
                <a:ea typeface="宋体" panose="02010600030101010101" pitchFamily="2" charset="-122"/>
              </a:rPr>
              <a:t>AN + ROO•</a:t>
            </a:r>
          </a:p>
        </p:txBody>
      </p:sp>
      <p:sp>
        <p:nvSpPr>
          <p:cNvPr id="26" name="AutoShape 21">
            <a:extLst>
              <a:ext uri="{FF2B5EF4-FFF2-40B4-BE49-F238E27FC236}">
                <a16:creationId xmlns:a16="http://schemas.microsoft.com/office/drawing/2014/main" xmlns="" id="{245E6FCB-10F8-4590-831E-138F4F98EDBD}"/>
              </a:ext>
            </a:extLst>
          </p:cNvPr>
          <p:cNvSpPr>
            <a:spLocks noChangeArrowheads="1"/>
          </p:cNvSpPr>
          <p:nvPr/>
        </p:nvSpPr>
        <p:spPr bwMode="auto">
          <a:xfrm>
            <a:off x="4649993" y="3624430"/>
            <a:ext cx="474663" cy="914400"/>
          </a:xfrm>
          <a:prstGeom prst="upArrow">
            <a:avLst>
              <a:gd name="adj1" fmla="val 50000"/>
              <a:gd name="adj2" fmla="val 48160"/>
            </a:avLst>
          </a:prstGeom>
          <a:solidFill>
            <a:srgbClr val="FF0000"/>
          </a:solidFill>
          <a:ln w="9525">
            <a:solidFill>
              <a:schemeClr val="tx1"/>
            </a:solidFill>
            <a:miter lim="800000"/>
            <a:headEnd/>
            <a:tailEnd/>
          </a:ln>
        </p:spPr>
        <p:txBody>
          <a:bodyPr wrap="none" anchor="ctr"/>
          <a:lstStyle>
            <a:lvl1pPr eaLnBrk="0" hangingPunct="0">
              <a:defRPr sz="3600">
                <a:solidFill>
                  <a:schemeClr val="tx1"/>
                </a:solidFill>
                <a:latin typeface="Arial" panose="020B0604020202020204" pitchFamily="34" charset="0"/>
                <a:cs typeface="Times New Roman" panose="02020603050405020304" pitchFamily="18" charset="0"/>
              </a:defRPr>
            </a:lvl1pPr>
            <a:lvl2pPr marL="742950" indent="-285750" eaLnBrk="0" hangingPunct="0">
              <a:defRPr sz="3600">
                <a:solidFill>
                  <a:schemeClr val="tx1"/>
                </a:solidFill>
                <a:latin typeface="Arial" panose="020B0604020202020204" pitchFamily="34" charset="0"/>
                <a:cs typeface="Times New Roman" panose="02020603050405020304" pitchFamily="18" charset="0"/>
              </a:defRPr>
            </a:lvl2pPr>
            <a:lvl3pPr marL="1143000" indent="-228600" eaLnBrk="0" hangingPunct="0">
              <a:defRPr sz="3600">
                <a:solidFill>
                  <a:schemeClr val="tx1"/>
                </a:solidFill>
                <a:latin typeface="Arial" panose="020B0604020202020204" pitchFamily="34" charset="0"/>
                <a:cs typeface="Times New Roman" panose="02020603050405020304" pitchFamily="18" charset="0"/>
              </a:defRPr>
            </a:lvl3pPr>
            <a:lvl4pPr marL="1600200" indent="-228600" eaLnBrk="0" hangingPunct="0">
              <a:defRPr sz="3600">
                <a:solidFill>
                  <a:schemeClr val="tx1"/>
                </a:solidFill>
                <a:latin typeface="Arial" panose="020B0604020202020204" pitchFamily="34" charset="0"/>
                <a:cs typeface="Times New Roman" panose="02020603050405020304" pitchFamily="18" charset="0"/>
              </a:defRPr>
            </a:lvl4pPr>
            <a:lvl5pPr marL="2057400" indent="-228600" eaLnBrk="0" hangingPunct="0">
              <a:defRPr sz="36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cs typeface="Times New Roman" panose="02020603050405020304" pitchFamily="18" charset="0"/>
              </a:defRPr>
            </a:lvl9pPr>
          </a:lstStyle>
          <a:p>
            <a:pPr eaLnBrk="1" hangingPunct="1"/>
            <a:endParaRPr lang="zh-CN" altLang="zh-CN">
              <a:ea typeface="宋体" panose="02010600030101010101" pitchFamily="2" charset="-122"/>
            </a:endParaRPr>
          </a:p>
        </p:txBody>
      </p:sp>
      <p:sp>
        <p:nvSpPr>
          <p:cNvPr id="27" name="Text Box 22">
            <a:extLst>
              <a:ext uri="{FF2B5EF4-FFF2-40B4-BE49-F238E27FC236}">
                <a16:creationId xmlns:a16="http://schemas.microsoft.com/office/drawing/2014/main" xmlns="" id="{15AE76D5-8CC0-4233-BDEF-71924151278A}"/>
              </a:ext>
            </a:extLst>
          </p:cNvPr>
          <p:cNvSpPr txBox="1">
            <a:spLocks noChangeArrowheads="1"/>
          </p:cNvSpPr>
          <p:nvPr/>
        </p:nvSpPr>
        <p:spPr bwMode="auto">
          <a:xfrm>
            <a:off x="4726193" y="3881605"/>
            <a:ext cx="381000" cy="58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tx1"/>
                </a:solidFill>
                <a:latin typeface="Arial" panose="020B0604020202020204" pitchFamily="34" charset="0"/>
                <a:cs typeface="Times New Roman" panose="02020603050405020304" pitchFamily="18" charset="0"/>
              </a:defRPr>
            </a:lvl1pPr>
            <a:lvl2pPr marL="742950" indent="-285750" eaLnBrk="0" hangingPunct="0">
              <a:defRPr sz="3600">
                <a:solidFill>
                  <a:schemeClr val="tx1"/>
                </a:solidFill>
                <a:latin typeface="Arial" panose="020B0604020202020204" pitchFamily="34" charset="0"/>
                <a:cs typeface="Times New Roman" panose="02020603050405020304" pitchFamily="18" charset="0"/>
              </a:defRPr>
            </a:lvl2pPr>
            <a:lvl3pPr marL="1143000" indent="-228600" eaLnBrk="0" hangingPunct="0">
              <a:defRPr sz="3600">
                <a:solidFill>
                  <a:schemeClr val="tx1"/>
                </a:solidFill>
                <a:latin typeface="Arial" panose="020B0604020202020204" pitchFamily="34" charset="0"/>
                <a:cs typeface="Times New Roman" panose="02020603050405020304" pitchFamily="18" charset="0"/>
              </a:defRPr>
            </a:lvl3pPr>
            <a:lvl4pPr marL="1600200" indent="-228600" eaLnBrk="0" hangingPunct="0">
              <a:defRPr sz="3600">
                <a:solidFill>
                  <a:schemeClr val="tx1"/>
                </a:solidFill>
                <a:latin typeface="Arial" panose="020B0604020202020204" pitchFamily="34" charset="0"/>
                <a:cs typeface="Times New Roman" panose="02020603050405020304" pitchFamily="18" charset="0"/>
              </a:defRPr>
            </a:lvl4pPr>
            <a:lvl5pPr marL="2057400" indent="-228600" eaLnBrk="0" hangingPunct="0">
              <a:defRPr sz="36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cs typeface="Times New Roman" panose="02020603050405020304" pitchFamily="18" charset="0"/>
              </a:defRPr>
            </a:lvl9pPr>
          </a:lstStyle>
          <a:p>
            <a:pPr eaLnBrk="1" hangingPunct="1">
              <a:spcBef>
                <a:spcPct val="50000"/>
              </a:spcBef>
            </a:pPr>
            <a:r>
              <a:rPr lang="en-US" altLang="zh-CN" sz="1600" b="1">
                <a:latin typeface="Times New Roman" panose="02020603050405020304" pitchFamily="18" charset="0"/>
                <a:ea typeface="宋体" panose="02010600030101010101" pitchFamily="2" charset="-122"/>
              </a:rPr>
              <a:t>AN</a:t>
            </a:r>
          </a:p>
        </p:txBody>
      </p:sp>
      <p:pic>
        <p:nvPicPr>
          <p:cNvPr id="28" name="Picture 27">
            <a:extLst>
              <a:ext uri="{FF2B5EF4-FFF2-40B4-BE49-F238E27FC236}">
                <a16:creationId xmlns:a16="http://schemas.microsoft.com/office/drawing/2014/main" xmlns="" id="{0B6D2560-67B6-4527-8F59-C398D9922C77}"/>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937206" y="2132180"/>
            <a:ext cx="1981200" cy="144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29">
            <a:extLst>
              <a:ext uri="{FF2B5EF4-FFF2-40B4-BE49-F238E27FC236}">
                <a16:creationId xmlns:a16="http://schemas.microsoft.com/office/drawing/2014/main" xmlns="" id="{481646AF-8925-4A22-9FA8-365635841639}"/>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8845756" y="2573505"/>
            <a:ext cx="1828800"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 name="矩形 30"/>
          <p:cNvSpPr/>
          <p:nvPr/>
        </p:nvSpPr>
        <p:spPr>
          <a:xfrm>
            <a:off x="562984" y="2269865"/>
            <a:ext cx="2470672" cy="2613023"/>
          </a:xfrm>
          <a:prstGeom prst="rect">
            <a:avLst/>
          </a:prstGeom>
        </p:spPr>
        <p:txBody>
          <a:bodyPr wrap="square">
            <a:spAutoFit/>
          </a:bodyPr>
          <a:lstStyle/>
          <a:p>
            <a:pPr>
              <a:lnSpc>
                <a:spcPct val="90000"/>
              </a:lnSpc>
              <a:spcBef>
                <a:spcPct val="50000"/>
              </a:spcBef>
              <a:buFontTx/>
              <a:buChar char="•"/>
            </a:pPr>
            <a:r>
              <a:rPr lang="en-US" altLang="zh-CN" i="1" dirty="0" smtClean="0">
                <a:latin typeface="Times New Roman" panose="02020603050405020304" pitchFamily="18" charset="0"/>
                <a:ea typeface="宋体" panose="02010600030101010101" pitchFamily="2" charset="-122"/>
              </a:rPr>
              <a:t>Acryl-ex™ </a:t>
            </a:r>
            <a:r>
              <a:rPr lang="zh-CN" altLang="en-US" i="1" dirty="0" smtClean="0">
                <a:latin typeface="Times New Roman" panose="02020603050405020304" pitchFamily="18" charset="0"/>
                <a:ea typeface="宋体" panose="02010600030101010101" pitchFamily="2" charset="-122"/>
              </a:rPr>
              <a:t>能与含碳的自由基发生反应,阻止聚合物的生成</a:t>
            </a:r>
          </a:p>
          <a:p>
            <a:pPr>
              <a:lnSpc>
                <a:spcPct val="90000"/>
              </a:lnSpc>
              <a:spcBef>
                <a:spcPct val="50000"/>
              </a:spcBef>
              <a:buFontTx/>
              <a:buChar char="•"/>
            </a:pPr>
            <a:r>
              <a:rPr lang="zh-CN" altLang="en-US" i="1" dirty="0" smtClean="0">
                <a:latin typeface="Times New Roman" panose="02020603050405020304" pitchFamily="18" charset="0"/>
                <a:ea typeface="宋体" panose="02010600030101010101" pitchFamily="2" charset="-122"/>
              </a:rPr>
              <a:t>抗氧剂能够很快能与含氧自由基发生反应,阻止聚合物的生成</a:t>
            </a:r>
          </a:p>
          <a:p>
            <a:pPr>
              <a:lnSpc>
                <a:spcPct val="90000"/>
              </a:lnSpc>
              <a:spcBef>
                <a:spcPct val="50000"/>
              </a:spcBef>
              <a:buFontTx/>
              <a:buChar char="•"/>
            </a:pPr>
            <a:r>
              <a:rPr lang="en-US" altLang="zh-CN" i="1" dirty="0" smtClean="0">
                <a:latin typeface="Times New Roman" panose="02020603050405020304" pitchFamily="18" charset="0"/>
                <a:ea typeface="宋体" panose="02010600030101010101" pitchFamily="2" charset="-122"/>
              </a:rPr>
              <a:t>O</a:t>
            </a:r>
            <a:r>
              <a:rPr lang="en-US" altLang="zh-CN" i="1" baseline="-25000" dirty="0" smtClean="0">
                <a:latin typeface="Times New Roman" panose="02020603050405020304" pitchFamily="18" charset="0"/>
                <a:ea typeface="宋体" panose="02010600030101010101" pitchFamily="2" charset="-122"/>
              </a:rPr>
              <a:t>2</a:t>
            </a:r>
            <a:r>
              <a:rPr lang="en-US" altLang="zh-CN" i="1" dirty="0" smtClean="0">
                <a:latin typeface="Times New Roman" panose="02020603050405020304" pitchFamily="18" charset="0"/>
                <a:ea typeface="宋体" panose="02010600030101010101" pitchFamily="2" charset="-122"/>
              </a:rPr>
              <a:t> </a:t>
            </a:r>
            <a:r>
              <a:rPr lang="zh-CN" altLang="en-US" i="1" dirty="0" smtClean="0">
                <a:latin typeface="Times New Roman" panose="02020603050405020304" pitchFamily="18" charset="0"/>
                <a:ea typeface="宋体" panose="02010600030101010101" pitchFamily="2" charset="-122"/>
              </a:rPr>
              <a:t>能与含碳自由基发生反应生成过氧化物自由基</a:t>
            </a:r>
            <a:endParaRPr lang="zh-CN" altLang="en-US" i="1" dirty="0">
              <a:latin typeface="Times New Roman" panose="02020603050405020304" pitchFamily="18" charset="0"/>
              <a:ea typeface="宋体" panose="02010600030101010101" pitchFamily="2" charset="-122"/>
            </a:endParaRPr>
          </a:p>
        </p:txBody>
      </p:sp>
      <p:sp>
        <p:nvSpPr>
          <p:cNvPr id="32" name="TextBox 31"/>
          <p:cNvSpPr txBox="1"/>
          <p:nvPr/>
        </p:nvSpPr>
        <p:spPr>
          <a:xfrm>
            <a:off x="4281544" y="139849"/>
            <a:ext cx="5438189" cy="584775"/>
          </a:xfrm>
          <a:prstGeom prst="rect">
            <a:avLst/>
          </a:prstGeom>
          <a:noFill/>
        </p:spPr>
        <p:txBody>
          <a:bodyPr wrap="square" rtlCol="0">
            <a:spAutoFit/>
          </a:bodyPr>
          <a:lstStyle/>
          <a:p>
            <a:r>
              <a:rPr lang="zh-CN" altLang="en-US" sz="3200" dirty="0" smtClean="0">
                <a:solidFill>
                  <a:schemeClr val="accent1">
                    <a:lumMod val="75000"/>
                  </a:schemeClr>
                </a:solidFill>
              </a:rPr>
              <a:t>丙烯腈新技术、新材料开发</a:t>
            </a:r>
            <a:endParaRPr lang="zh-CN" altLang="en-US" sz="3200" dirty="0">
              <a:solidFill>
                <a:schemeClr val="accent1">
                  <a:lumMod val="75000"/>
                </a:schemeClr>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914324"/>
            <a:chOff x="0" y="0"/>
            <a:chExt cx="12192000" cy="914324"/>
          </a:xfrm>
          <a:effectLst>
            <a:outerShdw blurRad="50800" dist="38100" dir="2700000" algn="tl" rotWithShape="0">
              <a:prstClr val="black">
                <a:alpha val="40000"/>
              </a:prstClr>
            </a:outerShdw>
          </a:effectLst>
        </p:grpSpPr>
        <p:sp>
          <p:nvSpPr>
            <p:cNvPr id="3" name="矩形 2">
              <a:extLst>
                <a:ext uri="{FF2B5EF4-FFF2-40B4-BE49-F238E27FC236}">
                  <a16:creationId xmlns:a16="http://schemas.microsoft.com/office/drawing/2014/main" xmlns="" id="{DBA7EAC7-B3D8-4D41-A150-5DD10AEB6DBA}"/>
                </a:ext>
              </a:extLst>
            </p:cNvPr>
            <p:cNvSpPr/>
            <p:nvPr/>
          </p:nvSpPr>
          <p:spPr>
            <a:xfrm>
              <a:off x="1362545" y="544992"/>
              <a:ext cx="1736016" cy="369332"/>
            </a:xfrm>
            <a:prstGeom prst="rect">
              <a:avLst/>
            </a:prstGeom>
          </p:spPr>
          <p:txBody>
            <a:bodyPr wrap="square">
              <a:spAutoFit/>
            </a:bodyPr>
            <a:lstStyle/>
            <a:p>
              <a:pPr algn="dist"/>
              <a:r>
                <a:rPr lang="zh-CN" altLang="en-US" sz="1800" b="1"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安庆石化公司</a:t>
              </a:r>
              <a:endParaRPr lang="zh-CN" altLang="en-US" sz="1800" b="1" dirty="0">
                <a:solidFill>
                  <a:schemeClr val="tx1">
                    <a:lumMod val="65000"/>
                    <a:lumOff val="35000"/>
                  </a:schemeClr>
                </a:solidFill>
              </a:endParaRPr>
            </a:p>
          </p:txBody>
        </p:sp>
        <p:cxnSp>
          <p:nvCxnSpPr>
            <p:cNvPr id="4" name="直接连接符 3"/>
            <p:cNvCxnSpPr/>
            <p:nvPr/>
          </p:nvCxnSpPr>
          <p:spPr>
            <a:xfrm>
              <a:off x="0" y="900510"/>
              <a:ext cx="3098561" cy="0"/>
            </a:xfrm>
            <a:prstGeom prst="line">
              <a:avLst/>
            </a:prstGeom>
            <a:ln w="22225">
              <a:gradFill>
                <a:gsLst>
                  <a:gs pos="0">
                    <a:srgbClr val="FF0000"/>
                  </a:gs>
                  <a:gs pos="74000">
                    <a:srgbClr val="C00000"/>
                  </a:gs>
                  <a:gs pos="83000">
                    <a:srgbClr val="FFC000"/>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3108562" y="795"/>
              <a:ext cx="285518" cy="90051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3262156" y="729658"/>
              <a:ext cx="8929844" cy="0"/>
            </a:xfrm>
            <a:prstGeom prst="line">
              <a:avLst/>
            </a:prstGeom>
            <a:ln>
              <a:solidFill>
                <a:schemeClr val="accent2">
                  <a:alpha val="88000"/>
                </a:schemeClr>
              </a:solidFill>
            </a:ln>
          </p:spPr>
          <p:style>
            <a:lnRef idx="1">
              <a:schemeClr val="accent1"/>
            </a:lnRef>
            <a:fillRef idx="0">
              <a:schemeClr val="accent1"/>
            </a:fillRef>
            <a:effectRef idx="0">
              <a:schemeClr val="accent1"/>
            </a:effectRef>
            <a:fontRef idx="minor">
              <a:schemeClr val="tx1"/>
            </a:fontRef>
          </p:style>
        </p:cxnSp>
        <p:pic>
          <p:nvPicPr>
            <p:cNvPr id="7" name="图片 6"/>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59481" y="79549"/>
              <a:ext cx="744548" cy="767458"/>
            </a:xfrm>
            <a:prstGeom prst="rect">
              <a:avLst/>
            </a:prstGeom>
          </p:spPr>
        </p:pic>
        <p:sp>
          <p:nvSpPr>
            <p:cNvPr id="8" name="矩形 7">
              <a:extLst>
                <a:ext uri="{FF2B5EF4-FFF2-40B4-BE49-F238E27FC236}">
                  <a16:creationId xmlns:a16="http://schemas.microsoft.com/office/drawing/2014/main" xmlns="" id="{DBA7EAC7-B3D8-4D41-A150-5DD10AEB6DBA}"/>
                </a:ext>
              </a:extLst>
            </p:cNvPr>
            <p:cNvSpPr/>
            <p:nvPr/>
          </p:nvSpPr>
          <p:spPr>
            <a:xfrm>
              <a:off x="1380409" y="11213"/>
              <a:ext cx="1663462" cy="461665"/>
            </a:xfrm>
            <a:prstGeom prst="rect">
              <a:avLst/>
            </a:prstGeom>
          </p:spPr>
          <p:txBody>
            <a:bodyPr wrap="square">
              <a:spAutoFit/>
            </a:bodyPr>
            <a:lstStyle/>
            <a:p>
              <a:pPr algn="dist"/>
              <a:r>
                <a:rPr lang="zh-CN" altLang="en-US" sz="2400" b="1" dirty="0" smtClean="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中国石化</a:t>
              </a:r>
              <a:endParaRPr lang="zh-CN" altLang="en-US" sz="2400" b="1" dirty="0">
                <a:solidFill>
                  <a:schemeClr val="tx1">
                    <a:lumMod val="65000"/>
                    <a:lumOff val="35000"/>
                  </a:schemeClr>
                </a:solidFill>
              </a:endParaRPr>
            </a:p>
          </p:txBody>
        </p:sp>
        <p:sp>
          <p:nvSpPr>
            <p:cNvPr id="9" name="矩形 8">
              <a:extLst>
                <a:ext uri="{FF2B5EF4-FFF2-40B4-BE49-F238E27FC236}">
                  <a16:creationId xmlns:a16="http://schemas.microsoft.com/office/drawing/2014/main" xmlns="" id="{DBA7EAC7-B3D8-4D41-A150-5DD10AEB6DBA}"/>
                </a:ext>
              </a:extLst>
            </p:cNvPr>
            <p:cNvSpPr/>
            <p:nvPr/>
          </p:nvSpPr>
          <p:spPr>
            <a:xfrm>
              <a:off x="1418172" y="348954"/>
              <a:ext cx="1587082" cy="276999"/>
            </a:xfrm>
            <a:prstGeom prst="rect">
              <a:avLst/>
            </a:prstGeom>
          </p:spPr>
          <p:txBody>
            <a:bodyPr wrap="square">
              <a:spAutoFit/>
            </a:bodyPr>
            <a:lstStyle/>
            <a:p>
              <a:pPr algn="dist"/>
              <a:r>
                <a:rPr lang="en-US" altLang="zh-CN" sz="1200" b="1" dirty="0" smtClean="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SINOPEC</a:t>
              </a:r>
              <a:endParaRPr lang="zh-CN" altLang="en-US" sz="1200" b="1" dirty="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10" name="直接连接符 9"/>
            <p:cNvCxnSpPr/>
            <p:nvPr/>
          </p:nvCxnSpPr>
          <p:spPr>
            <a:xfrm flipH="1">
              <a:off x="3212704" y="0"/>
              <a:ext cx="285518" cy="90051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1" name="矩形 10"/>
          <p:cNvSpPr/>
          <p:nvPr/>
        </p:nvSpPr>
        <p:spPr>
          <a:xfrm>
            <a:off x="4350644" y="845379"/>
            <a:ext cx="6750566" cy="584775"/>
          </a:xfrm>
          <a:prstGeom prst="rect">
            <a:avLst/>
          </a:prstGeom>
        </p:spPr>
        <p:txBody>
          <a:bodyPr wrap="none">
            <a:spAutoFit/>
          </a:bodyPr>
          <a:lstStyle/>
          <a:p>
            <a:r>
              <a:rPr lang="zh-CN" altLang="en-US" sz="3200" dirty="0" smtClean="0">
                <a:solidFill>
                  <a:srgbClr val="005A9C"/>
                </a:solidFill>
                <a:latin typeface="宋体" pitchFamily="2" charset="-122"/>
                <a:ea typeface="宋体" pitchFamily="2" charset="-122"/>
              </a:rPr>
              <a:t>纳尔科高效阻聚剂的性能及相应特点</a:t>
            </a:r>
            <a:endParaRPr lang="zh-CN" altLang="en-US" sz="3200" dirty="0"/>
          </a:p>
        </p:txBody>
      </p:sp>
      <p:graphicFrame>
        <p:nvGraphicFramePr>
          <p:cNvPr id="15" name="Content Placeholder 4"/>
          <p:cNvGraphicFramePr>
            <a:graphicFrameLocks/>
          </p:cNvGraphicFramePr>
          <p:nvPr>
            <p:extLst>
              <p:ext uri="{D42A27DB-BD31-4B8C-83A1-F6EECF244321}">
                <p14:modId xmlns:p14="http://schemas.microsoft.com/office/powerpoint/2010/main" xmlns="" val="755736012"/>
              </p:ext>
            </p:extLst>
          </p:nvPr>
        </p:nvGraphicFramePr>
        <p:xfrm>
          <a:off x="2817685" y="1549438"/>
          <a:ext cx="7866062" cy="51149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TextBox 15"/>
          <p:cNvSpPr txBox="1"/>
          <p:nvPr/>
        </p:nvSpPr>
        <p:spPr>
          <a:xfrm>
            <a:off x="4281544" y="139849"/>
            <a:ext cx="5438189" cy="584775"/>
          </a:xfrm>
          <a:prstGeom prst="rect">
            <a:avLst/>
          </a:prstGeom>
          <a:noFill/>
        </p:spPr>
        <p:txBody>
          <a:bodyPr wrap="square" rtlCol="0">
            <a:spAutoFit/>
          </a:bodyPr>
          <a:lstStyle/>
          <a:p>
            <a:r>
              <a:rPr lang="zh-CN" altLang="en-US" sz="3200" dirty="0" smtClean="0">
                <a:solidFill>
                  <a:schemeClr val="accent1">
                    <a:lumMod val="75000"/>
                  </a:schemeClr>
                </a:solidFill>
              </a:rPr>
              <a:t>丙烯腈新技术、新材料开发</a:t>
            </a:r>
            <a:endParaRPr lang="zh-CN" altLang="en-US" sz="3200" dirty="0">
              <a:solidFill>
                <a:schemeClr val="accent1">
                  <a:lumMod val="75000"/>
                </a:schemeClr>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4"/>
          <p:cNvSpPr/>
          <p:nvPr/>
        </p:nvSpPr>
        <p:spPr>
          <a:xfrm>
            <a:off x="279699" y="1312433"/>
            <a:ext cx="5690795" cy="39803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0" y="0"/>
            <a:ext cx="12192000" cy="914324"/>
            <a:chOff x="0" y="0"/>
            <a:chExt cx="12192000" cy="914324"/>
          </a:xfrm>
          <a:effectLst>
            <a:outerShdw blurRad="50800" dist="38100" dir="2700000" algn="tl" rotWithShape="0">
              <a:prstClr val="black">
                <a:alpha val="40000"/>
              </a:prstClr>
            </a:outerShdw>
          </a:effectLst>
        </p:grpSpPr>
        <p:sp>
          <p:nvSpPr>
            <p:cNvPr id="3" name="矩形 2">
              <a:extLst>
                <a:ext uri="{FF2B5EF4-FFF2-40B4-BE49-F238E27FC236}">
                  <a16:creationId xmlns:a16="http://schemas.microsoft.com/office/drawing/2014/main" xmlns="" id="{DBA7EAC7-B3D8-4D41-A150-5DD10AEB6DBA}"/>
                </a:ext>
              </a:extLst>
            </p:cNvPr>
            <p:cNvSpPr/>
            <p:nvPr/>
          </p:nvSpPr>
          <p:spPr>
            <a:xfrm>
              <a:off x="1362545" y="544992"/>
              <a:ext cx="1736016" cy="369332"/>
            </a:xfrm>
            <a:prstGeom prst="rect">
              <a:avLst/>
            </a:prstGeom>
          </p:spPr>
          <p:txBody>
            <a:bodyPr wrap="square">
              <a:spAutoFit/>
            </a:bodyPr>
            <a:lstStyle/>
            <a:p>
              <a:pPr algn="dist"/>
              <a:r>
                <a:rPr lang="zh-CN" altLang="en-US" sz="1800" b="1"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安庆石化公司</a:t>
              </a:r>
              <a:endParaRPr lang="zh-CN" altLang="en-US" sz="1800" b="1" dirty="0">
                <a:solidFill>
                  <a:schemeClr val="tx1">
                    <a:lumMod val="65000"/>
                    <a:lumOff val="35000"/>
                  </a:schemeClr>
                </a:solidFill>
              </a:endParaRPr>
            </a:p>
          </p:txBody>
        </p:sp>
        <p:cxnSp>
          <p:nvCxnSpPr>
            <p:cNvPr id="4" name="直接连接符 3"/>
            <p:cNvCxnSpPr/>
            <p:nvPr/>
          </p:nvCxnSpPr>
          <p:spPr>
            <a:xfrm>
              <a:off x="0" y="900510"/>
              <a:ext cx="3098561" cy="0"/>
            </a:xfrm>
            <a:prstGeom prst="line">
              <a:avLst/>
            </a:prstGeom>
            <a:ln w="22225">
              <a:gradFill>
                <a:gsLst>
                  <a:gs pos="0">
                    <a:srgbClr val="FF0000"/>
                  </a:gs>
                  <a:gs pos="74000">
                    <a:srgbClr val="C00000"/>
                  </a:gs>
                  <a:gs pos="83000">
                    <a:srgbClr val="FFC000"/>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3108562" y="795"/>
              <a:ext cx="285518" cy="90051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3262156" y="729658"/>
              <a:ext cx="8929844" cy="0"/>
            </a:xfrm>
            <a:prstGeom prst="line">
              <a:avLst/>
            </a:prstGeom>
            <a:ln>
              <a:solidFill>
                <a:schemeClr val="accent2">
                  <a:alpha val="88000"/>
                </a:schemeClr>
              </a:solidFill>
            </a:ln>
          </p:spPr>
          <p:style>
            <a:lnRef idx="1">
              <a:schemeClr val="accent1"/>
            </a:lnRef>
            <a:fillRef idx="0">
              <a:schemeClr val="accent1"/>
            </a:fillRef>
            <a:effectRef idx="0">
              <a:schemeClr val="accent1"/>
            </a:effectRef>
            <a:fontRef idx="minor">
              <a:schemeClr val="tx1"/>
            </a:fontRef>
          </p:style>
        </p:cxnSp>
        <p:pic>
          <p:nvPicPr>
            <p:cNvPr id="7" name="图片 6"/>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59481" y="79549"/>
              <a:ext cx="744548" cy="767458"/>
            </a:xfrm>
            <a:prstGeom prst="rect">
              <a:avLst/>
            </a:prstGeom>
          </p:spPr>
        </p:pic>
        <p:sp>
          <p:nvSpPr>
            <p:cNvPr id="8" name="矩形 7">
              <a:extLst>
                <a:ext uri="{FF2B5EF4-FFF2-40B4-BE49-F238E27FC236}">
                  <a16:creationId xmlns:a16="http://schemas.microsoft.com/office/drawing/2014/main" xmlns="" id="{DBA7EAC7-B3D8-4D41-A150-5DD10AEB6DBA}"/>
                </a:ext>
              </a:extLst>
            </p:cNvPr>
            <p:cNvSpPr/>
            <p:nvPr/>
          </p:nvSpPr>
          <p:spPr>
            <a:xfrm>
              <a:off x="1380409" y="11213"/>
              <a:ext cx="1663462" cy="461665"/>
            </a:xfrm>
            <a:prstGeom prst="rect">
              <a:avLst/>
            </a:prstGeom>
          </p:spPr>
          <p:txBody>
            <a:bodyPr wrap="square">
              <a:spAutoFit/>
            </a:bodyPr>
            <a:lstStyle/>
            <a:p>
              <a:pPr algn="dist"/>
              <a:r>
                <a:rPr lang="zh-CN" altLang="en-US" sz="2400" b="1" dirty="0" smtClean="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中国石化</a:t>
              </a:r>
              <a:endParaRPr lang="zh-CN" altLang="en-US" sz="2400" b="1" dirty="0">
                <a:solidFill>
                  <a:schemeClr val="tx1">
                    <a:lumMod val="65000"/>
                    <a:lumOff val="35000"/>
                  </a:schemeClr>
                </a:solidFill>
              </a:endParaRPr>
            </a:p>
          </p:txBody>
        </p:sp>
        <p:sp>
          <p:nvSpPr>
            <p:cNvPr id="9" name="矩形 8">
              <a:extLst>
                <a:ext uri="{FF2B5EF4-FFF2-40B4-BE49-F238E27FC236}">
                  <a16:creationId xmlns:a16="http://schemas.microsoft.com/office/drawing/2014/main" xmlns="" id="{DBA7EAC7-B3D8-4D41-A150-5DD10AEB6DBA}"/>
                </a:ext>
              </a:extLst>
            </p:cNvPr>
            <p:cNvSpPr/>
            <p:nvPr/>
          </p:nvSpPr>
          <p:spPr>
            <a:xfrm>
              <a:off x="1418172" y="348954"/>
              <a:ext cx="1587082" cy="276999"/>
            </a:xfrm>
            <a:prstGeom prst="rect">
              <a:avLst/>
            </a:prstGeom>
          </p:spPr>
          <p:txBody>
            <a:bodyPr wrap="square">
              <a:spAutoFit/>
            </a:bodyPr>
            <a:lstStyle/>
            <a:p>
              <a:pPr algn="dist"/>
              <a:r>
                <a:rPr lang="en-US" altLang="zh-CN" sz="1200" b="1" dirty="0" smtClean="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SINOPEC</a:t>
              </a:r>
              <a:endParaRPr lang="zh-CN" altLang="en-US" sz="1200" b="1" dirty="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10" name="直接连接符 9"/>
            <p:cNvCxnSpPr/>
            <p:nvPr/>
          </p:nvCxnSpPr>
          <p:spPr>
            <a:xfrm flipH="1">
              <a:off x="3212704" y="0"/>
              <a:ext cx="285518" cy="90051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4" name="TextBox 13"/>
          <p:cNvSpPr txBox="1"/>
          <p:nvPr/>
        </p:nvSpPr>
        <p:spPr>
          <a:xfrm>
            <a:off x="796066" y="1592132"/>
            <a:ext cx="4808668" cy="3416320"/>
          </a:xfrm>
          <a:prstGeom prst="rect">
            <a:avLst/>
          </a:prstGeom>
          <a:noFill/>
        </p:spPr>
        <p:txBody>
          <a:bodyPr wrap="square" rtlCol="0">
            <a:spAutoFit/>
          </a:bodyPr>
          <a:lstStyle/>
          <a:p>
            <a:r>
              <a:rPr lang="zh-CN" altLang="en-US" dirty="0" smtClean="0"/>
              <a:t>从表可见，我国未来的丙烯腈需求将呈现以下几个特点：</a:t>
            </a:r>
          </a:p>
          <a:p>
            <a:r>
              <a:rPr lang="en-US" altLang="zh-CN" dirty="0" smtClean="0"/>
              <a:t>1</a:t>
            </a:r>
            <a:r>
              <a:rPr lang="zh-CN" altLang="en-US" dirty="0" smtClean="0"/>
              <a:t>）亚洲和中国市场的需求将决定丙烯腈的产量；</a:t>
            </a:r>
          </a:p>
          <a:p>
            <a:r>
              <a:rPr lang="en-US" altLang="zh-CN" dirty="0" smtClean="0"/>
              <a:t>2</a:t>
            </a:r>
            <a:r>
              <a:rPr lang="zh-CN" altLang="en-US" dirty="0" smtClean="0"/>
              <a:t>）腈纶对丙烯腈的需求量将有小幅下跌；</a:t>
            </a:r>
          </a:p>
          <a:p>
            <a:r>
              <a:rPr lang="en-US" altLang="zh-CN" dirty="0" smtClean="0"/>
              <a:t>3</a:t>
            </a:r>
            <a:r>
              <a:rPr lang="zh-CN" altLang="en-US" dirty="0" smtClean="0"/>
              <a:t>）</a:t>
            </a:r>
            <a:r>
              <a:rPr lang="en-US" altLang="zh-CN" dirty="0" smtClean="0"/>
              <a:t>ABS</a:t>
            </a:r>
            <a:r>
              <a:rPr lang="zh-CN" altLang="en-US" dirty="0" smtClean="0"/>
              <a:t>需求仍在不断扩大以及国内产能的不断增加；</a:t>
            </a:r>
          </a:p>
          <a:p>
            <a:r>
              <a:rPr lang="en-US" altLang="zh-CN" dirty="0" smtClean="0"/>
              <a:t>4</a:t>
            </a:r>
            <a:r>
              <a:rPr lang="zh-CN" altLang="en-US" dirty="0" smtClean="0"/>
              <a:t>）随着三次采油和水处理剂的需求增加，丙烯酰胺的需求和产能也将不断增加；</a:t>
            </a:r>
          </a:p>
          <a:p>
            <a:r>
              <a:rPr lang="en-US" altLang="zh-CN" dirty="0" smtClean="0"/>
              <a:t>5</a:t>
            </a:r>
            <a:r>
              <a:rPr lang="zh-CN" altLang="en-US" dirty="0" smtClean="0"/>
              <a:t>）丁腈橡胶和碳纤维也将对丙烯腈的需求有所提高。因此，国内丙烯腈产品的需求还将继续增加。</a:t>
            </a:r>
            <a:endParaRPr lang="zh-CN" altLang="en-US" dirty="0"/>
          </a:p>
        </p:txBody>
      </p:sp>
      <p:grpSp>
        <p:nvGrpSpPr>
          <p:cNvPr id="16" name="组合 91"/>
          <p:cNvGrpSpPr>
            <a:grpSpLocks noChangeAspect="1"/>
          </p:cNvGrpSpPr>
          <p:nvPr/>
        </p:nvGrpSpPr>
        <p:grpSpPr bwMode="auto">
          <a:xfrm>
            <a:off x="6644305" y="1520628"/>
            <a:ext cx="4538663" cy="3708400"/>
            <a:chOff x="0" y="0"/>
            <a:chExt cx="4538312" cy="3707588"/>
          </a:xfrm>
        </p:grpSpPr>
        <p:pic>
          <p:nvPicPr>
            <p:cNvPr id="17" name="Picture 20"/>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4538312" cy="3707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图片 93"/>
            <p:cNvPicPr>
              <a:picLocks noChangeAspect="1" noChangeArrowheads="1"/>
            </p:cNvPicPr>
            <p:nvPr/>
          </p:nvPicPr>
          <p:blipFill>
            <a:blip r:embed="rId4" cstate="print">
              <a:extLst>
                <a:ext uri="{28A0092B-C50C-407E-A947-70E740481C1C}">
                  <a14:useLocalDpi xmlns:a14="http://schemas.microsoft.com/office/drawing/2010/main" xmlns="" val="0"/>
                </a:ext>
              </a:extLst>
            </a:blip>
            <a:srcRect b="6207"/>
            <a:stretch>
              <a:fillRect/>
            </a:stretch>
          </p:blipFill>
          <p:spPr bwMode="auto">
            <a:xfrm>
              <a:off x="293502" y="127484"/>
              <a:ext cx="3953910" cy="25047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914324"/>
            <a:chOff x="0" y="0"/>
            <a:chExt cx="12192000" cy="914324"/>
          </a:xfrm>
          <a:effectLst>
            <a:outerShdw blurRad="50800" dist="38100" dir="2700000" algn="tl" rotWithShape="0">
              <a:prstClr val="black">
                <a:alpha val="40000"/>
              </a:prstClr>
            </a:outerShdw>
          </a:effectLst>
        </p:grpSpPr>
        <p:sp>
          <p:nvSpPr>
            <p:cNvPr id="3" name="矩形 2">
              <a:extLst>
                <a:ext uri="{FF2B5EF4-FFF2-40B4-BE49-F238E27FC236}">
                  <a16:creationId xmlns:a16="http://schemas.microsoft.com/office/drawing/2014/main" xmlns="" id="{DBA7EAC7-B3D8-4D41-A150-5DD10AEB6DBA}"/>
                </a:ext>
              </a:extLst>
            </p:cNvPr>
            <p:cNvSpPr/>
            <p:nvPr/>
          </p:nvSpPr>
          <p:spPr>
            <a:xfrm>
              <a:off x="1362545" y="544992"/>
              <a:ext cx="1736016" cy="369332"/>
            </a:xfrm>
            <a:prstGeom prst="rect">
              <a:avLst/>
            </a:prstGeom>
          </p:spPr>
          <p:txBody>
            <a:bodyPr wrap="square">
              <a:spAutoFit/>
            </a:bodyPr>
            <a:lstStyle/>
            <a:p>
              <a:pPr algn="dist"/>
              <a:r>
                <a:rPr lang="zh-CN" altLang="en-US" sz="1800" b="1"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安庆石化公司</a:t>
              </a:r>
              <a:endParaRPr lang="zh-CN" altLang="en-US" sz="1800" b="1" dirty="0">
                <a:solidFill>
                  <a:schemeClr val="tx1">
                    <a:lumMod val="65000"/>
                    <a:lumOff val="35000"/>
                  </a:schemeClr>
                </a:solidFill>
              </a:endParaRPr>
            </a:p>
          </p:txBody>
        </p:sp>
        <p:cxnSp>
          <p:nvCxnSpPr>
            <p:cNvPr id="4" name="直接连接符 3"/>
            <p:cNvCxnSpPr/>
            <p:nvPr/>
          </p:nvCxnSpPr>
          <p:spPr>
            <a:xfrm>
              <a:off x="0" y="900510"/>
              <a:ext cx="3098561" cy="0"/>
            </a:xfrm>
            <a:prstGeom prst="line">
              <a:avLst/>
            </a:prstGeom>
            <a:ln w="22225">
              <a:gradFill>
                <a:gsLst>
                  <a:gs pos="0">
                    <a:srgbClr val="FF0000"/>
                  </a:gs>
                  <a:gs pos="74000">
                    <a:srgbClr val="C00000"/>
                  </a:gs>
                  <a:gs pos="83000">
                    <a:srgbClr val="FFC000"/>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3108562" y="795"/>
              <a:ext cx="285518" cy="90051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3262156" y="729658"/>
              <a:ext cx="8929844" cy="0"/>
            </a:xfrm>
            <a:prstGeom prst="line">
              <a:avLst/>
            </a:prstGeom>
            <a:ln>
              <a:solidFill>
                <a:schemeClr val="accent2">
                  <a:alpha val="88000"/>
                </a:schemeClr>
              </a:solidFill>
            </a:ln>
          </p:spPr>
          <p:style>
            <a:lnRef idx="1">
              <a:schemeClr val="accent1"/>
            </a:lnRef>
            <a:fillRef idx="0">
              <a:schemeClr val="accent1"/>
            </a:fillRef>
            <a:effectRef idx="0">
              <a:schemeClr val="accent1"/>
            </a:effectRef>
            <a:fontRef idx="minor">
              <a:schemeClr val="tx1"/>
            </a:fontRef>
          </p:style>
        </p:cxnSp>
        <p:pic>
          <p:nvPicPr>
            <p:cNvPr id="7" name="图片 6"/>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59481" y="79549"/>
              <a:ext cx="744548" cy="767458"/>
            </a:xfrm>
            <a:prstGeom prst="rect">
              <a:avLst/>
            </a:prstGeom>
          </p:spPr>
        </p:pic>
        <p:sp>
          <p:nvSpPr>
            <p:cNvPr id="8" name="矩形 7">
              <a:extLst>
                <a:ext uri="{FF2B5EF4-FFF2-40B4-BE49-F238E27FC236}">
                  <a16:creationId xmlns:a16="http://schemas.microsoft.com/office/drawing/2014/main" xmlns="" id="{DBA7EAC7-B3D8-4D41-A150-5DD10AEB6DBA}"/>
                </a:ext>
              </a:extLst>
            </p:cNvPr>
            <p:cNvSpPr/>
            <p:nvPr/>
          </p:nvSpPr>
          <p:spPr>
            <a:xfrm>
              <a:off x="1380409" y="11213"/>
              <a:ext cx="1663462" cy="461665"/>
            </a:xfrm>
            <a:prstGeom prst="rect">
              <a:avLst/>
            </a:prstGeom>
          </p:spPr>
          <p:txBody>
            <a:bodyPr wrap="square">
              <a:spAutoFit/>
            </a:bodyPr>
            <a:lstStyle/>
            <a:p>
              <a:pPr algn="dist"/>
              <a:r>
                <a:rPr lang="zh-CN" altLang="en-US" sz="2400" b="1" dirty="0" smtClean="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中国石化</a:t>
              </a:r>
              <a:endParaRPr lang="zh-CN" altLang="en-US" sz="2400" b="1" dirty="0">
                <a:solidFill>
                  <a:schemeClr val="tx1">
                    <a:lumMod val="65000"/>
                    <a:lumOff val="35000"/>
                  </a:schemeClr>
                </a:solidFill>
              </a:endParaRPr>
            </a:p>
          </p:txBody>
        </p:sp>
        <p:sp>
          <p:nvSpPr>
            <p:cNvPr id="9" name="矩形 8">
              <a:extLst>
                <a:ext uri="{FF2B5EF4-FFF2-40B4-BE49-F238E27FC236}">
                  <a16:creationId xmlns:a16="http://schemas.microsoft.com/office/drawing/2014/main" xmlns="" id="{DBA7EAC7-B3D8-4D41-A150-5DD10AEB6DBA}"/>
                </a:ext>
              </a:extLst>
            </p:cNvPr>
            <p:cNvSpPr/>
            <p:nvPr/>
          </p:nvSpPr>
          <p:spPr>
            <a:xfrm>
              <a:off x="1418172" y="348954"/>
              <a:ext cx="1587082" cy="276999"/>
            </a:xfrm>
            <a:prstGeom prst="rect">
              <a:avLst/>
            </a:prstGeom>
          </p:spPr>
          <p:txBody>
            <a:bodyPr wrap="square">
              <a:spAutoFit/>
            </a:bodyPr>
            <a:lstStyle/>
            <a:p>
              <a:pPr algn="dist"/>
              <a:r>
                <a:rPr lang="en-US" altLang="zh-CN" sz="1200" b="1" dirty="0" smtClean="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SINOPEC</a:t>
              </a:r>
              <a:endParaRPr lang="zh-CN" altLang="en-US" sz="1200" b="1" dirty="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10" name="直接连接符 9"/>
            <p:cNvCxnSpPr/>
            <p:nvPr/>
          </p:nvCxnSpPr>
          <p:spPr>
            <a:xfrm flipH="1">
              <a:off x="3212704" y="0"/>
              <a:ext cx="285518" cy="90051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1" name="矩形 10"/>
          <p:cNvSpPr/>
          <p:nvPr/>
        </p:nvSpPr>
        <p:spPr>
          <a:xfrm>
            <a:off x="5310594" y="1049774"/>
            <a:ext cx="3890809" cy="646331"/>
          </a:xfrm>
          <a:prstGeom prst="rect">
            <a:avLst/>
          </a:prstGeom>
        </p:spPr>
        <p:txBody>
          <a:bodyPr wrap="none">
            <a:spAutoFit/>
          </a:bodyPr>
          <a:lstStyle/>
          <a:p>
            <a:r>
              <a:rPr lang="zh-CN" altLang="en-US" sz="3600" b="1" kern="0" dirty="0" smtClean="0">
                <a:solidFill>
                  <a:schemeClr val="accent1">
                    <a:lumMod val="75000"/>
                  </a:schemeClr>
                </a:solidFill>
                <a:latin typeface="宋体" panose="02010600030101010101" pitchFamily="2" charset="-122"/>
                <a:ea typeface="宋体" panose="02010600030101010101" pitchFamily="2" charset="-122"/>
              </a:rPr>
              <a:t>持续研发前沿技术</a:t>
            </a:r>
            <a:endParaRPr lang="zh-CN" altLang="en-US" sz="3600" dirty="0">
              <a:solidFill>
                <a:schemeClr val="accent1">
                  <a:lumMod val="75000"/>
                </a:schemeClr>
              </a:solidFill>
            </a:endParaRPr>
          </a:p>
        </p:txBody>
      </p:sp>
      <p:pic>
        <p:nvPicPr>
          <p:cNvPr id="12"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349860" y="1700938"/>
            <a:ext cx="5743596" cy="51570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 name="TextBox 12"/>
          <p:cNvSpPr txBox="1"/>
          <p:nvPr/>
        </p:nvSpPr>
        <p:spPr>
          <a:xfrm>
            <a:off x="4281544" y="139849"/>
            <a:ext cx="5438189" cy="584775"/>
          </a:xfrm>
          <a:prstGeom prst="rect">
            <a:avLst/>
          </a:prstGeom>
          <a:noFill/>
        </p:spPr>
        <p:txBody>
          <a:bodyPr wrap="square" rtlCol="0">
            <a:spAutoFit/>
          </a:bodyPr>
          <a:lstStyle/>
          <a:p>
            <a:r>
              <a:rPr lang="zh-CN" altLang="en-US" sz="3200" dirty="0" smtClean="0">
                <a:solidFill>
                  <a:schemeClr val="accent1">
                    <a:lumMod val="75000"/>
                  </a:schemeClr>
                </a:solidFill>
              </a:rPr>
              <a:t>丙烯腈新技术、新材料开发</a:t>
            </a:r>
            <a:endParaRPr lang="zh-CN" altLang="en-US" sz="3200" dirty="0">
              <a:solidFill>
                <a:schemeClr val="accent1">
                  <a:lumMod val="75000"/>
                </a:schemeClr>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914324"/>
            <a:chOff x="0" y="0"/>
            <a:chExt cx="12192000" cy="914324"/>
          </a:xfrm>
          <a:effectLst>
            <a:outerShdw blurRad="50800" dist="38100" dir="2700000" algn="tl" rotWithShape="0">
              <a:prstClr val="black">
                <a:alpha val="40000"/>
              </a:prstClr>
            </a:outerShdw>
          </a:effectLst>
        </p:grpSpPr>
        <p:sp>
          <p:nvSpPr>
            <p:cNvPr id="3" name="矩形 2">
              <a:extLst>
                <a:ext uri="{FF2B5EF4-FFF2-40B4-BE49-F238E27FC236}">
                  <a16:creationId xmlns:a16="http://schemas.microsoft.com/office/drawing/2014/main" xmlns="" id="{DBA7EAC7-B3D8-4D41-A150-5DD10AEB6DBA}"/>
                </a:ext>
              </a:extLst>
            </p:cNvPr>
            <p:cNvSpPr/>
            <p:nvPr/>
          </p:nvSpPr>
          <p:spPr>
            <a:xfrm>
              <a:off x="1362545" y="544992"/>
              <a:ext cx="1736016" cy="369332"/>
            </a:xfrm>
            <a:prstGeom prst="rect">
              <a:avLst/>
            </a:prstGeom>
          </p:spPr>
          <p:txBody>
            <a:bodyPr wrap="square">
              <a:spAutoFit/>
            </a:bodyPr>
            <a:lstStyle/>
            <a:p>
              <a:pPr algn="dist"/>
              <a:r>
                <a:rPr lang="zh-CN" altLang="en-US" sz="1800" b="1"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安庆石化公司</a:t>
              </a:r>
              <a:endParaRPr lang="zh-CN" altLang="en-US" sz="1800" b="1" dirty="0">
                <a:solidFill>
                  <a:schemeClr val="tx1">
                    <a:lumMod val="65000"/>
                    <a:lumOff val="35000"/>
                  </a:schemeClr>
                </a:solidFill>
              </a:endParaRPr>
            </a:p>
          </p:txBody>
        </p:sp>
        <p:cxnSp>
          <p:nvCxnSpPr>
            <p:cNvPr id="4" name="直接连接符 3"/>
            <p:cNvCxnSpPr/>
            <p:nvPr/>
          </p:nvCxnSpPr>
          <p:spPr>
            <a:xfrm>
              <a:off x="0" y="900510"/>
              <a:ext cx="3098561" cy="0"/>
            </a:xfrm>
            <a:prstGeom prst="line">
              <a:avLst/>
            </a:prstGeom>
            <a:ln w="22225">
              <a:gradFill>
                <a:gsLst>
                  <a:gs pos="0">
                    <a:srgbClr val="FF0000"/>
                  </a:gs>
                  <a:gs pos="74000">
                    <a:srgbClr val="C00000"/>
                  </a:gs>
                  <a:gs pos="83000">
                    <a:srgbClr val="FFC000"/>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3108562" y="795"/>
              <a:ext cx="285518" cy="90051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3262156" y="729658"/>
              <a:ext cx="8929844" cy="0"/>
            </a:xfrm>
            <a:prstGeom prst="line">
              <a:avLst/>
            </a:prstGeom>
            <a:ln>
              <a:solidFill>
                <a:schemeClr val="accent2">
                  <a:alpha val="88000"/>
                </a:schemeClr>
              </a:solidFill>
            </a:ln>
          </p:spPr>
          <p:style>
            <a:lnRef idx="1">
              <a:schemeClr val="accent1"/>
            </a:lnRef>
            <a:fillRef idx="0">
              <a:schemeClr val="accent1"/>
            </a:fillRef>
            <a:effectRef idx="0">
              <a:schemeClr val="accent1"/>
            </a:effectRef>
            <a:fontRef idx="minor">
              <a:schemeClr val="tx1"/>
            </a:fontRef>
          </p:style>
        </p:cxnSp>
        <p:pic>
          <p:nvPicPr>
            <p:cNvPr id="7" name="图片 6"/>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59481" y="79549"/>
              <a:ext cx="744548" cy="767458"/>
            </a:xfrm>
            <a:prstGeom prst="rect">
              <a:avLst/>
            </a:prstGeom>
          </p:spPr>
        </p:pic>
        <p:sp>
          <p:nvSpPr>
            <p:cNvPr id="8" name="矩形 7">
              <a:extLst>
                <a:ext uri="{FF2B5EF4-FFF2-40B4-BE49-F238E27FC236}">
                  <a16:creationId xmlns:a16="http://schemas.microsoft.com/office/drawing/2014/main" xmlns="" id="{DBA7EAC7-B3D8-4D41-A150-5DD10AEB6DBA}"/>
                </a:ext>
              </a:extLst>
            </p:cNvPr>
            <p:cNvSpPr/>
            <p:nvPr/>
          </p:nvSpPr>
          <p:spPr>
            <a:xfrm>
              <a:off x="1380409" y="11213"/>
              <a:ext cx="1663462" cy="461665"/>
            </a:xfrm>
            <a:prstGeom prst="rect">
              <a:avLst/>
            </a:prstGeom>
          </p:spPr>
          <p:txBody>
            <a:bodyPr wrap="square">
              <a:spAutoFit/>
            </a:bodyPr>
            <a:lstStyle/>
            <a:p>
              <a:pPr algn="dist"/>
              <a:r>
                <a:rPr lang="zh-CN" altLang="en-US" sz="2400" b="1" dirty="0" smtClean="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中国石化</a:t>
              </a:r>
              <a:endParaRPr lang="zh-CN" altLang="en-US" sz="2400" b="1" dirty="0">
                <a:solidFill>
                  <a:schemeClr val="tx1">
                    <a:lumMod val="65000"/>
                    <a:lumOff val="35000"/>
                  </a:schemeClr>
                </a:solidFill>
              </a:endParaRPr>
            </a:p>
          </p:txBody>
        </p:sp>
        <p:sp>
          <p:nvSpPr>
            <p:cNvPr id="9" name="矩形 8">
              <a:extLst>
                <a:ext uri="{FF2B5EF4-FFF2-40B4-BE49-F238E27FC236}">
                  <a16:creationId xmlns:a16="http://schemas.microsoft.com/office/drawing/2014/main" xmlns="" id="{DBA7EAC7-B3D8-4D41-A150-5DD10AEB6DBA}"/>
                </a:ext>
              </a:extLst>
            </p:cNvPr>
            <p:cNvSpPr/>
            <p:nvPr/>
          </p:nvSpPr>
          <p:spPr>
            <a:xfrm>
              <a:off x="1418172" y="348954"/>
              <a:ext cx="1587082" cy="276999"/>
            </a:xfrm>
            <a:prstGeom prst="rect">
              <a:avLst/>
            </a:prstGeom>
          </p:spPr>
          <p:txBody>
            <a:bodyPr wrap="square">
              <a:spAutoFit/>
            </a:bodyPr>
            <a:lstStyle/>
            <a:p>
              <a:pPr algn="dist"/>
              <a:r>
                <a:rPr lang="en-US" altLang="zh-CN" sz="1200" b="1" dirty="0" smtClean="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SINOPEC</a:t>
              </a:r>
              <a:endParaRPr lang="zh-CN" altLang="en-US" sz="1200" b="1" dirty="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10" name="直接连接符 9"/>
            <p:cNvCxnSpPr/>
            <p:nvPr/>
          </p:nvCxnSpPr>
          <p:spPr>
            <a:xfrm flipH="1">
              <a:off x="3212704" y="0"/>
              <a:ext cx="285518" cy="90051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grpSp>
      <p:graphicFrame>
        <p:nvGraphicFramePr>
          <p:cNvPr id="11" name="Chart 7"/>
          <p:cNvGraphicFramePr>
            <a:graphicFrameLocks noGrp="1"/>
          </p:cNvGraphicFramePr>
          <p:nvPr>
            <p:extLst>
              <p:ext uri="{D42A27DB-BD31-4B8C-83A1-F6EECF244321}">
                <p14:modId xmlns:p14="http://schemas.microsoft.com/office/powerpoint/2010/main" xmlns="" val="4010118601"/>
              </p:ext>
            </p:extLst>
          </p:nvPr>
        </p:nvGraphicFramePr>
        <p:xfrm>
          <a:off x="2093130" y="1506071"/>
          <a:ext cx="8341274" cy="4523994"/>
        </p:xfrm>
        <a:graphic>
          <a:graphicData uri="http://schemas.openxmlformats.org/drawingml/2006/chart">
            <c:chart xmlns:c="http://schemas.openxmlformats.org/drawingml/2006/chart" xmlns:r="http://schemas.openxmlformats.org/officeDocument/2006/relationships" r:id="rId3"/>
          </a:graphicData>
        </a:graphic>
      </p:graphicFrame>
      <p:sp>
        <p:nvSpPr>
          <p:cNvPr id="12" name="矩形 11"/>
          <p:cNvSpPr/>
          <p:nvPr/>
        </p:nvSpPr>
        <p:spPr>
          <a:xfrm>
            <a:off x="3478306" y="898877"/>
            <a:ext cx="6096000" cy="1077218"/>
          </a:xfrm>
          <a:prstGeom prst="rect">
            <a:avLst/>
          </a:prstGeom>
        </p:spPr>
        <p:txBody>
          <a:bodyPr>
            <a:spAutoFit/>
          </a:bodyPr>
          <a:lstStyle/>
          <a:p>
            <a:pPr algn="ctr"/>
            <a:r>
              <a:rPr lang="zh-CN" altLang="en-US" sz="3600" b="1" kern="0" dirty="0" smtClean="0">
                <a:solidFill>
                  <a:schemeClr val="accent1">
                    <a:lumMod val="75000"/>
                  </a:schemeClr>
                </a:solidFill>
                <a:latin typeface="宋体" panose="02010600030101010101" pitchFamily="2" charset="-122"/>
                <a:ea typeface="宋体" panose="02010600030101010101" pitchFamily="2" charset="-122"/>
              </a:rPr>
              <a:t>实验室模拟</a:t>
            </a:r>
            <a:r>
              <a:rPr lang="en-US" altLang="zh-CN" b="1" kern="0" dirty="0" smtClean="0">
                <a:latin typeface="宋体" panose="02010600030101010101" pitchFamily="2" charset="-122"/>
                <a:ea typeface="宋体" panose="02010600030101010101" pitchFamily="2" charset="-122"/>
              </a:rPr>
              <a:t/>
            </a:r>
            <a:br>
              <a:rPr lang="en-US" altLang="zh-CN" b="1" kern="0" dirty="0" smtClean="0">
                <a:latin typeface="宋体" panose="02010600030101010101" pitchFamily="2" charset="-122"/>
                <a:ea typeface="宋体" panose="02010600030101010101" pitchFamily="2" charset="-122"/>
              </a:rPr>
            </a:br>
            <a:endParaRPr lang="en-US" sz="2800" b="1" kern="0" dirty="0">
              <a:latin typeface="宋体" panose="02010600030101010101" pitchFamily="2" charset="-122"/>
              <a:ea typeface="宋体" panose="02010600030101010101" pitchFamily="2" charset="-122"/>
            </a:endParaRPr>
          </a:p>
        </p:txBody>
      </p:sp>
      <p:sp>
        <p:nvSpPr>
          <p:cNvPr id="13" name="TextBox 12"/>
          <p:cNvSpPr txBox="1"/>
          <p:nvPr/>
        </p:nvSpPr>
        <p:spPr>
          <a:xfrm>
            <a:off x="4281544" y="139849"/>
            <a:ext cx="5438189" cy="584775"/>
          </a:xfrm>
          <a:prstGeom prst="rect">
            <a:avLst/>
          </a:prstGeom>
          <a:noFill/>
        </p:spPr>
        <p:txBody>
          <a:bodyPr wrap="square" rtlCol="0">
            <a:spAutoFit/>
          </a:bodyPr>
          <a:lstStyle/>
          <a:p>
            <a:r>
              <a:rPr lang="zh-CN" altLang="en-US" sz="3200" dirty="0" smtClean="0">
                <a:solidFill>
                  <a:schemeClr val="accent1">
                    <a:lumMod val="75000"/>
                  </a:schemeClr>
                </a:solidFill>
              </a:rPr>
              <a:t>丙烯腈新技术、新材料开发</a:t>
            </a:r>
            <a:endParaRPr lang="zh-CN" altLang="en-US" sz="3200" dirty="0">
              <a:solidFill>
                <a:schemeClr val="accent1">
                  <a:lumMod val="75000"/>
                </a:schemeClr>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914324"/>
            <a:chOff x="0" y="0"/>
            <a:chExt cx="12192000" cy="914324"/>
          </a:xfrm>
          <a:effectLst>
            <a:outerShdw blurRad="50800" dist="38100" dir="2700000" algn="tl" rotWithShape="0">
              <a:prstClr val="black">
                <a:alpha val="40000"/>
              </a:prstClr>
            </a:outerShdw>
          </a:effectLst>
        </p:grpSpPr>
        <p:sp>
          <p:nvSpPr>
            <p:cNvPr id="3" name="矩形 2">
              <a:extLst>
                <a:ext uri="{FF2B5EF4-FFF2-40B4-BE49-F238E27FC236}">
                  <a16:creationId xmlns:a16="http://schemas.microsoft.com/office/drawing/2014/main" xmlns="" id="{DBA7EAC7-B3D8-4D41-A150-5DD10AEB6DBA}"/>
                </a:ext>
              </a:extLst>
            </p:cNvPr>
            <p:cNvSpPr/>
            <p:nvPr/>
          </p:nvSpPr>
          <p:spPr>
            <a:xfrm>
              <a:off x="1362545" y="544992"/>
              <a:ext cx="1736016" cy="369332"/>
            </a:xfrm>
            <a:prstGeom prst="rect">
              <a:avLst/>
            </a:prstGeom>
          </p:spPr>
          <p:txBody>
            <a:bodyPr wrap="square">
              <a:spAutoFit/>
            </a:bodyPr>
            <a:lstStyle/>
            <a:p>
              <a:pPr algn="dist"/>
              <a:r>
                <a:rPr lang="zh-CN" altLang="en-US" sz="1800" b="1"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安庆石化公司</a:t>
              </a:r>
              <a:endParaRPr lang="zh-CN" altLang="en-US" sz="1800" b="1" dirty="0">
                <a:solidFill>
                  <a:schemeClr val="tx1">
                    <a:lumMod val="65000"/>
                    <a:lumOff val="35000"/>
                  </a:schemeClr>
                </a:solidFill>
              </a:endParaRPr>
            </a:p>
          </p:txBody>
        </p:sp>
        <p:cxnSp>
          <p:nvCxnSpPr>
            <p:cNvPr id="4" name="直接连接符 3"/>
            <p:cNvCxnSpPr/>
            <p:nvPr/>
          </p:nvCxnSpPr>
          <p:spPr>
            <a:xfrm>
              <a:off x="0" y="900510"/>
              <a:ext cx="3098561" cy="0"/>
            </a:xfrm>
            <a:prstGeom prst="line">
              <a:avLst/>
            </a:prstGeom>
            <a:ln w="22225">
              <a:gradFill>
                <a:gsLst>
                  <a:gs pos="0">
                    <a:srgbClr val="FF0000"/>
                  </a:gs>
                  <a:gs pos="74000">
                    <a:srgbClr val="C00000"/>
                  </a:gs>
                  <a:gs pos="83000">
                    <a:srgbClr val="FFC000"/>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3108562" y="795"/>
              <a:ext cx="285518" cy="90051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3262156" y="729658"/>
              <a:ext cx="8929844" cy="0"/>
            </a:xfrm>
            <a:prstGeom prst="line">
              <a:avLst/>
            </a:prstGeom>
            <a:ln>
              <a:solidFill>
                <a:schemeClr val="accent2">
                  <a:alpha val="88000"/>
                </a:schemeClr>
              </a:solidFill>
            </a:ln>
          </p:spPr>
          <p:style>
            <a:lnRef idx="1">
              <a:schemeClr val="accent1"/>
            </a:lnRef>
            <a:fillRef idx="0">
              <a:schemeClr val="accent1"/>
            </a:fillRef>
            <a:effectRef idx="0">
              <a:schemeClr val="accent1"/>
            </a:effectRef>
            <a:fontRef idx="minor">
              <a:schemeClr val="tx1"/>
            </a:fontRef>
          </p:style>
        </p:cxnSp>
        <p:pic>
          <p:nvPicPr>
            <p:cNvPr id="7" name="图片 6"/>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59481" y="79549"/>
              <a:ext cx="744548" cy="767458"/>
            </a:xfrm>
            <a:prstGeom prst="rect">
              <a:avLst/>
            </a:prstGeom>
          </p:spPr>
        </p:pic>
        <p:sp>
          <p:nvSpPr>
            <p:cNvPr id="8" name="矩形 7">
              <a:extLst>
                <a:ext uri="{FF2B5EF4-FFF2-40B4-BE49-F238E27FC236}">
                  <a16:creationId xmlns:a16="http://schemas.microsoft.com/office/drawing/2014/main" xmlns="" id="{DBA7EAC7-B3D8-4D41-A150-5DD10AEB6DBA}"/>
                </a:ext>
              </a:extLst>
            </p:cNvPr>
            <p:cNvSpPr/>
            <p:nvPr/>
          </p:nvSpPr>
          <p:spPr>
            <a:xfrm>
              <a:off x="1380409" y="11213"/>
              <a:ext cx="1663462" cy="461665"/>
            </a:xfrm>
            <a:prstGeom prst="rect">
              <a:avLst/>
            </a:prstGeom>
          </p:spPr>
          <p:txBody>
            <a:bodyPr wrap="square">
              <a:spAutoFit/>
            </a:bodyPr>
            <a:lstStyle/>
            <a:p>
              <a:pPr algn="dist"/>
              <a:r>
                <a:rPr lang="zh-CN" altLang="en-US" sz="2400" b="1" dirty="0" smtClean="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中国石化</a:t>
              </a:r>
              <a:endParaRPr lang="zh-CN" altLang="en-US" sz="2400" b="1" dirty="0">
                <a:solidFill>
                  <a:schemeClr val="tx1">
                    <a:lumMod val="65000"/>
                    <a:lumOff val="35000"/>
                  </a:schemeClr>
                </a:solidFill>
              </a:endParaRPr>
            </a:p>
          </p:txBody>
        </p:sp>
        <p:sp>
          <p:nvSpPr>
            <p:cNvPr id="9" name="矩形 8">
              <a:extLst>
                <a:ext uri="{FF2B5EF4-FFF2-40B4-BE49-F238E27FC236}">
                  <a16:creationId xmlns:a16="http://schemas.microsoft.com/office/drawing/2014/main" xmlns="" id="{DBA7EAC7-B3D8-4D41-A150-5DD10AEB6DBA}"/>
                </a:ext>
              </a:extLst>
            </p:cNvPr>
            <p:cNvSpPr/>
            <p:nvPr/>
          </p:nvSpPr>
          <p:spPr>
            <a:xfrm>
              <a:off x="1418172" y="348954"/>
              <a:ext cx="1587082" cy="276999"/>
            </a:xfrm>
            <a:prstGeom prst="rect">
              <a:avLst/>
            </a:prstGeom>
          </p:spPr>
          <p:txBody>
            <a:bodyPr wrap="square">
              <a:spAutoFit/>
            </a:bodyPr>
            <a:lstStyle/>
            <a:p>
              <a:pPr algn="dist"/>
              <a:r>
                <a:rPr lang="en-US" altLang="zh-CN" sz="1200" b="1" dirty="0" smtClean="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SINOPEC</a:t>
              </a:r>
              <a:endParaRPr lang="zh-CN" altLang="en-US" sz="1200" b="1" dirty="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10" name="直接连接符 9"/>
            <p:cNvCxnSpPr/>
            <p:nvPr/>
          </p:nvCxnSpPr>
          <p:spPr>
            <a:xfrm flipH="1">
              <a:off x="3212704" y="0"/>
              <a:ext cx="285518" cy="90051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1" name="矩形 10"/>
          <p:cNvSpPr/>
          <p:nvPr/>
        </p:nvSpPr>
        <p:spPr>
          <a:xfrm>
            <a:off x="4217371" y="845379"/>
            <a:ext cx="7133684" cy="646331"/>
          </a:xfrm>
          <a:prstGeom prst="rect">
            <a:avLst/>
          </a:prstGeom>
        </p:spPr>
        <p:txBody>
          <a:bodyPr wrap="none">
            <a:spAutoFit/>
          </a:bodyPr>
          <a:lstStyle/>
          <a:p>
            <a:pPr algn="ctr"/>
            <a:r>
              <a:rPr lang="zh-CN" altLang="en-US" sz="3600" b="1" kern="0" dirty="0" smtClean="0">
                <a:solidFill>
                  <a:schemeClr val="accent1">
                    <a:lumMod val="75000"/>
                  </a:schemeClr>
                </a:solidFill>
                <a:latin typeface="宋体" panose="02010600030101010101" pitchFamily="2" charset="-122"/>
                <a:ea typeface="宋体" panose="02010600030101010101" pitchFamily="2" charset="-122"/>
              </a:rPr>
              <a:t>多功能阻聚剂更好控制聚合物生成</a:t>
            </a:r>
            <a:endParaRPr lang="en-US" altLang="zh-CN" sz="3600" b="1" kern="0" dirty="0">
              <a:solidFill>
                <a:schemeClr val="accent1">
                  <a:lumMod val="75000"/>
                </a:schemeClr>
              </a:solidFill>
              <a:latin typeface="宋体" panose="02010600030101010101" pitchFamily="2" charset="-122"/>
              <a:ea typeface="宋体" panose="02010600030101010101" pitchFamily="2" charset="-122"/>
            </a:endParaRPr>
          </a:p>
        </p:txBody>
      </p:sp>
      <p:pic>
        <p:nvPicPr>
          <p:cNvPr id="12" name="Picture 1"/>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1938925" y="3294104"/>
            <a:ext cx="2877573" cy="3411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TextBox 3"/>
          <p:cNvSpPr txBox="1">
            <a:spLocks noChangeArrowheads="1"/>
          </p:cNvSpPr>
          <p:nvPr/>
        </p:nvSpPr>
        <p:spPr bwMode="auto">
          <a:xfrm>
            <a:off x="268288" y="6185159"/>
            <a:ext cx="1723549" cy="400110"/>
          </a:xfrm>
          <a:prstGeom prst="rect">
            <a:avLst/>
          </a:prstGeom>
          <a:solidFill>
            <a:srgbClr val="005A9C"/>
          </a:solidFill>
          <a:ln>
            <a:noFill/>
          </a:ln>
          <a:extLst/>
        </p:spPr>
        <p:txBody>
          <a:bodyPr wrap="none">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algn="ctr" eaLnBrk="1" hangingPunct="1"/>
            <a:r>
              <a:rPr lang="zh-CN" altLang="en-US" sz="2000" b="1" dirty="0">
                <a:solidFill>
                  <a:srgbClr val="FCFC04"/>
                </a:solidFill>
                <a:effectLst>
                  <a:outerShdw blurRad="38100" dist="38100" dir="2700000" algn="tl">
                    <a:srgbClr val="000000">
                      <a:alpha val="43137"/>
                    </a:srgbClr>
                  </a:outerShdw>
                </a:effectLst>
                <a:latin typeface="+mj-lt"/>
              </a:rPr>
              <a:t>丙烯腈聚合物</a:t>
            </a:r>
            <a:endParaRPr lang="en-US" sz="2000" b="1" dirty="0">
              <a:solidFill>
                <a:srgbClr val="FCFC04"/>
              </a:solidFill>
              <a:effectLst>
                <a:outerShdw blurRad="38100" dist="38100" dir="2700000" algn="tl">
                  <a:srgbClr val="000000">
                    <a:alpha val="43137"/>
                  </a:srgbClr>
                </a:outerShdw>
              </a:effectLst>
              <a:latin typeface="+mj-lt"/>
            </a:endParaRPr>
          </a:p>
        </p:txBody>
      </p:sp>
      <p:sp>
        <p:nvSpPr>
          <p:cNvPr id="14" name="TextBox 13"/>
          <p:cNvSpPr txBox="1"/>
          <p:nvPr/>
        </p:nvSpPr>
        <p:spPr>
          <a:xfrm>
            <a:off x="1958503" y="1587881"/>
            <a:ext cx="7544296" cy="1015663"/>
          </a:xfrm>
          <a:prstGeom prst="rect">
            <a:avLst/>
          </a:prstGeom>
          <a:noFill/>
        </p:spPr>
        <p:txBody>
          <a:bodyPr wrap="square" rtlCol="0">
            <a:spAutoFit/>
          </a:bodyPr>
          <a:lstStyle/>
          <a:p>
            <a:pPr marL="342900" indent="-342900">
              <a:lnSpc>
                <a:spcPct val="150000"/>
              </a:lnSpc>
              <a:buFont typeface="Wingdings" panose="05000000000000000000" pitchFamily="2" charset="2"/>
              <a:buChar char="Ø"/>
            </a:pPr>
            <a:r>
              <a:rPr lang="zh-CN" altLang="en-US" sz="2000" b="1" dirty="0">
                <a:latin typeface="宋体" panose="02010600030101010101" pitchFamily="2" charset="-122"/>
                <a:ea typeface="宋体" panose="02010600030101010101" pitchFamily="2" charset="-122"/>
              </a:rPr>
              <a:t>纳尔科独有的专利技术分析方法及时分析可溶性聚产生情况</a:t>
            </a:r>
            <a:endParaRPr lang="en-US" altLang="zh-CN" sz="2000" b="1" dirty="0">
              <a:latin typeface="宋体" panose="02010600030101010101" pitchFamily="2" charset="-122"/>
              <a:ea typeface="宋体" panose="02010600030101010101" pitchFamily="2" charset="-122"/>
            </a:endParaRPr>
          </a:p>
          <a:p>
            <a:pPr marL="342900" indent="-342900">
              <a:lnSpc>
                <a:spcPct val="150000"/>
              </a:lnSpc>
              <a:buFont typeface="Wingdings" panose="05000000000000000000" pitchFamily="2" charset="2"/>
              <a:buChar char="Ø"/>
            </a:pPr>
            <a:r>
              <a:rPr lang="zh-CN" altLang="en-US" sz="2000" b="1" dirty="0">
                <a:latin typeface="宋体" panose="02010600030101010101" pitchFamily="2" charset="-122"/>
                <a:ea typeface="宋体" panose="02010600030101010101" pitchFamily="2" charset="-122"/>
              </a:rPr>
              <a:t>可用于现场物料的快速测定</a:t>
            </a:r>
            <a:endParaRPr lang="en-US" sz="2000" b="1" dirty="0">
              <a:latin typeface="宋体" panose="02010600030101010101" pitchFamily="2" charset="-122"/>
              <a:ea typeface="宋体" panose="02010600030101010101" pitchFamily="2" charset="-122"/>
            </a:endParaRPr>
          </a:p>
        </p:txBody>
      </p:sp>
      <p:sp>
        <p:nvSpPr>
          <p:cNvPr id="15" name="TextBox 14"/>
          <p:cNvSpPr txBox="1"/>
          <p:nvPr/>
        </p:nvSpPr>
        <p:spPr>
          <a:xfrm>
            <a:off x="1454232" y="2556560"/>
            <a:ext cx="1004552" cy="461665"/>
          </a:xfrm>
          <a:prstGeom prst="rect">
            <a:avLst/>
          </a:prstGeom>
          <a:noFill/>
        </p:spPr>
        <p:txBody>
          <a:bodyPr wrap="square" rtlCol="0">
            <a:spAutoFit/>
          </a:bodyPr>
          <a:lstStyle/>
          <a:p>
            <a:pPr algn="ctr"/>
            <a:r>
              <a:rPr lang="en-US" sz="2400" dirty="0">
                <a:latin typeface="+mn-lt"/>
              </a:rPr>
              <a:t>HQ</a:t>
            </a:r>
          </a:p>
        </p:txBody>
      </p:sp>
      <p:sp>
        <p:nvSpPr>
          <p:cNvPr id="16" name="TextBox 15"/>
          <p:cNvSpPr txBox="1"/>
          <p:nvPr/>
        </p:nvSpPr>
        <p:spPr>
          <a:xfrm>
            <a:off x="2384499" y="2650002"/>
            <a:ext cx="1496083" cy="400110"/>
          </a:xfrm>
          <a:prstGeom prst="rect">
            <a:avLst/>
          </a:prstGeom>
          <a:noFill/>
        </p:spPr>
        <p:txBody>
          <a:bodyPr wrap="square" rtlCol="0">
            <a:spAutoFit/>
          </a:bodyPr>
          <a:lstStyle/>
          <a:p>
            <a:pPr algn="ctr"/>
            <a:r>
              <a:rPr lang="zh-CN" altLang="en-US" sz="2000" dirty="0">
                <a:latin typeface="宋体" panose="02010600030101010101" pitchFamily="2" charset="-122"/>
                <a:ea typeface="宋体" panose="02010600030101010101" pitchFamily="2" charset="-122"/>
              </a:rPr>
              <a:t>新型阻聚剂</a:t>
            </a:r>
            <a:endParaRPr lang="en-US" sz="2000" dirty="0">
              <a:latin typeface="宋体" panose="02010600030101010101" pitchFamily="2" charset="-122"/>
              <a:ea typeface="宋体" panose="02010600030101010101" pitchFamily="2" charset="-122"/>
            </a:endParaRPr>
          </a:p>
        </p:txBody>
      </p:sp>
      <p:sp>
        <p:nvSpPr>
          <p:cNvPr id="17" name="Oval 2"/>
          <p:cNvSpPr/>
          <p:nvPr/>
        </p:nvSpPr>
        <p:spPr>
          <a:xfrm rot="1369237">
            <a:off x="1553606" y="4990912"/>
            <a:ext cx="876462" cy="1066003"/>
          </a:xfrm>
          <a:prstGeom prst="ellipse">
            <a:avLst/>
          </a:prstGeom>
          <a:noFill/>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8" name="Straight Connector 14"/>
          <p:cNvCxnSpPr/>
          <p:nvPr/>
        </p:nvCxnSpPr>
        <p:spPr>
          <a:xfrm flipV="1">
            <a:off x="1259606" y="5693611"/>
            <a:ext cx="546295" cy="355553"/>
          </a:xfrm>
          <a:prstGeom prst="line">
            <a:avLst/>
          </a:prstGeom>
          <a:ln w="28575">
            <a:solidFill>
              <a:srgbClr val="FFFF00"/>
            </a:solidFill>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6228603" y="4471260"/>
            <a:ext cx="1270660" cy="276999"/>
          </a:xfrm>
          <a:prstGeom prst="rect">
            <a:avLst/>
          </a:prstGeom>
          <a:noFill/>
        </p:spPr>
        <p:txBody>
          <a:bodyPr wrap="square" rtlCol="0">
            <a:spAutoFit/>
          </a:bodyPr>
          <a:lstStyle/>
          <a:p>
            <a:r>
              <a:rPr lang="en-US" sz="1200" b="1" dirty="0">
                <a:effectLst>
                  <a:outerShdw blurRad="38100" dist="38100" dir="2700000" algn="tl">
                    <a:srgbClr val="000000">
                      <a:alpha val="43137"/>
                    </a:srgbClr>
                  </a:outerShdw>
                </a:effectLst>
              </a:rPr>
              <a:t>Delta : 88ppm</a:t>
            </a:r>
          </a:p>
        </p:txBody>
      </p:sp>
      <p:graphicFrame>
        <p:nvGraphicFramePr>
          <p:cNvPr id="20" name="Chart 15"/>
          <p:cNvGraphicFramePr>
            <a:graphicFrameLocks/>
          </p:cNvGraphicFramePr>
          <p:nvPr>
            <p:extLst>
              <p:ext uri="{D42A27DB-BD31-4B8C-83A1-F6EECF244321}">
                <p14:modId xmlns:p14="http://schemas.microsoft.com/office/powerpoint/2010/main" xmlns="" val="909580160"/>
              </p:ext>
            </p:extLst>
          </p:nvPr>
        </p:nvGraphicFramePr>
        <p:xfrm>
          <a:off x="5784686" y="2714349"/>
          <a:ext cx="5244687" cy="4143651"/>
        </p:xfrm>
        <a:graphic>
          <a:graphicData uri="http://schemas.openxmlformats.org/drawingml/2006/chart">
            <c:chart xmlns:c="http://schemas.openxmlformats.org/drawingml/2006/chart" xmlns:r="http://schemas.openxmlformats.org/officeDocument/2006/relationships" r:id="rId4"/>
          </a:graphicData>
        </a:graphic>
      </p:graphicFrame>
      <p:sp>
        <p:nvSpPr>
          <p:cNvPr id="21" name="TextBox 20"/>
          <p:cNvSpPr txBox="1"/>
          <p:nvPr/>
        </p:nvSpPr>
        <p:spPr>
          <a:xfrm>
            <a:off x="4281544" y="139849"/>
            <a:ext cx="5438189" cy="584775"/>
          </a:xfrm>
          <a:prstGeom prst="rect">
            <a:avLst/>
          </a:prstGeom>
          <a:noFill/>
        </p:spPr>
        <p:txBody>
          <a:bodyPr wrap="square" rtlCol="0">
            <a:spAutoFit/>
          </a:bodyPr>
          <a:lstStyle/>
          <a:p>
            <a:r>
              <a:rPr lang="zh-CN" altLang="en-US" sz="3200" dirty="0" smtClean="0">
                <a:solidFill>
                  <a:schemeClr val="accent1">
                    <a:lumMod val="75000"/>
                  </a:schemeClr>
                </a:solidFill>
              </a:rPr>
              <a:t>丙烯腈新技术、新材料开发</a:t>
            </a:r>
            <a:endParaRPr lang="zh-CN" altLang="en-US" sz="3200" dirty="0">
              <a:solidFill>
                <a:schemeClr val="accent1">
                  <a:lumMod val="75000"/>
                </a:schemeClr>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914324"/>
            <a:chOff x="0" y="0"/>
            <a:chExt cx="12192000" cy="914324"/>
          </a:xfrm>
          <a:effectLst>
            <a:outerShdw blurRad="50800" dist="38100" dir="2700000" algn="tl" rotWithShape="0">
              <a:prstClr val="black">
                <a:alpha val="40000"/>
              </a:prstClr>
            </a:outerShdw>
          </a:effectLst>
        </p:grpSpPr>
        <p:sp>
          <p:nvSpPr>
            <p:cNvPr id="3" name="矩形 2">
              <a:extLst>
                <a:ext uri="{FF2B5EF4-FFF2-40B4-BE49-F238E27FC236}">
                  <a16:creationId xmlns:a16="http://schemas.microsoft.com/office/drawing/2014/main" xmlns="" id="{DBA7EAC7-B3D8-4D41-A150-5DD10AEB6DBA}"/>
                </a:ext>
              </a:extLst>
            </p:cNvPr>
            <p:cNvSpPr/>
            <p:nvPr/>
          </p:nvSpPr>
          <p:spPr>
            <a:xfrm>
              <a:off x="1362545" y="544992"/>
              <a:ext cx="1736016" cy="369332"/>
            </a:xfrm>
            <a:prstGeom prst="rect">
              <a:avLst/>
            </a:prstGeom>
          </p:spPr>
          <p:txBody>
            <a:bodyPr wrap="square">
              <a:spAutoFit/>
            </a:bodyPr>
            <a:lstStyle/>
            <a:p>
              <a:pPr algn="dist"/>
              <a:r>
                <a:rPr lang="zh-CN" altLang="en-US" sz="1800" b="1"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安庆石化公司</a:t>
              </a:r>
              <a:endParaRPr lang="zh-CN" altLang="en-US" sz="1800" b="1" dirty="0">
                <a:solidFill>
                  <a:schemeClr val="tx1">
                    <a:lumMod val="65000"/>
                    <a:lumOff val="35000"/>
                  </a:schemeClr>
                </a:solidFill>
              </a:endParaRPr>
            </a:p>
          </p:txBody>
        </p:sp>
        <p:cxnSp>
          <p:nvCxnSpPr>
            <p:cNvPr id="4" name="直接连接符 3"/>
            <p:cNvCxnSpPr/>
            <p:nvPr/>
          </p:nvCxnSpPr>
          <p:spPr>
            <a:xfrm>
              <a:off x="0" y="900510"/>
              <a:ext cx="3098561" cy="0"/>
            </a:xfrm>
            <a:prstGeom prst="line">
              <a:avLst/>
            </a:prstGeom>
            <a:ln w="22225">
              <a:gradFill>
                <a:gsLst>
                  <a:gs pos="0">
                    <a:srgbClr val="FF0000"/>
                  </a:gs>
                  <a:gs pos="74000">
                    <a:srgbClr val="C00000"/>
                  </a:gs>
                  <a:gs pos="83000">
                    <a:srgbClr val="FFC000"/>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3108562" y="795"/>
              <a:ext cx="285518" cy="90051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3262156" y="729658"/>
              <a:ext cx="8929844" cy="0"/>
            </a:xfrm>
            <a:prstGeom prst="line">
              <a:avLst/>
            </a:prstGeom>
            <a:ln>
              <a:solidFill>
                <a:schemeClr val="accent2">
                  <a:alpha val="88000"/>
                </a:schemeClr>
              </a:solidFill>
            </a:ln>
          </p:spPr>
          <p:style>
            <a:lnRef idx="1">
              <a:schemeClr val="accent1"/>
            </a:lnRef>
            <a:fillRef idx="0">
              <a:schemeClr val="accent1"/>
            </a:fillRef>
            <a:effectRef idx="0">
              <a:schemeClr val="accent1"/>
            </a:effectRef>
            <a:fontRef idx="minor">
              <a:schemeClr val="tx1"/>
            </a:fontRef>
          </p:style>
        </p:cxnSp>
        <p:pic>
          <p:nvPicPr>
            <p:cNvPr id="7" name="图片 6"/>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59481" y="79549"/>
              <a:ext cx="744548" cy="767458"/>
            </a:xfrm>
            <a:prstGeom prst="rect">
              <a:avLst/>
            </a:prstGeom>
          </p:spPr>
        </p:pic>
        <p:sp>
          <p:nvSpPr>
            <p:cNvPr id="8" name="矩形 7">
              <a:extLst>
                <a:ext uri="{FF2B5EF4-FFF2-40B4-BE49-F238E27FC236}">
                  <a16:creationId xmlns:a16="http://schemas.microsoft.com/office/drawing/2014/main" xmlns="" id="{DBA7EAC7-B3D8-4D41-A150-5DD10AEB6DBA}"/>
                </a:ext>
              </a:extLst>
            </p:cNvPr>
            <p:cNvSpPr/>
            <p:nvPr/>
          </p:nvSpPr>
          <p:spPr>
            <a:xfrm>
              <a:off x="1380409" y="11213"/>
              <a:ext cx="1663462" cy="461665"/>
            </a:xfrm>
            <a:prstGeom prst="rect">
              <a:avLst/>
            </a:prstGeom>
          </p:spPr>
          <p:txBody>
            <a:bodyPr wrap="square">
              <a:spAutoFit/>
            </a:bodyPr>
            <a:lstStyle/>
            <a:p>
              <a:pPr algn="dist"/>
              <a:r>
                <a:rPr lang="zh-CN" altLang="en-US" sz="2400" b="1" dirty="0" smtClean="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中国石化</a:t>
              </a:r>
              <a:endParaRPr lang="zh-CN" altLang="en-US" sz="2400" b="1" dirty="0">
                <a:solidFill>
                  <a:schemeClr val="tx1">
                    <a:lumMod val="65000"/>
                    <a:lumOff val="35000"/>
                  </a:schemeClr>
                </a:solidFill>
              </a:endParaRPr>
            </a:p>
          </p:txBody>
        </p:sp>
        <p:sp>
          <p:nvSpPr>
            <p:cNvPr id="9" name="矩形 8">
              <a:extLst>
                <a:ext uri="{FF2B5EF4-FFF2-40B4-BE49-F238E27FC236}">
                  <a16:creationId xmlns:a16="http://schemas.microsoft.com/office/drawing/2014/main" xmlns="" id="{DBA7EAC7-B3D8-4D41-A150-5DD10AEB6DBA}"/>
                </a:ext>
              </a:extLst>
            </p:cNvPr>
            <p:cNvSpPr/>
            <p:nvPr/>
          </p:nvSpPr>
          <p:spPr>
            <a:xfrm>
              <a:off x="1418172" y="348954"/>
              <a:ext cx="1587082" cy="276999"/>
            </a:xfrm>
            <a:prstGeom prst="rect">
              <a:avLst/>
            </a:prstGeom>
          </p:spPr>
          <p:txBody>
            <a:bodyPr wrap="square">
              <a:spAutoFit/>
            </a:bodyPr>
            <a:lstStyle/>
            <a:p>
              <a:pPr algn="dist"/>
              <a:r>
                <a:rPr lang="en-US" altLang="zh-CN" sz="1200" b="1" dirty="0" smtClean="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SINOPEC</a:t>
              </a:r>
              <a:endParaRPr lang="zh-CN" altLang="en-US" sz="1200" b="1" dirty="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10" name="直接连接符 9"/>
            <p:cNvCxnSpPr/>
            <p:nvPr/>
          </p:nvCxnSpPr>
          <p:spPr>
            <a:xfrm flipH="1">
              <a:off x="3212704" y="0"/>
              <a:ext cx="285518" cy="90051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1" name="矩形 10"/>
          <p:cNvSpPr/>
          <p:nvPr/>
        </p:nvSpPr>
        <p:spPr>
          <a:xfrm>
            <a:off x="4961941" y="952956"/>
            <a:ext cx="5280613" cy="646331"/>
          </a:xfrm>
          <a:prstGeom prst="rect">
            <a:avLst/>
          </a:prstGeom>
        </p:spPr>
        <p:txBody>
          <a:bodyPr wrap="none">
            <a:spAutoFit/>
          </a:bodyPr>
          <a:lstStyle/>
          <a:p>
            <a:r>
              <a:rPr lang="zh-CN" altLang="en-US" sz="3600" b="1" dirty="0" smtClean="0">
                <a:solidFill>
                  <a:schemeClr val="accent1">
                    <a:lumMod val="75000"/>
                  </a:schemeClr>
                </a:solidFill>
                <a:latin typeface="Times New Roman" pitchFamily="18" charset="0"/>
                <a:ea typeface="宋体" pitchFamily="2" charset="-122"/>
                <a:cs typeface="Times New Roman" pitchFamily="18" charset="0"/>
              </a:rPr>
              <a:t>多功能高效阻聚剂加入点</a:t>
            </a:r>
            <a:endParaRPr lang="zh-CN" altLang="en-US" sz="3600" dirty="0">
              <a:solidFill>
                <a:schemeClr val="accent1">
                  <a:lumMod val="75000"/>
                </a:schemeClr>
              </a:solidFill>
            </a:endParaRPr>
          </a:p>
        </p:txBody>
      </p:sp>
      <p:grpSp>
        <p:nvGrpSpPr>
          <p:cNvPr id="12" name="Group 4">
            <a:extLst>
              <a:ext uri="{FF2B5EF4-FFF2-40B4-BE49-F238E27FC236}">
                <a16:creationId xmlns:a16="http://schemas.microsoft.com/office/drawing/2014/main" xmlns="" id="{84F98378-113E-4461-865B-86DCDF176AD7}"/>
              </a:ext>
            </a:extLst>
          </p:cNvPr>
          <p:cNvGrpSpPr>
            <a:grpSpLocks noChangeAspect="1"/>
          </p:cNvGrpSpPr>
          <p:nvPr/>
        </p:nvGrpSpPr>
        <p:grpSpPr bwMode="auto">
          <a:xfrm>
            <a:off x="2476910" y="-1140312"/>
            <a:ext cx="8934450" cy="7292757"/>
            <a:chOff x="-63" y="-1417"/>
            <a:chExt cx="5628" cy="5361"/>
          </a:xfrm>
        </p:grpSpPr>
        <p:sp>
          <p:nvSpPr>
            <p:cNvPr id="13" name="AutoShape 3">
              <a:extLst>
                <a:ext uri="{FF2B5EF4-FFF2-40B4-BE49-F238E27FC236}">
                  <a16:creationId xmlns:a16="http://schemas.microsoft.com/office/drawing/2014/main" xmlns="" id="{47B9C410-5A2E-4C54-BCF8-F2A88738757B}"/>
                </a:ext>
              </a:extLst>
            </p:cNvPr>
            <p:cNvSpPr>
              <a:spLocks noChangeAspect="1" noChangeArrowheads="1" noTextEdit="1"/>
            </p:cNvSpPr>
            <p:nvPr/>
          </p:nvSpPr>
          <p:spPr bwMode="auto">
            <a:xfrm>
              <a:off x="-52" y="712"/>
              <a:ext cx="5608" cy="32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nvGrpSpPr>
            <p:cNvPr id="14" name="Group 205">
              <a:extLst>
                <a:ext uri="{FF2B5EF4-FFF2-40B4-BE49-F238E27FC236}">
                  <a16:creationId xmlns:a16="http://schemas.microsoft.com/office/drawing/2014/main" xmlns="" id="{5E8510FC-ACFB-4C7F-AE12-8A78BF8DD163}"/>
                </a:ext>
              </a:extLst>
            </p:cNvPr>
            <p:cNvGrpSpPr>
              <a:grpSpLocks/>
            </p:cNvGrpSpPr>
            <p:nvPr/>
          </p:nvGrpSpPr>
          <p:grpSpPr bwMode="auto">
            <a:xfrm>
              <a:off x="-63" y="-1417"/>
              <a:ext cx="5628" cy="5051"/>
              <a:chOff x="-63" y="-1417"/>
              <a:chExt cx="5628" cy="5051"/>
            </a:xfrm>
          </p:grpSpPr>
          <p:sp>
            <p:nvSpPr>
              <p:cNvPr id="552" name="Rectangle 5">
                <a:extLst>
                  <a:ext uri="{FF2B5EF4-FFF2-40B4-BE49-F238E27FC236}">
                    <a16:creationId xmlns:a16="http://schemas.microsoft.com/office/drawing/2014/main" xmlns="" id="{E29E759C-51A8-40AF-88EC-5E389417A7A7}"/>
                  </a:ext>
                </a:extLst>
              </p:cNvPr>
              <p:cNvSpPr>
                <a:spLocks noChangeArrowheads="1"/>
              </p:cNvSpPr>
              <p:nvPr/>
            </p:nvSpPr>
            <p:spPr bwMode="auto">
              <a:xfrm>
                <a:off x="2751" y="-1417"/>
                <a:ext cx="47" cy="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900" b="0" i="0" u="none" strike="noStrike" cap="none" normalizeH="0" baseline="0">
                    <a:ln>
                      <a:noFill/>
                    </a:ln>
                    <a:solidFill>
                      <a:srgbClr val="000000"/>
                    </a:solidFill>
                    <a:effectLst/>
                    <a:latin typeface="Times New Roman" panose="02020603050405020304" pitchFamily="18" charset="0"/>
                  </a:rPr>
                  <a:t>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553" name="Rectangle 6">
                <a:extLst>
                  <a:ext uri="{FF2B5EF4-FFF2-40B4-BE49-F238E27FC236}">
                    <a16:creationId xmlns:a16="http://schemas.microsoft.com/office/drawing/2014/main" xmlns="" id="{07981A41-9242-43F6-95BE-08D59C98C6BD}"/>
                  </a:ext>
                </a:extLst>
              </p:cNvPr>
              <p:cNvSpPr>
                <a:spLocks noChangeArrowheads="1"/>
              </p:cNvSpPr>
              <p:nvPr/>
            </p:nvSpPr>
            <p:spPr bwMode="auto">
              <a:xfrm>
                <a:off x="-63" y="-1327"/>
                <a:ext cx="5628" cy="6"/>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4" name="Line 7">
                <a:extLst>
                  <a:ext uri="{FF2B5EF4-FFF2-40B4-BE49-F238E27FC236}">
                    <a16:creationId xmlns:a16="http://schemas.microsoft.com/office/drawing/2014/main" xmlns="" id="{517912F5-6DFF-4053-9273-DF7163FFBB0A}"/>
                  </a:ext>
                </a:extLst>
              </p:cNvPr>
              <p:cNvSpPr>
                <a:spLocks noChangeShapeType="1"/>
              </p:cNvSpPr>
              <p:nvPr/>
            </p:nvSpPr>
            <p:spPr bwMode="auto">
              <a:xfrm>
                <a:off x="-63" y="-1327"/>
                <a:ext cx="5628" cy="0"/>
              </a:xfrm>
              <a:prstGeom prst="line">
                <a:avLst/>
              </a:prstGeom>
              <a:noFill/>
              <a:ln w="0">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55" name="Rectangle 8">
                <a:extLst>
                  <a:ext uri="{FF2B5EF4-FFF2-40B4-BE49-F238E27FC236}">
                    <a16:creationId xmlns:a16="http://schemas.microsoft.com/office/drawing/2014/main" xmlns="" id="{662DBED2-B271-41C3-BC1F-8CBFD39C48B9}"/>
                  </a:ext>
                </a:extLst>
              </p:cNvPr>
              <p:cNvSpPr>
                <a:spLocks noChangeArrowheads="1"/>
              </p:cNvSpPr>
              <p:nvPr/>
            </p:nvSpPr>
            <p:spPr bwMode="auto">
              <a:xfrm>
                <a:off x="-52" y="714"/>
                <a:ext cx="62"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rgbClr val="000000"/>
                    </a:solidFill>
                    <a:effectLst/>
                    <a:latin typeface="Times New Roman" panose="02020603050405020304" pitchFamily="18" charset="0"/>
                  </a:rPr>
                  <a:t>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556" name="Rectangle 9">
                <a:extLst>
                  <a:ext uri="{FF2B5EF4-FFF2-40B4-BE49-F238E27FC236}">
                    <a16:creationId xmlns:a16="http://schemas.microsoft.com/office/drawing/2014/main" xmlns="" id="{A9BD320D-F166-4A5F-ADB9-4BFF0F5EB843}"/>
                  </a:ext>
                </a:extLst>
              </p:cNvPr>
              <p:cNvSpPr>
                <a:spLocks noChangeArrowheads="1"/>
              </p:cNvSpPr>
              <p:nvPr/>
            </p:nvSpPr>
            <p:spPr bwMode="auto">
              <a:xfrm>
                <a:off x="4748" y="2462"/>
                <a:ext cx="62" cy="1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100" b="0" i="0" u="none" strike="noStrike" cap="none" normalizeH="0" baseline="0">
                    <a:ln>
                      <a:noFill/>
                    </a:ln>
                    <a:solidFill>
                      <a:srgbClr val="000000"/>
                    </a:solidFill>
                    <a:effectLst/>
                    <a:latin typeface="Arial" panose="020B0604020202020204" pitchFamily="34" charset="0"/>
                  </a:rPr>
                  <a:t>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557" name="Rectangle 10">
                <a:extLst>
                  <a:ext uri="{FF2B5EF4-FFF2-40B4-BE49-F238E27FC236}">
                    <a16:creationId xmlns:a16="http://schemas.microsoft.com/office/drawing/2014/main" xmlns="" id="{49ACEAB1-5695-4614-ACD1-8B3E8C7CCF1F}"/>
                  </a:ext>
                </a:extLst>
              </p:cNvPr>
              <p:cNvSpPr>
                <a:spLocks noChangeArrowheads="1"/>
              </p:cNvSpPr>
              <p:nvPr/>
            </p:nvSpPr>
            <p:spPr bwMode="auto">
              <a:xfrm>
                <a:off x="4772" y="2455"/>
                <a:ext cx="62"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rgbClr val="000000"/>
                    </a:solidFill>
                    <a:effectLst/>
                    <a:latin typeface="Times New Roman" panose="02020603050405020304" pitchFamily="18" charset="0"/>
                  </a:rPr>
                  <a:t>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558" name="Rectangle 11">
                <a:extLst>
                  <a:ext uri="{FF2B5EF4-FFF2-40B4-BE49-F238E27FC236}">
                    <a16:creationId xmlns:a16="http://schemas.microsoft.com/office/drawing/2014/main" xmlns="" id="{912FE0CC-5B35-4697-92A4-F6624AB44A06}"/>
                  </a:ext>
                </a:extLst>
              </p:cNvPr>
              <p:cNvSpPr>
                <a:spLocks noChangeArrowheads="1"/>
              </p:cNvSpPr>
              <p:nvPr/>
            </p:nvSpPr>
            <p:spPr bwMode="auto">
              <a:xfrm>
                <a:off x="-53" y="712"/>
                <a:ext cx="7" cy="1"/>
              </a:xfrm>
              <a:prstGeom prst="rect">
                <a:avLst/>
              </a:prstGeom>
              <a:solidFill>
                <a:srgbClr val="C0C0C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9" name="Rectangle 12">
                <a:extLst>
                  <a:ext uri="{FF2B5EF4-FFF2-40B4-BE49-F238E27FC236}">
                    <a16:creationId xmlns:a16="http://schemas.microsoft.com/office/drawing/2014/main" xmlns="" id="{C3DFB50E-598B-48F8-9D72-01371DC6AABA}"/>
                  </a:ext>
                </a:extLst>
              </p:cNvPr>
              <p:cNvSpPr>
                <a:spLocks noChangeArrowheads="1"/>
              </p:cNvSpPr>
              <p:nvPr/>
            </p:nvSpPr>
            <p:spPr bwMode="auto">
              <a:xfrm>
                <a:off x="340" y="712"/>
                <a:ext cx="6" cy="1"/>
              </a:xfrm>
              <a:prstGeom prst="rect">
                <a:avLst/>
              </a:prstGeom>
              <a:solidFill>
                <a:srgbClr val="C0C0C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0" name="Rectangle 13">
                <a:extLst>
                  <a:ext uri="{FF2B5EF4-FFF2-40B4-BE49-F238E27FC236}">
                    <a16:creationId xmlns:a16="http://schemas.microsoft.com/office/drawing/2014/main" xmlns="" id="{CC764F74-5F05-40C2-A7D8-6A61314C5A73}"/>
                  </a:ext>
                </a:extLst>
              </p:cNvPr>
              <p:cNvSpPr>
                <a:spLocks noChangeArrowheads="1"/>
              </p:cNvSpPr>
              <p:nvPr/>
            </p:nvSpPr>
            <p:spPr bwMode="auto">
              <a:xfrm>
                <a:off x="726" y="712"/>
                <a:ext cx="6" cy="1"/>
              </a:xfrm>
              <a:prstGeom prst="rect">
                <a:avLst/>
              </a:prstGeom>
              <a:solidFill>
                <a:srgbClr val="C0C0C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1" name="Rectangle 14">
                <a:extLst>
                  <a:ext uri="{FF2B5EF4-FFF2-40B4-BE49-F238E27FC236}">
                    <a16:creationId xmlns:a16="http://schemas.microsoft.com/office/drawing/2014/main" xmlns="" id="{86641CD7-C6D7-493E-80CF-81EACE016426}"/>
                  </a:ext>
                </a:extLst>
              </p:cNvPr>
              <p:cNvSpPr>
                <a:spLocks noChangeArrowheads="1"/>
              </p:cNvSpPr>
              <p:nvPr/>
            </p:nvSpPr>
            <p:spPr bwMode="auto">
              <a:xfrm>
                <a:off x="1144" y="712"/>
                <a:ext cx="7" cy="1"/>
              </a:xfrm>
              <a:prstGeom prst="rect">
                <a:avLst/>
              </a:prstGeom>
              <a:solidFill>
                <a:srgbClr val="C0C0C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2" name="Rectangle 15">
                <a:extLst>
                  <a:ext uri="{FF2B5EF4-FFF2-40B4-BE49-F238E27FC236}">
                    <a16:creationId xmlns:a16="http://schemas.microsoft.com/office/drawing/2014/main" xmlns="" id="{F82DF55E-996F-498A-B19F-BAC99F026B25}"/>
                  </a:ext>
                </a:extLst>
              </p:cNvPr>
              <p:cNvSpPr>
                <a:spLocks noChangeArrowheads="1"/>
              </p:cNvSpPr>
              <p:nvPr/>
            </p:nvSpPr>
            <p:spPr bwMode="auto">
              <a:xfrm>
                <a:off x="1544" y="712"/>
                <a:ext cx="6" cy="1"/>
              </a:xfrm>
              <a:prstGeom prst="rect">
                <a:avLst/>
              </a:prstGeom>
              <a:solidFill>
                <a:srgbClr val="C0C0C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3" name="Rectangle 16">
                <a:extLst>
                  <a:ext uri="{FF2B5EF4-FFF2-40B4-BE49-F238E27FC236}">
                    <a16:creationId xmlns:a16="http://schemas.microsoft.com/office/drawing/2014/main" xmlns="" id="{11158795-E7DE-4132-9E42-3DEDD72EA5EB}"/>
                  </a:ext>
                </a:extLst>
              </p:cNvPr>
              <p:cNvSpPr>
                <a:spLocks noChangeArrowheads="1"/>
              </p:cNvSpPr>
              <p:nvPr/>
            </p:nvSpPr>
            <p:spPr bwMode="auto">
              <a:xfrm>
                <a:off x="1969" y="712"/>
                <a:ext cx="6" cy="1"/>
              </a:xfrm>
              <a:prstGeom prst="rect">
                <a:avLst/>
              </a:prstGeom>
              <a:solidFill>
                <a:srgbClr val="C0C0C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4" name="Rectangle 17">
                <a:extLst>
                  <a:ext uri="{FF2B5EF4-FFF2-40B4-BE49-F238E27FC236}">
                    <a16:creationId xmlns:a16="http://schemas.microsoft.com/office/drawing/2014/main" xmlns="" id="{8B926845-596D-48E0-8C8A-4406E90E0C22}"/>
                  </a:ext>
                </a:extLst>
              </p:cNvPr>
              <p:cNvSpPr>
                <a:spLocks noChangeArrowheads="1"/>
              </p:cNvSpPr>
              <p:nvPr/>
            </p:nvSpPr>
            <p:spPr bwMode="auto">
              <a:xfrm>
                <a:off x="2224" y="712"/>
                <a:ext cx="6" cy="1"/>
              </a:xfrm>
              <a:prstGeom prst="rect">
                <a:avLst/>
              </a:prstGeom>
              <a:solidFill>
                <a:srgbClr val="C0C0C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5" name="Rectangle 18">
                <a:extLst>
                  <a:ext uri="{FF2B5EF4-FFF2-40B4-BE49-F238E27FC236}">
                    <a16:creationId xmlns:a16="http://schemas.microsoft.com/office/drawing/2014/main" xmlns="" id="{7ABE62CD-E2AB-42AC-9795-64BAAB9BD5BD}"/>
                  </a:ext>
                </a:extLst>
              </p:cNvPr>
              <p:cNvSpPr>
                <a:spLocks noChangeArrowheads="1"/>
              </p:cNvSpPr>
              <p:nvPr/>
            </p:nvSpPr>
            <p:spPr bwMode="auto">
              <a:xfrm>
                <a:off x="2505" y="712"/>
                <a:ext cx="7" cy="1"/>
              </a:xfrm>
              <a:prstGeom prst="rect">
                <a:avLst/>
              </a:prstGeom>
              <a:solidFill>
                <a:srgbClr val="C0C0C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6" name="Rectangle 19">
                <a:extLst>
                  <a:ext uri="{FF2B5EF4-FFF2-40B4-BE49-F238E27FC236}">
                    <a16:creationId xmlns:a16="http://schemas.microsoft.com/office/drawing/2014/main" xmlns="" id="{97166E9C-7C49-4BBE-BAA6-9095CC4E95CE}"/>
                  </a:ext>
                </a:extLst>
              </p:cNvPr>
              <p:cNvSpPr>
                <a:spLocks noChangeArrowheads="1"/>
              </p:cNvSpPr>
              <p:nvPr/>
            </p:nvSpPr>
            <p:spPr bwMode="auto">
              <a:xfrm>
                <a:off x="2923" y="712"/>
                <a:ext cx="7" cy="1"/>
              </a:xfrm>
              <a:prstGeom prst="rect">
                <a:avLst/>
              </a:prstGeom>
              <a:solidFill>
                <a:srgbClr val="C0C0C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7" name="Rectangle 20">
                <a:extLst>
                  <a:ext uri="{FF2B5EF4-FFF2-40B4-BE49-F238E27FC236}">
                    <a16:creationId xmlns:a16="http://schemas.microsoft.com/office/drawing/2014/main" xmlns="" id="{ADF5EFCE-6D66-4EBE-939A-ABA37AA53C68}"/>
                  </a:ext>
                </a:extLst>
              </p:cNvPr>
              <p:cNvSpPr>
                <a:spLocks noChangeArrowheads="1"/>
              </p:cNvSpPr>
              <p:nvPr/>
            </p:nvSpPr>
            <p:spPr bwMode="auto">
              <a:xfrm>
                <a:off x="3172" y="712"/>
                <a:ext cx="6" cy="1"/>
              </a:xfrm>
              <a:prstGeom prst="rect">
                <a:avLst/>
              </a:prstGeom>
              <a:solidFill>
                <a:srgbClr val="C0C0C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8" name="Rectangle 21">
                <a:extLst>
                  <a:ext uri="{FF2B5EF4-FFF2-40B4-BE49-F238E27FC236}">
                    <a16:creationId xmlns:a16="http://schemas.microsoft.com/office/drawing/2014/main" xmlns="" id="{F5EB3D71-A720-48B6-80C2-2E6163B80D13}"/>
                  </a:ext>
                </a:extLst>
              </p:cNvPr>
              <p:cNvSpPr>
                <a:spLocks noChangeArrowheads="1"/>
              </p:cNvSpPr>
              <p:nvPr/>
            </p:nvSpPr>
            <p:spPr bwMode="auto">
              <a:xfrm>
                <a:off x="3996" y="712"/>
                <a:ext cx="7" cy="1"/>
              </a:xfrm>
              <a:prstGeom prst="rect">
                <a:avLst/>
              </a:prstGeom>
              <a:solidFill>
                <a:srgbClr val="C0C0C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9" name="Rectangle 22">
                <a:extLst>
                  <a:ext uri="{FF2B5EF4-FFF2-40B4-BE49-F238E27FC236}">
                    <a16:creationId xmlns:a16="http://schemas.microsoft.com/office/drawing/2014/main" xmlns="" id="{160C8E67-7D8C-4098-A52C-8F79733E1965}"/>
                  </a:ext>
                </a:extLst>
              </p:cNvPr>
              <p:cNvSpPr>
                <a:spLocks noChangeArrowheads="1"/>
              </p:cNvSpPr>
              <p:nvPr/>
            </p:nvSpPr>
            <p:spPr bwMode="auto">
              <a:xfrm>
                <a:off x="4729" y="712"/>
                <a:ext cx="6" cy="1"/>
              </a:xfrm>
              <a:prstGeom prst="rect">
                <a:avLst/>
              </a:prstGeom>
              <a:solidFill>
                <a:srgbClr val="C0C0C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0" name="Rectangle 23">
                <a:extLst>
                  <a:ext uri="{FF2B5EF4-FFF2-40B4-BE49-F238E27FC236}">
                    <a16:creationId xmlns:a16="http://schemas.microsoft.com/office/drawing/2014/main" xmlns="" id="{B80A2FF5-D108-44EE-83FE-E4AE07B56CB5}"/>
                  </a:ext>
                </a:extLst>
              </p:cNvPr>
              <p:cNvSpPr>
                <a:spLocks noChangeArrowheads="1"/>
              </p:cNvSpPr>
              <p:nvPr/>
            </p:nvSpPr>
            <p:spPr bwMode="auto">
              <a:xfrm>
                <a:off x="5127" y="712"/>
                <a:ext cx="7" cy="1"/>
              </a:xfrm>
              <a:prstGeom prst="rect">
                <a:avLst/>
              </a:prstGeom>
              <a:solidFill>
                <a:srgbClr val="C0C0C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1" name="Rectangle 24">
                <a:extLst>
                  <a:ext uri="{FF2B5EF4-FFF2-40B4-BE49-F238E27FC236}">
                    <a16:creationId xmlns:a16="http://schemas.microsoft.com/office/drawing/2014/main" xmlns="" id="{A7F67F53-5742-4B4A-89A2-6037A1FB4886}"/>
                  </a:ext>
                </a:extLst>
              </p:cNvPr>
              <p:cNvSpPr>
                <a:spLocks noChangeArrowheads="1"/>
              </p:cNvSpPr>
              <p:nvPr/>
            </p:nvSpPr>
            <p:spPr bwMode="auto">
              <a:xfrm>
                <a:off x="5546" y="712"/>
                <a:ext cx="6" cy="1"/>
              </a:xfrm>
              <a:prstGeom prst="rect">
                <a:avLst/>
              </a:prstGeom>
              <a:solidFill>
                <a:srgbClr val="C0C0C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2" name="Line 25">
                <a:extLst>
                  <a:ext uri="{FF2B5EF4-FFF2-40B4-BE49-F238E27FC236}">
                    <a16:creationId xmlns:a16="http://schemas.microsoft.com/office/drawing/2014/main" xmlns="" id="{28344170-C833-47BA-A183-A6508789F0E7}"/>
                  </a:ext>
                </a:extLst>
              </p:cNvPr>
              <p:cNvSpPr>
                <a:spLocks noChangeShapeType="1"/>
              </p:cNvSpPr>
              <p:nvPr/>
            </p:nvSpPr>
            <p:spPr bwMode="auto">
              <a:xfrm>
                <a:off x="340" y="2672"/>
                <a:ext cx="0" cy="1"/>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73" name="Line 26">
                <a:extLst>
                  <a:ext uri="{FF2B5EF4-FFF2-40B4-BE49-F238E27FC236}">
                    <a16:creationId xmlns:a16="http://schemas.microsoft.com/office/drawing/2014/main" xmlns="" id="{209E02B3-C56A-4CA0-87C7-AD222EE45AF1}"/>
                  </a:ext>
                </a:extLst>
              </p:cNvPr>
              <p:cNvSpPr>
                <a:spLocks noChangeShapeType="1"/>
              </p:cNvSpPr>
              <p:nvPr/>
            </p:nvSpPr>
            <p:spPr bwMode="auto">
              <a:xfrm>
                <a:off x="5010" y="1104"/>
                <a:ext cx="0" cy="1"/>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74" name="Line 27">
                <a:extLst>
                  <a:ext uri="{FF2B5EF4-FFF2-40B4-BE49-F238E27FC236}">
                    <a16:creationId xmlns:a16="http://schemas.microsoft.com/office/drawing/2014/main" xmlns="" id="{D7FEBA57-D6E3-4972-9A61-180F3E6A19C1}"/>
                  </a:ext>
                </a:extLst>
              </p:cNvPr>
              <p:cNvSpPr>
                <a:spLocks noChangeShapeType="1"/>
              </p:cNvSpPr>
              <p:nvPr/>
            </p:nvSpPr>
            <p:spPr bwMode="auto">
              <a:xfrm flipV="1">
                <a:off x="909" y="2403"/>
                <a:ext cx="0" cy="1231"/>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75" name="Freeform 28">
                <a:extLst>
                  <a:ext uri="{FF2B5EF4-FFF2-40B4-BE49-F238E27FC236}">
                    <a16:creationId xmlns:a16="http://schemas.microsoft.com/office/drawing/2014/main" xmlns="" id="{0D7D3C7A-ACA4-4B29-9074-99745F471166}"/>
                  </a:ext>
                </a:extLst>
              </p:cNvPr>
              <p:cNvSpPr>
                <a:spLocks/>
              </p:cNvSpPr>
              <p:nvPr/>
            </p:nvSpPr>
            <p:spPr bwMode="auto">
              <a:xfrm>
                <a:off x="889" y="2342"/>
                <a:ext cx="46" cy="84"/>
              </a:xfrm>
              <a:custGeom>
                <a:avLst/>
                <a:gdLst>
                  <a:gd name="T0" fmla="*/ 46 w 46"/>
                  <a:gd name="T1" fmla="*/ 84 h 84"/>
                  <a:gd name="T2" fmla="*/ 26 w 46"/>
                  <a:gd name="T3" fmla="*/ 0 h 84"/>
                  <a:gd name="T4" fmla="*/ 0 w 46"/>
                  <a:gd name="T5" fmla="*/ 84 h 84"/>
                  <a:gd name="T6" fmla="*/ 46 w 46"/>
                  <a:gd name="T7" fmla="*/ 84 h 84"/>
                </a:gdLst>
                <a:ahLst/>
                <a:cxnLst>
                  <a:cxn ang="0">
                    <a:pos x="T0" y="T1"/>
                  </a:cxn>
                  <a:cxn ang="0">
                    <a:pos x="T2" y="T3"/>
                  </a:cxn>
                  <a:cxn ang="0">
                    <a:pos x="T4" y="T5"/>
                  </a:cxn>
                  <a:cxn ang="0">
                    <a:pos x="T6" y="T7"/>
                  </a:cxn>
                </a:cxnLst>
                <a:rect l="0" t="0" r="r" b="b"/>
                <a:pathLst>
                  <a:path w="46" h="84">
                    <a:moveTo>
                      <a:pt x="46" y="84"/>
                    </a:moveTo>
                    <a:lnTo>
                      <a:pt x="26" y="0"/>
                    </a:lnTo>
                    <a:lnTo>
                      <a:pt x="0" y="84"/>
                    </a:lnTo>
                    <a:lnTo>
                      <a:pt x="46" y="8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6" name="Rectangle 29">
                <a:extLst>
                  <a:ext uri="{FF2B5EF4-FFF2-40B4-BE49-F238E27FC236}">
                    <a16:creationId xmlns:a16="http://schemas.microsoft.com/office/drawing/2014/main" xmlns="" id="{1FC90D8E-A04A-4DDD-9899-ED01905F6F2D}"/>
                  </a:ext>
                </a:extLst>
              </p:cNvPr>
              <p:cNvSpPr>
                <a:spLocks noChangeArrowheads="1"/>
              </p:cNvSpPr>
              <p:nvPr/>
            </p:nvSpPr>
            <p:spPr bwMode="auto">
              <a:xfrm>
                <a:off x="3427" y="2113"/>
                <a:ext cx="63" cy="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800" b="0" i="0" u="none" strike="noStrike" cap="none" normalizeH="0" baseline="0">
                    <a:ln>
                      <a:noFill/>
                    </a:ln>
                    <a:solidFill>
                      <a:srgbClr val="000000"/>
                    </a:solidFill>
                    <a:effectLst/>
                    <a:latin typeface="宋体" panose="02010600030101010101" pitchFamily="2" charset="-122"/>
                    <a:ea typeface="宋体" panose="02010600030101010101" pitchFamily="2" charset="-122"/>
                  </a:rPr>
                  <a:t>E</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577" name="Rectangle 30">
                <a:extLst>
                  <a:ext uri="{FF2B5EF4-FFF2-40B4-BE49-F238E27FC236}">
                    <a16:creationId xmlns:a16="http://schemas.microsoft.com/office/drawing/2014/main" xmlns="" id="{7AE57E07-5160-4223-AC6C-E7695C3636D7}"/>
                  </a:ext>
                </a:extLst>
              </p:cNvPr>
              <p:cNvSpPr>
                <a:spLocks noChangeArrowheads="1"/>
              </p:cNvSpPr>
              <p:nvPr/>
            </p:nvSpPr>
            <p:spPr bwMode="auto">
              <a:xfrm>
                <a:off x="3460" y="2113"/>
                <a:ext cx="63" cy="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800" b="0" i="0" u="none" strike="noStrike" cap="none" normalizeH="0" baseline="0">
                    <a:ln>
                      <a:noFill/>
                    </a:ln>
                    <a:solidFill>
                      <a:srgbClr val="000000"/>
                    </a:solidFill>
                    <a:effectLst/>
                    <a:latin typeface="宋体" panose="02010600030101010101" pitchFamily="2" charset="-122"/>
                    <a:ea typeface="宋体" panose="02010600030101010101" pitchFamily="2" charset="-122"/>
                  </a:rPr>
                  <a:t>-</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578" name="Rectangle 31">
                <a:extLst>
                  <a:ext uri="{FF2B5EF4-FFF2-40B4-BE49-F238E27FC236}">
                    <a16:creationId xmlns:a16="http://schemas.microsoft.com/office/drawing/2014/main" xmlns="" id="{111B717A-3D33-4FDB-B5E7-0FBCE2B6C0DB}"/>
                  </a:ext>
                </a:extLst>
              </p:cNvPr>
              <p:cNvSpPr>
                <a:spLocks noChangeArrowheads="1"/>
              </p:cNvSpPr>
              <p:nvPr/>
            </p:nvSpPr>
            <p:spPr bwMode="auto">
              <a:xfrm>
                <a:off x="3427" y="2197"/>
                <a:ext cx="255" cy="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800" b="0" i="0" u="none" strike="noStrike" cap="none" normalizeH="0" baseline="0">
                    <a:ln>
                      <a:noFill/>
                    </a:ln>
                    <a:solidFill>
                      <a:srgbClr val="000000"/>
                    </a:solidFill>
                    <a:effectLst/>
                    <a:latin typeface="宋体" panose="02010600030101010101" pitchFamily="2" charset="-122"/>
                    <a:ea typeface="宋体" panose="02010600030101010101" pitchFamily="2" charset="-122"/>
                  </a:rPr>
                  <a:t>3005A/B</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579" name="Rectangle 32">
                <a:extLst>
                  <a:ext uri="{FF2B5EF4-FFF2-40B4-BE49-F238E27FC236}">
                    <a16:creationId xmlns:a16="http://schemas.microsoft.com/office/drawing/2014/main" xmlns="" id="{354395E3-F446-4BA7-A894-F2923922DF27}"/>
                  </a:ext>
                </a:extLst>
              </p:cNvPr>
              <p:cNvSpPr>
                <a:spLocks noChangeArrowheads="1"/>
              </p:cNvSpPr>
              <p:nvPr/>
            </p:nvSpPr>
            <p:spPr bwMode="auto">
              <a:xfrm>
                <a:off x="3651" y="2166"/>
                <a:ext cx="62"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rgbClr val="000000"/>
                    </a:solidFill>
                    <a:effectLst/>
                    <a:latin typeface="Times New Roman" panose="02020603050405020304" pitchFamily="18" charset="0"/>
                  </a:rPr>
                  <a:t>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580" name="Line 33">
                <a:extLst>
                  <a:ext uri="{FF2B5EF4-FFF2-40B4-BE49-F238E27FC236}">
                    <a16:creationId xmlns:a16="http://schemas.microsoft.com/office/drawing/2014/main" xmlns="" id="{0EEF88EC-28EF-4323-B2C2-B5B3BD0A2C89}"/>
                  </a:ext>
                </a:extLst>
              </p:cNvPr>
              <p:cNvSpPr>
                <a:spLocks noChangeShapeType="1"/>
              </p:cNvSpPr>
              <p:nvPr/>
            </p:nvSpPr>
            <p:spPr bwMode="auto">
              <a:xfrm>
                <a:off x="2348" y="3372"/>
                <a:ext cx="294" cy="1"/>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81" name="Line 34">
                <a:extLst>
                  <a:ext uri="{FF2B5EF4-FFF2-40B4-BE49-F238E27FC236}">
                    <a16:creationId xmlns:a16="http://schemas.microsoft.com/office/drawing/2014/main" xmlns="" id="{39E1609B-F8F9-4E7A-AF45-2911C60A65E3}"/>
                  </a:ext>
                </a:extLst>
              </p:cNvPr>
              <p:cNvSpPr>
                <a:spLocks noChangeShapeType="1"/>
              </p:cNvSpPr>
              <p:nvPr/>
            </p:nvSpPr>
            <p:spPr bwMode="auto">
              <a:xfrm>
                <a:off x="1079" y="2126"/>
                <a:ext cx="78" cy="1"/>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82" name="Freeform 35">
                <a:extLst>
                  <a:ext uri="{FF2B5EF4-FFF2-40B4-BE49-F238E27FC236}">
                    <a16:creationId xmlns:a16="http://schemas.microsoft.com/office/drawing/2014/main" xmlns="" id="{E260CC1C-38A0-442A-A839-1B030B75B1F7}"/>
                  </a:ext>
                </a:extLst>
              </p:cNvPr>
              <p:cNvSpPr>
                <a:spLocks/>
              </p:cNvSpPr>
              <p:nvPr/>
            </p:nvSpPr>
            <p:spPr bwMode="auto">
              <a:xfrm>
                <a:off x="1144" y="2104"/>
                <a:ext cx="72" cy="53"/>
              </a:xfrm>
              <a:custGeom>
                <a:avLst/>
                <a:gdLst>
                  <a:gd name="T0" fmla="*/ 0 w 72"/>
                  <a:gd name="T1" fmla="*/ 53 h 53"/>
                  <a:gd name="T2" fmla="*/ 72 w 72"/>
                  <a:gd name="T3" fmla="*/ 22 h 53"/>
                  <a:gd name="T4" fmla="*/ 0 w 72"/>
                  <a:gd name="T5" fmla="*/ 0 h 53"/>
                  <a:gd name="T6" fmla="*/ 0 w 72"/>
                  <a:gd name="T7" fmla="*/ 53 h 53"/>
                </a:gdLst>
                <a:ahLst/>
                <a:cxnLst>
                  <a:cxn ang="0">
                    <a:pos x="T0" y="T1"/>
                  </a:cxn>
                  <a:cxn ang="0">
                    <a:pos x="T2" y="T3"/>
                  </a:cxn>
                  <a:cxn ang="0">
                    <a:pos x="T4" y="T5"/>
                  </a:cxn>
                  <a:cxn ang="0">
                    <a:pos x="T6" y="T7"/>
                  </a:cxn>
                </a:cxnLst>
                <a:rect l="0" t="0" r="r" b="b"/>
                <a:pathLst>
                  <a:path w="72" h="53">
                    <a:moveTo>
                      <a:pt x="0" y="53"/>
                    </a:moveTo>
                    <a:lnTo>
                      <a:pt x="72" y="22"/>
                    </a:lnTo>
                    <a:lnTo>
                      <a:pt x="0" y="0"/>
                    </a:lnTo>
                    <a:lnTo>
                      <a:pt x="0" y="5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3" name="Line 36">
                <a:extLst>
                  <a:ext uri="{FF2B5EF4-FFF2-40B4-BE49-F238E27FC236}">
                    <a16:creationId xmlns:a16="http://schemas.microsoft.com/office/drawing/2014/main" xmlns="" id="{8DFFF430-D0FA-4645-8ACF-9F2C0CE65E7D}"/>
                  </a:ext>
                </a:extLst>
              </p:cNvPr>
              <p:cNvSpPr>
                <a:spLocks noChangeShapeType="1"/>
              </p:cNvSpPr>
              <p:nvPr/>
            </p:nvSpPr>
            <p:spPr bwMode="auto">
              <a:xfrm flipH="1">
                <a:off x="588" y="1604"/>
                <a:ext cx="80"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84" name="Freeform 37">
                <a:extLst>
                  <a:ext uri="{FF2B5EF4-FFF2-40B4-BE49-F238E27FC236}">
                    <a16:creationId xmlns:a16="http://schemas.microsoft.com/office/drawing/2014/main" xmlns="" id="{14B3C10B-6972-42F1-9BC7-0161969626AB}"/>
                  </a:ext>
                </a:extLst>
              </p:cNvPr>
              <p:cNvSpPr>
                <a:spLocks/>
              </p:cNvSpPr>
              <p:nvPr/>
            </p:nvSpPr>
            <p:spPr bwMode="auto">
              <a:xfrm>
                <a:off x="536" y="1581"/>
                <a:ext cx="72" cy="54"/>
              </a:xfrm>
              <a:custGeom>
                <a:avLst/>
                <a:gdLst>
                  <a:gd name="T0" fmla="*/ 72 w 72"/>
                  <a:gd name="T1" fmla="*/ 0 h 54"/>
                  <a:gd name="T2" fmla="*/ 0 w 72"/>
                  <a:gd name="T3" fmla="*/ 23 h 54"/>
                  <a:gd name="T4" fmla="*/ 72 w 72"/>
                  <a:gd name="T5" fmla="*/ 54 h 54"/>
                  <a:gd name="T6" fmla="*/ 72 w 72"/>
                  <a:gd name="T7" fmla="*/ 0 h 54"/>
                </a:gdLst>
                <a:ahLst/>
                <a:cxnLst>
                  <a:cxn ang="0">
                    <a:pos x="T0" y="T1"/>
                  </a:cxn>
                  <a:cxn ang="0">
                    <a:pos x="T2" y="T3"/>
                  </a:cxn>
                  <a:cxn ang="0">
                    <a:pos x="T4" y="T5"/>
                  </a:cxn>
                  <a:cxn ang="0">
                    <a:pos x="T6" y="T7"/>
                  </a:cxn>
                </a:cxnLst>
                <a:rect l="0" t="0" r="r" b="b"/>
                <a:pathLst>
                  <a:path w="72" h="54">
                    <a:moveTo>
                      <a:pt x="72" y="0"/>
                    </a:moveTo>
                    <a:lnTo>
                      <a:pt x="0" y="23"/>
                    </a:lnTo>
                    <a:lnTo>
                      <a:pt x="72" y="54"/>
                    </a:lnTo>
                    <a:lnTo>
                      <a:pt x="72"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5" name="Rectangle 38">
                <a:extLst>
                  <a:ext uri="{FF2B5EF4-FFF2-40B4-BE49-F238E27FC236}">
                    <a16:creationId xmlns:a16="http://schemas.microsoft.com/office/drawing/2014/main" xmlns="" id="{C40082AC-A33F-4AFA-9CA7-DA1D8DC1120E}"/>
                  </a:ext>
                </a:extLst>
              </p:cNvPr>
              <p:cNvSpPr>
                <a:spLocks noChangeArrowheads="1"/>
              </p:cNvSpPr>
              <p:nvPr/>
            </p:nvSpPr>
            <p:spPr bwMode="auto">
              <a:xfrm>
                <a:off x="693" y="2135"/>
                <a:ext cx="268" cy="214"/>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6" name="Rectangle 39">
                <a:extLst>
                  <a:ext uri="{FF2B5EF4-FFF2-40B4-BE49-F238E27FC236}">
                    <a16:creationId xmlns:a16="http://schemas.microsoft.com/office/drawing/2014/main" xmlns="" id="{248508A2-F678-421D-A2E6-E415A4E0B63A}"/>
                  </a:ext>
                </a:extLst>
              </p:cNvPr>
              <p:cNvSpPr>
                <a:spLocks noChangeArrowheads="1"/>
              </p:cNvSpPr>
              <p:nvPr/>
            </p:nvSpPr>
            <p:spPr bwMode="auto">
              <a:xfrm>
                <a:off x="707" y="2166"/>
                <a:ext cx="251"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Make up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587" name="Rectangle 40">
                <a:extLst>
                  <a:ext uri="{FF2B5EF4-FFF2-40B4-BE49-F238E27FC236}">
                    <a16:creationId xmlns:a16="http://schemas.microsoft.com/office/drawing/2014/main" xmlns="" id="{C8ED9065-2897-4C9C-9FD8-6909CB4D525F}"/>
                  </a:ext>
                </a:extLst>
              </p:cNvPr>
              <p:cNvSpPr>
                <a:spLocks noChangeArrowheads="1"/>
              </p:cNvSpPr>
              <p:nvPr/>
            </p:nvSpPr>
            <p:spPr bwMode="auto">
              <a:xfrm>
                <a:off x="930" y="2128"/>
                <a:ext cx="62"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rgbClr val="000000"/>
                    </a:solidFill>
                    <a:effectLst/>
                    <a:latin typeface="Times New Roman" panose="02020603050405020304" pitchFamily="18" charset="0"/>
                  </a:rPr>
                  <a:t>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588" name="Rectangle 41">
                <a:extLst>
                  <a:ext uri="{FF2B5EF4-FFF2-40B4-BE49-F238E27FC236}">
                    <a16:creationId xmlns:a16="http://schemas.microsoft.com/office/drawing/2014/main" xmlns="" id="{6492B5CF-042F-421D-9889-E515DC6C450A}"/>
                  </a:ext>
                </a:extLst>
              </p:cNvPr>
              <p:cNvSpPr>
                <a:spLocks noChangeArrowheads="1"/>
              </p:cNvSpPr>
              <p:nvPr/>
            </p:nvSpPr>
            <p:spPr bwMode="auto">
              <a:xfrm>
                <a:off x="707" y="2250"/>
                <a:ext cx="168"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Water</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589" name="Rectangle 42">
                <a:extLst>
                  <a:ext uri="{FF2B5EF4-FFF2-40B4-BE49-F238E27FC236}">
                    <a16:creationId xmlns:a16="http://schemas.microsoft.com/office/drawing/2014/main" xmlns="" id="{EF2282FD-B52D-4B9D-8B67-EE77C0EFB0A9}"/>
                  </a:ext>
                </a:extLst>
              </p:cNvPr>
              <p:cNvSpPr>
                <a:spLocks noChangeArrowheads="1"/>
              </p:cNvSpPr>
              <p:nvPr/>
            </p:nvSpPr>
            <p:spPr bwMode="auto">
              <a:xfrm>
                <a:off x="847" y="2212"/>
                <a:ext cx="62"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rgbClr val="000000"/>
                    </a:solidFill>
                    <a:effectLst/>
                    <a:latin typeface="Times New Roman" panose="02020603050405020304" pitchFamily="18" charset="0"/>
                  </a:rPr>
                  <a:t>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590" name="Freeform 43">
                <a:extLst>
                  <a:ext uri="{FF2B5EF4-FFF2-40B4-BE49-F238E27FC236}">
                    <a16:creationId xmlns:a16="http://schemas.microsoft.com/office/drawing/2014/main" xmlns="" id="{70270849-7797-4844-BCBA-B12714DD78ED}"/>
                  </a:ext>
                </a:extLst>
              </p:cNvPr>
              <p:cNvSpPr>
                <a:spLocks/>
              </p:cNvSpPr>
              <p:nvPr/>
            </p:nvSpPr>
            <p:spPr bwMode="auto">
              <a:xfrm>
                <a:off x="418" y="789"/>
                <a:ext cx="536" cy="546"/>
              </a:xfrm>
              <a:custGeom>
                <a:avLst/>
                <a:gdLst>
                  <a:gd name="T0" fmla="*/ 0 w 536"/>
                  <a:gd name="T1" fmla="*/ 546 h 546"/>
                  <a:gd name="T2" fmla="*/ 0 w 536"/>
                  <a:gd name="T3" fmla="*/ 0 h 546"/>
                  <a:gd name="T4" fmla="*/ 536 w 536"/>
                  <a:gd name="T5" fmla="*/ 0 h 546"/>
                  <a:gd name="T6" fmla="*/ 536 w 536"/>
                  <a:gd name="T7" fmla="*/ 185 h 546"/>
                </a:gdLst>
                <a:ahLst/>
                <a:cxnLst>
                  <a:cxn ang="0">
                    <a:pos x="T0" y="T1"/>
                  </a:cxn>
                  <a:cxn ang="0">
                    <a:pos x="T2" y="T3"/>
                  </a:cxn>
                  <a:cxn ang="0">
                    <a:pos x="T4" y="T5"/>
                  </a:cxn>
                  <a:cxn ang="0">
                    <a:pos x="T6" y="T7"/>
                  </a:cxn>
                </a:cxnLst>
                <a:rect l="0" t="0" r="r" b="b"/>
                <a:pathLst>
                  <a:path w="536" h="546">
                    <a:moveTo>
                      <a:pt x="0" y="546"/>
                    </a:moveTo>
                    <a:lnTo>
                      <a:pt x="0" y="0"/>
                    </a:lnTo>
                    <a:lnTo>
                      <a:pt x="536" y="0"/>
                    </a:lnTo>
                    <a:lnTo>
                      <a:pt x="536" y="185"/>
                    </a:lnTo>
                  </a:path>
                </a:pathLst>
              </a:custGeom>
              <a:noFill/>
              <a:ln w="206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91" name="Freeform 44">
                <a:extLst>
                  <a:ext uri="{FF2B5EF4-FFF2-40B4-BE49-F238E27FC236}">
                    <a16:creationId xmlns:a16="http://schemas.microsoft.com/office/drawing/2014/main" xmlns="" id="{4B276EE6-A154-4037-9D62-60D6631176D6}"/>
                  </a:ext>
                </a:extLst>
              </p:cNvPr>
              <p:cNvSpPr>
                <a:spLocks/>
              </p:cNvSpPr>
              <p:nvPr/>
            </p:nvSpPr>
            <p:spPr bwMode="auto">
              <a:xfrm>
                <a:off x="1014" y="1074"/>
                <a:ext cx="65" cy="1052"/>
              </a:xfrm>
              <a:custGeom>
                <a:avLst/>
                <a:gdLst>
                  <a:gd name="T0" fmla="*/ 65 w 65"/>
                  <a:gd name="T1" fmla="*/ 1052 h 1052"/>
                  <a:gd name="T2" fmla="*/ 65 w 65"/>
                  <a:gd name="T3" fmla="*/ 0 h 1052"/>
                  <a:gd name="T4" fmla="*/ 0 w 65"/>
                  <a:gd name="T5" fmla="*/ 0 h 1052"/>
                </a:gdLst>
                <a:ahLst/>
                <a:cxnLst>
                  <a:cxn ang="0">
                    <a:pos x="T0" y="T1"/>
                  </a:cxn>
                  <a:cxn ang="0">
                    <a:pos x="T2" y="T3"/>
                  </a:cxn>
                  <a:cxn ang="0">
                    <a:pos x="T4" y="T5"/>
                  </a:cxn>
                </a:cxnLst>
                <a:rect l="0" t="0" r="r" b="b"/>
                <a:pathLst>
                  <a:path w="65" h="1052">
                    <a:moveTo>
                      <a:pt x="65" y="1052"/>
                    </a:moveTo>
                    <a:lnTo>
                      <a:pt x="65" y="0"/>
                    </a:lnTo>
                    <a:lnTo>
                      <a:pt x="0" y="0"/>
                    </a:lnTo>
                  </a:path>
                </a:pathLst>
              </a:custGeom>
              <a:noFill/>
              <a:ln w="206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92" name="Freeform 45">
                <a:extLst>
                  <a:ext uri="{FF2B5EF4-FFF2-40B4-BE49-F238E27FC236}">
                    <a16:creationId xmlns:a16="http://schemas.microsoft.com/office/drawing/2014/main" xmlns="" id="{75D91085-1B75-4F1D-B5D6-C805209168C2}"/>
                  </a:ext>
                </a:extLst>
              </p:cNvPr>
              <p:cNvSpPr>
                <a:spLocks/>
              </p:cNvSpPr>
              <p:nvPr/>
            </p:nvSpPr>
            <p:spPr bwMode="auto">
              <a:xfrm>
                <a:off x="889" y="974"/>
                <a:ext cx="131" cy="199"/>
              </a:xfrm>
              <a:custGeom>
                <a:avLst/>
                <a:gdLst>
                  <a:gd name="T0" fmla="*/ 63 w 131"/>
                  <a:gd name="T1" fmla="*/ 0 h 199"/>
                  <a:gd name="T2" fmla="*/ 56 w 131"/>
                  <a:gd name="T3" fmla="*/ 0 h 199"/>
                  <a:gd name="T4" fmla="*/ 46 w 131"/>
                  <a:gd name="T5" fmla="*/ 4 h 199"/>
                  <a:gd name="T6" fmla="*/ 35 w 131"/>
                  <a:gd name="T7" fmla="*/ 12 h 199"/>
                  <a:gd name="T8" fmla="*/ 24 w 131"/>
                  <a:gd name="T9" fmla="*/ 23 h 199"/>
                  <a:gd name="T10" fmla="*/ 16 w 131"/>
                  <a:gd name="T11" fmla="*/ 36 h 199"/>
                  <a:gd name="T12" fmla="*/ 8 w 131"/>
                  <a:gd name="T13" fmla="*/ 52 h 199"/>
                  <a:gd name="T14" fmla="*/ 3 w 131"/>
                  <a:gd name="T15" fmla="*/ 70 h 199"/>
                  <a:gd name="T16" fmla="*/ 1 w 131"/>
                  <a:gd name="T17" fmla="*/ 90 h 199"/>
                  <a:gd name="T18" fmla="*/ 1 w 131"/>
                  <a:gd name="T19" fmla="*/ 110 h 199"/>
                  <a:gd name="T20" fmla="*/ 3 w 131"/>
                  <a:gd name="T21" fmla="*/ 129 h 199"/>
                  <a:gd name="T22" fmla="*/ 8 w 131"/>
                  <a:gd name="T23" fmla="*/ 148 h 199"/>
                  <a:gd name="T24" fmla="*/ 16 w 131"/>
                  <a:gd name="T25" fmla="*/ 163 h 199"/>
                  <a:gd name="T26" fmla="*/ 24 w 131"/>
                  <a:gd name="T27" fmla="*/ 176 h 199"/>
                  <a:gd name="T28" fmla="*/ 35 w 131"/>
                  <a:gd name="T29" fmla="*/ 188 h 199"/>
                  <a:gd name="T30" fmla="*/ 46 w 131"/>
                  <a:gd name="T31" fmla="*/ 195 h 199"/>
                  <a:gd name="T32" fmla="*/ 56 w 131"/>
                  <a:gd name="T33" fmla="*/ 199 h 199"/>
                  <a:gd name="T34" fmla="*/ 63 w 131"/>
                  <a:gd name="T35" fmla="*/ 199 h 199"/>
                  <a:gd name="T36" fmla="*/ 69 w 131"/>
                  <a:gd name="T37" fmla="*/ 199 h 199"/>
                  <a:gd name="T38" fmla="*/ 76 w 131"/>
                  <a:gd name="T39" fmla="*/ 199 h 199"/>
                  <a:gd name="T40" fmla="*/ 86 w 131"/>
                  <a:gd name="T41" fmla="*/ 195 h 199"/>
                  <a:gd name="T42" fmla="*/ 97 w 131"/>
                  <a:gd name="T43" fmla="*/ 188 h 199"/>
                  <a:gd name="T44" fmla="*/ 108 w 131"/>
                  <a:gd name="T45" fmla="*/ 176 h 199"/>
                  <a:gd name="T46" fmla="*/ 116 w 131"/>
                  <a:gd name="T47" fmla="*/ 163 h 199"/>
                  <a:gd name="T48" fmla="*/ 123 w 131"/>
                  <a:gd name="T49" fmla="*/ 148 h 199"/>
                  <a:gd name="T50" fmla="*/ 128 w 131"/>
                  <a:gd name="T51" fmla="*/ 129 h 199"/>
                  <a:gd name="T52" fmla="*/ 131 w 131"/>
                  <a:gd name="T53" fmla="*/ 110 h 199"/>
                  <a:gd name="T54" fmla="*/ 131 w 131"/>
                  <a:gd name="T55" fmla="*/ 90 h 199"/>
                  <a:gd name="T56" fmla="*/ 128 w 131"/>
                  <a:gd name="T57" fmla="*/ 70 h 199"/>
                  <a:gd name="T58" fmla="*/ 123 w 131"/>
                  <a:gd name="T59" fmla="*/ 52 h 199"/>
                  <a:gd name="T60" fmla="*/ 116 w 131"/>
                  <a:gd name="T61" fmla="*/ 36 h 199"/>
                  <a:gd name="T62" fmla="*/ 108 w 131"/>
                  <a:gd name="T63" fmla="*/ 23 h 199"/>
                  <a:gd name="T64" fmla="*/ 97 w 131"/>
                  <a:gd name="T65" fmla="*/ 12 h 199"/>
                  <a:gd name="T66" fmla="*/ 86 w 131"/>
                  <a:gd name="T67" fmla="*/ 4 h 199"/>
                  <a:gd name="T68" fmla="*/ 76 w 131"/>
                  <a:gd name="T69" fmla="*/ 0 h 199"/>
                  <a:gd name="T70" fmla="*/ 69 w 131"/>
                  <a:gd name="T71"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1" h="199">
                    <a:moveTo>
                      <a:pt x="65" y="0"/>
                    </a:moveTo>
                    <a:lnTo>
                      <a:pt x="63" y="0"/>
                    </a:lnTo>
                    <a:lnTo>
                      <a:pt x="59" y="0"/>
                    </a:lnTo>
                    <a:lnTo>
                      <a:pt x="56" y="0"/>
                    </a:lnTo>
                    <a:lnTo>
                      <a:pt x="53" y="1"/>
                    </a:lnTo>
                    <a:lnTo>
                      <a:pt x="46" y="4"/>
                    </a:lnTo>
                    <a:lnTo>
                      <a:pt x="41" y="7"/>
                    </a:lnTo>
                    <a:lnTo>
                      <a:pt x="35" y="12"/>
                    </a:lnTo>
                    <a:lnTo>
                      <a:pt x="29" y="17"/>
                    </a:lnTo>
                    <a:lnTo>
                      <a:pt x="24" y="23"/>
                    </a:lnTo>
                    <a:lnTo>
                      <a:pt x="19" y="29"/>
                    </a:lnTo>
                    <a:lnTo>
                      <a:pt x="16" y="36"/>
                    </a:lnTo>
                    <a:lnTo>
                      <a:pt x="12" y="44"/>
                    </a:lnTo>
                    <a:lnTo>
                      <a:pt x="8" y="52"/>
                    </a:lnTo>
                    <a:lnTo>
                      <a:pt x="6" y="61"/>
                    </a:lnTo>
                    <a:lnTo>
                      <a:pt x="3" y="70"/>
                    </a:lnTo>
                    <a:lnTo>
                      <a:pt x="2" y="79"/>
                    </a:lnTo>
                    <a:lnTo>
                      <a:pt x="1" y="90"/>
                    </a:lnTo>
                    <a:lnTo>
                      <a:pt x="0" y="100"/>
                    </a:lnTo>
                    <a:lnTo>
                      <a:pt x="1" y="110"/>
                    </a:lnTo>
                    <a:lnTo>
                      <a:pt x="2" y="120"/>
                    </a:lnTo>
                    <a:lnTo>
                      <a:pt x="3" y="129"/>
                    </a:lnTo>
                    <a:lnTo>
                      <a:pt x="6" y="139"/>
                    </a:lnTo>
                    <a:lnTo>
                      <a:pt x="8" y="148"/>
                    </a:lnTo>
                    <a:lnTo>
                      <a:pt x="12" y="155"/>
                    </a:lnTo>
                    <a:lnTo>
                      <a:pt x="16" y="163"/>
                    </a:lnTo>
                    <a:lnTo>
                      <a:pt x="19" y="171"/>
                    </a:lnTo>
                    <a:lnTo>
                      <a:pt x="24" y="176"/>
                    </a:lnTo>
                    <a:lnTo>
                      <a:pt x="29" y="182"/>
                    </a:lnTo>
                    <a:lnTo>
                      <a:pt x="35" y="188"/>
                    </a:lnTo>
                    <a:lnTo>
                      <a:pt x="41" y="192"/>
                    </a:lnTo>
                    <a:lnTo>
                      <a:pt x="46" y="195"/>
                    </a:lnTo>
                    <a:lnTo>
                      <a:pt x="53" y="198"/>
                    </a:lnTo>
                    <a:lnTo>
                      <a:pt x="56" y="199"/>
                    </a:lnTo>
                    <a:lnTo>
                      <a:pt x="59" y="199"/>
                    </a:lnTo>
                    <a:lnTo>
                      <a:pt x="63" y="199"/>
                    </a:lnTo>
                    <a:lnTo>
                      <a:pt x="65" y="199"/>
                    </a:lnTo>
                    <a:lnTo>
                      <a:pt x="69" y="199"/>
                    </a:lnTo>
                    <a:lnTo>
                      <a:pt x="72" y="199"/>
                    </a:lnTo>
                    <a:lnTo>
                      <a:pt x="76" y="199"/>
                    </a:lnTo>
                    <a:lnTo>
                      <a:pt x="79" y="198"/>
                    </a:lnTo>
                    <a:lnTo>
                      <a:pt x="86" y="195"/>
                    </a:lnTo>
                    <a:lnTo>
                      <a:pt x="91" y="192"/>
                    </a:lnTo>
                    <a:lnTo>
                      <a:pt x="97" y="188"/>
                    </a:lnTo>
                    <a:lnTo>
                      <a:pt x="102" y="182"/>
                    </a:lnTo>
                    <a:lnTo>
                      <a:pt x="108" y="176"/>
                    </a:lnTo>
                    <a:lnTo>
                      <a:pt x="112" y="171"/>
                    </a:lnTo>
                    <a:lnTo>
                      <a:pt x="116" y="163"/>
                    </a:lnTo>
                    <a:lnTo>
                      <a:pt x="120" y="155"/>
                    </a:lnTo>
                    <a:lnTo>
                      <a:pt x="123" y="148"/>
                    </a:lnTo>
                    <a:lnTo>
                      <a:pt x="126" y="139"/>
                    </a:lnTo>
                    <a:lnTo>
                      <a:pt x="128" y="129"/>
                    </a:lnTo>
                    <a:lnTo>
                      <a:pt x="130" y="120"/>
                    </a:lnTo>
                    <a:lnTo>
                      <a:pt x="131" y="110"/>
                    </a:lnTo>
                    <a:lnTo>
                      <a:pt x="131" y="100"/>
                    </a:lnTo>
                    <a:lnTo>
                      <a:pt x="131" y="90"/>
                    </a:lnTo>
                    <a:lnTo>
                      <a:pt x="130" y="79"/>
                    </a:lnTo>
                    <a:lnTo>
                      <a:pt x="128" y="70"/>
                    </a:lnTo>
                    <a:lnTo>
                      <a:pt x="126" y="61"/>
                    </a:lnTo>
                    <a:lnTo>
                      <a:pt x="123" y="52"/>
                    </a:lnTo>
                    <a:lnTo>
                      <a:pt x="120" y="44"/>
                    </a:lnTo>
                    <a:lnTo>
                      <a:pt x="116" y="36"/>
                    </a:lnTo>
                    <a:lnTo>
                      <a:pt x="112" y="29"/>
                    </a:lnTo>
                    <a:lnTo>
                      <a:pt x="108" y="23"/>
                    </a:lnTo>
                    <a:lnTo>
                      <a:pt x="102" y="17"/>
                    </a:lnTo>
                    <a:lnTo>
                      <a:pt x="97" y="12"/>
                    </a:lnTo>
                    <a:lnTo>
                      <a:pt x="91" y="7"/>
                    </a:lnTo>
                    <a:lnTo>
                      <a:pt x="86" y="4"/>
                    </a:lnTo>
                    <a:lnTo>
                      <a:pt x="79" y="1"/>
                    </a:lnTo>
                    <a:lnTo>
                      <a:pt x="76" y="0"/>
                    </a:lnTo>
                    <a:lnTo>
                      <a:pt x="72" y="0"/>
                    </a:lnTo>
                    <a:lnTo>
                      <a:pt x="69" y="0"/>
                    </a:lnTo>
                    <a:lnTo>
                      <a:pt x="65" y="0"/>
                    </a:lnTo>
                    <a:close/>
                  </a:path>
                </a:pathLst>
              </a:custGeom>
              <a:solidFill>
                <a:srgbClr val="CC99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3" name="Freeform 46">
                <a:extLst>
                  <a:ext uri="{FF2B5EF4-FFF2-40B4-BE49-F238E27FC236}">
                    <a16:creationId xmlns:a16="http://schemas.microsoft.com/office/drawing/2014/main" xmlns="" id="{F2DFEE91-C652-4100-BEFF-CD311CE8AFC9}"/>
                  </a:ext>
                </a:extLst>
              </p:cNvPr>
              <p:cNvSpPr>
                <a:spLocks/>
              </p:cNvSpPr>
              <p:nvPr/>
            </p:nvSpPr>
            <p:spPr bwMode="auto">
              <a:xfrm>
                <a:off x="889" y="974"/>
                <a:ext cx="131" cy="199"/>
              </a:xfrm>
              <a:custGeom>
                <a:avLst/>
                <a:gdLst>
                  <a:gd name="T0" fmla="*/ 63 w 131"/>
                  <a:gd name="T1" fmla="*/ 0 h 199"/>
                  <a:gd name="T2" fmla="*/ 56 w 131"/>
                  <a:gd name="T3" fmla="*/ 0 h 199"/>
                  <a:gd name="T4" fmla="*/ 46 w 131"/>
                  <a:gd name="T5" fmla="*/ 4 h 199"/>
                  <a:gd name="T6" fmla="*/ 35 w 131"/>
                  <a:gd name="T7" fmla="*/ 12 h 199"/>
                  <a:gd name="T8" fmla="*/ 24 w 131"/>
                  <a:gd name="T9" fmla="*/ 23 h 199"/>
                  <a:gd name="T10" fmla="*/ 16 w 131"/>
                  <a:gd name="T11" fmla="*/ 36 h 199"/>
                  <a:gd name="T12" fmla="*/ 8 w 131"/>
                  <a:gd name="T13" fmla="*/ 52 h 199"/>
                  <a:gd name="T14" fmla="*/ 3 w 131"/>
                  <a:gd name="T15" fmla="*/ 70 h 199"/>
                  <a:gd name="T16" fmla="*/ 1 w 131"/>
                  <a:gd name="T17" fmla="*/ 90 h 199"/>
                  <a:gd name="T18" fmla="*/ 1 w 131"/>
                  <a:gd name="T19" fmla="*/ 110 h 199"/>
                  <a:gd name="T20" fmla="*/ 3 w 131"/>
                  <a:gd name="T21" fmla="*/ 129 h 199"/>
                  <a:gd name="T22" fmla="*/ 8 w 131"/>
                  <a:gd name="T23" fmla="*/ 148 h 199"/>
                  <a:gd name="T24" fmla="*/ 16 w 131"/>
                  <a:gd name="T25" fmla="*/ 163 h 199"/>
                  <a:gd name="T26" fmla="*/ 24 w 131"/>
                  <a:gd name="T27" fmla="*/ 176 h 199"/>
                  <a:gd name="T28" fmla="*/ 35 w 131"/>
                  <a:gd name="T29" fmla="*/ 188 h 199"/>
                  <a:gd name="T30" fmla="*/ 46 w 131"/>
                  <a:gd name="T31" fmla="*/ 195 h 199"/>
                  <a:gd name="T32" fmla="*/ 56 w 131"/>
                  <a:gd name="T33" fmla="*/ 199 h 199"/>
                  <a:gd name="T34" fmla="*/ 63 w 131"/>
                  <a:gd name="T35" fmla="*/ 199 h 199"/>
                  <a:gd name="T36" fmla="*/ 69 w 131"/>
                  <a:gd name="T37" fmla="*/ 199 h 199"/>
                  <a:gd name="T38" fmla="*/ 76 w 131"/>
                  <a:gd name="T39" fmla="*/ 199 h 199"/>
                  <a:gd name="T40" fmla="*/ 86 w 131"/>
                  <a:gd name="T41" fmla="*/ 195 h 199"/>
                  <a:gd name="T42" fmla="*/ 97 w 131"/>
                  <a:gd name="T43" fmla="*/ 188 h 199"/>
                  <a:gd name="T44" fmla="*/ 108 w 131"/>
                  <a:gd name="T45" fmla="*/ 176 h 199"/>
                  <a:gd name="T46" fmla="*/ 116 w 131"/>
                  <a:gd name="T47" fmla="*/ 163 h 199"/>
                  <a:gd name="T48" fmla="*/ 123 w 131"/>
                  <a:gd name="T49" fmla="*/ 148 h 199"/>
                  <a:gd name="T50" fmla="*/ 128 w 131"/>
                  <a:gd name="T51" fmla="*/ 129 h 199"/>
                  <a:gd name="T52" fmla="*/ 131 w 131"/>
                  <a:gd name="T53" fmla="*/ 110 h 199"/>
                  <a:gd name="T54" fmla="*/ 131 w 131"/>
                  <a:gd name="T55" fmla="*/ 90 h 199"/>
                  <a:gd name="T56" fmla="*/ 128 w 131"/>
                  <a:gd name="T57" fmla="*/ 70 h 199"/>
                  <a:gd name="T58" fmla="*/ 123 w 131"/>
                  <a:gd name="T59" fmla="*/ 52 h 199"/>
                  <a:gd name="T60" fmla="*/ 116 w 131"/>
                  <a:gd name="T61" fmla="*/ 36 h 199"/>
                  <a:gd name="T62" fmla="*/ 108 w 131"/>
                  <a:gd name="T63" fmla="*/ 23 h 199"/>
                  <a:gd name="T64" fmla="*/ 97 w 131"/>
                  <a:gd name="T65" fmla="*/ 12 h 199"/>
                  <a:gd name="T66" fmla="*/ 86 w 131"/>
                  <a:gd name="T67" fmla="*/ 4 h 199"/>
                  <a:gd name="T68" fmla="*/ 76 w 131"/>
                  <a:gd name="T69" fmla="*/ 0 h 199"/>
                  <a:gd name="T70" fmla="*/ 69 w 131"/>
                  <a:gd name="T71"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1" h="199">
                    <a:moveTo>
                      <a:pt x="65" y="0"/>
                    </a:moveTo>
                    <a:lnTo>
                      <a:pt x="63" y="0"/>
                    </a:lnTo>
                    <a:lnTo>
                      <a:pt x="59" y="0"/>
                    </a:lnTo>
                    <a:lnTo>
                      <a:pt x="56" y="0"/>
                    </a:lnTo>
                    <a:lnTo>
                      <a:pt x="53" y="1"/>
                    </a:lnTo>
                    <a:lnTo>
                      <a:pt x="46" y="4"/>
                    </a:lnTo>
                    <a:lnTo>
                      <a:pt x="41" y="7"/>
                    </a:lnTo>
                    <a:lnTo>
                      <a:pt x="35" y="12"/>
                    </a:lnTo>
                    <a:lnTo>
                      <a:pt x="29" y="17"/>
                    </a:lnTo>
                    <a:lnTo>
                      <a:pt x="24" y="23"/>
                    </a:lnTo>
                    <a:lnTo>
                      <a:pt x="19" y="29"/>
                    </a:lnTo>
                    <a:lnTo>
                      <a:pt x="16" y="36"/>
                    </a:lnTo>
                    <a:lnTo>
                      <a:pt x="12" y="44"/>
                    </a:lnTo>
                    <a:lnTo>
                      <a:pt x="8" y="52"/>
                    </a:lnTo>
                    <a:lnTo>
                      <a:pt x="6" y="61"/>
                    </a:lnTo>
                    <a:lnTo>
                      <a:pt x="3" y="70"/>
                    </a:lnTo>
                    <a:lnTo>
                      <a:pt x="2" y="79"/>
                    </a:lnTo>
                    <a:lnTo>
                      <a:pt x="1" y="90"/>
                    </a:lnTo>
                    <a:lnTo>
                      <a:pt x="0" y="100"/>
                    </a:lnTo>
                    <a:lnTo>
                      <a:pt x="1" y="110"/>
                    </a:lnTo>
                    <a:lnTo>
                      <a:pt x="2" y="120"/>
                    </a:lnTo>
                    <a:lnTo>
                      <a:pt x="3" y="129"/>
                    </a:lnTo>
                    <a:lnTo>
                      <a:pt x="6" y="139"/>
                    </a:lnTo>
                    <a:lnTo>
                      <a:pt x="8" y="148"/>
                    </a:lnTo>
                    <a:lnTo>
                      <a:pt x="12" y="155"/>
                    </a:lnTo>
                    <a:lnTo>
                      <a:pt x="16" y="163"/>
                    </a:lnTo>
                    <a:lnTo>
                      <a:pt x="19" y="171"/>
                    </a:lnTo>
                    <a:lnTo>
                      <a:pt x="24" y="176"/>
                    </a:lnTo>
                    <a:lnTo>
                      <a:pt x="29" y="182"/>
                    </a:lnTo>
                    <a:lnTo>
                      <a:pt x="35" y="188"/>
                    </a:lnTo>
                    <a:lnTo>
                      <a:pt x="41" y="192"/>
                    </a:lnTo>
                    <a:lnTo>
                      <a:pt x="46" y="195"/>
                    </a:lnTo>
                    <a:lnTo>
                      <a:pt x="53" y="198"/>
                    </a:lnTo>
                    <a:lnTo>
                      <a:pt x="56" y="199"/>
                    </a:lnTo>
                    <a:lnTo>
                      <a:pt x="59" y="199"/>
                    </a:lnTo>
                    <a:lnTo>
                      <a:pt x="63" y="199"/>
                    </a:lnTo>
                    <a:lnTo>
                      <a:pt x="65" y="199"/>
                    </a:lnTo>
                    <a:lnTo>
                      <a:pt x="69" y="199"/>
                    </a:lnTo>
                    <a:lnTo>
                      <a:pt x="72" y="199"/>
                    </a:lnTo>
                    <a:lnTo>
                      <a:pt x="76" y="199"/>
                    </a:lnTo>
                    <a:lnTo>
                      <a:pt x="79" y="198"/>
                    </a:lnTo>
                    <a:lnTo>
                      <a:pt x="86" y="195"/>
                    </a:lnTo>
                    <a:lnTo>
                      <a:pt x="91" y="192"/>
                    </a:lnTo>
                    <a:lnTo>
                      <a:pt x="97" y="188"/>
                    </a:lnTo>
                    <a:lnTo>
                      <a:pt x="102" y="182"/>
                    </a:lnTo>
                    <a:lnTo>
                      <a:pt x="108" y="176"/>
                    </a:lnTo>
                    <a:lnTo>
                      <a:pt x="112" y="171"/>
                    </a:lnTo>
                    <a:lnTo>
                      <a:pt x="116" y="163"/>
                    </a:lnTo>
                    <a:lnTo>
                      <a:pt x="120" y="155"/>
                    </a:lnTo>
                    <a:lnTo>
                      <a:pt x="123" y="148"/>
                    </a:lnTo>
                    <a:lnTo>
                      <a:pt x="126" y="139"/>
                    </a:lnTo>
                    <a:lnTo>
                      <a:pt x="128" y="129"/>
                    </a:lnTo>
                    <a:lnTo>
                      <a:pt x="130" y="120"/>
                    </a:lnTo>
                    <a:lnTo>
                      <a:pt x="131" y="110"/>
                    </a:lnTo>
                    <a:lnTo>
                      <a:pt x="131" y="100"/>
                    </a:lnTo>
                    <a:lnTo>
                      <a:pt x="131" y="90"/>
                    </a:lnTo>
                    <a:lnTo>
                      <a:pt x="130" y="79"/>
                    </a:lnTo>
                    <a:lnTo>
                      <a:pt x="128" y="70"/>
                    </a:lnTo>
                    <a:lnTo>
                      <a:pt x="126" y="61"/>
                    </a:lnTo>
                    <a:lnTo>
                      <a:pt x="123" y="52"/>
                    </a:lnTo>
                    <a:lnTo>
                      <a:pt x="120" y="44"/>
                    </a:lnTo>
                    <a:lnTo>
                      <a:pt x="116" y="36"/>
                    </a:lnTo>
                    <a:lnTo>
                      <a:pt x="112" y="29"/>
                    </a:lnTo>
                    <a:lnTo>
                      <a:pt x="108" y="23"/>
                    </a:lnTo>
                    <a:lnTo>
                      <a:pt x="102" y="17"/>
                    </a:lnTo>
                    <a:lnTo>
                      <a:pt x="97" y="12"/>
                    </a:lnTo>
                    <a:lnTo>
                      <a:pt x="91" y="7"/>
                    </a:lnTo>
                    <a:lnTo>
                      <a:pt x="86" y="4"/>
                    </a:lnTo>
                    <a:lnTo>
                      <a:pt x="79" y="1"/>
                    </a:lnTo>
                    <a:lnTo>
                      <a:pt x="76" y="0"/>
                    </a:lnTo>
                    <a:lnTo>
                      <a:pt x="72" y="0"/>
                    </a:lnTo>
                    <a:lnTo>
                      <a:pt x="69" y="0"/>
                    </a:lnTo>
                    <a:lnTo>
                      <a:pt x="65" y="0"/>
                    </a:lnTo>
                  </a:path>
                </a:pathLst>
              </a:custGeom>
              <a:noFill/>
              <a:ln w="1111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94" name="Freeform 47">
                <a:extLst>
                  <a:ext uri="{FF2B5EF4-FFF2-40B4-BE49-F238E27FC236}">
                    <a16:creationId xmlns:a16="http://schemas.microsoft.com/office/drawing/2014/main" xmlns="" id="{5B21C9CF-0516-435E-8FA3-B8F1049B57AB}"/>
                  </a:ext>
                </a:extLst>
              </p:cNvPr>
              <p:cNvSpPr>
                <a:spLocks/>
              </p:cNvSpPr>
              <p:nvPr/>
            </p:nvSpPr>
            <p:spPr bwMode="auto">
              <a:xfrm>
                <a:off x="915" y="1004"/>
                <a:ext cx="79" cy="123"/>
              </a:xfrm>
              <a:custGeom>
                <a:avLst/>
                <a:gdLst>
                  <a:gd name="T0" fmla="*/ 0 w 79"/>
                  <a:gd name="T1" fmla="*/ 0 h 123"/>
                  <a:gd name="T2" fmla="*/ 46 w 79"/>
                  <a:gd name="T3" fmla="*/ 31 h 123"/>
                  <a:gd name="T4" fmla="*/ 60 w 79"/>
                  <a:gd name="T5" fmla="*/ 46 h 123"/>
                  <a:gd name="T6" fmla="*/ 66 w 79"/>
                  <a:gd name="T7" fmla="*/ 54 h 123"/>
                  <a:gd name="T8" fmla="*/ 60 w 79"/>
                  <a:gd name="T9" fmla="*/ 62 h 123"/>
                  <a:gd name="T10" fmla="*/ 46 w 79"/>
                  <a:gd name="T11" fmla="*/ 70 h 123"/>
                  <a:gd name="T12" fmla="*/ 27 w 79"/>
                  <a:gd name="T13" fmla="*/ 70 h 123"/>
                  <a:gd name="T14" fmla="*/ 20 w 79"/>
                  <a:gd name="T15" fmla="*/ 77 h 123"/>
                  <a:gd name="T16" fmla="*/ 27 w 79"/>
                  <a:gd name="T17" fmla="*/ 85 h 123"/>
                  <a:gd name="T18" fmla="*/ 46 w 79"/>
                  <a:gd name="T19" fmla="*/ 100 h 123"/>
                  <a:gd name="T20" fmla="*/ 66 w 79"/>
                  <a:gd name="T21" fmla="*/ 116 h 123"/>
                  <a:gd name="T22" fmla="*/ 79 w 79"/>
                  <a:gd name="T23" fmla="*/ 123 h 123"/>
                  <a:gd name="T24" fmla="*/ 0 w 79"/>
                  <a:gd name="T25"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 h="123">
                    <a:moveTo>
                      <a:pt x="0" y="0"/>
                    </a:moveTo>
                    <a:lnTo>
                      <a:pt x="46" y="31"/>
                    </a:lnTo>
                    <a:lnTo>
                      <a:pt x="60" y="46"/>
                    </a:lnTo>
                    <a:lnTo>
                      <a:pt x="66" y="54"/>
                    </a:lnTo>
                    <a:lnTo>
                      <a:pt x="60" y="62"/>
                    </a:lnTo>
                    <a:lnTo>
                      <a:pt x="46" y="70"/>
                    </a:lnTo>
                    <a:lnTo>
                      <a:pt x="27" y="70"/>
                    </a:lnTo>
                    <a:lnTo>
                      <a:pt x="20" y="77"/>
                    </a:lnTo>
                    <a:lnTo>
                      <a:pt x="27" y="85"/>
                    </a:lnTo>
                    <a:lnTo>
                      <a:pt x="46" y="100"/>
                    </a:lnTo>
                    <a:lnTo>
                      <a:pt x="66" y="116"/>
                    </a:lnTo>
                    <a:lnTo>
                      <a:pt x="79" y="123"/>
                    </a:lnTo>
                    <a:lnTo>
                      <a:pt x="0" y="0"/>
                    </a:lnTo>
                    <a:close/>
                  </a:path>
                </a:pathLst>
              </a:custGeom>
              <a:solidFill>
                <a:srgbClr val="CC99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5" name="Freeform 48">
                <a:extLst>
                  <a:ext uri="{FF2B5EF4-FFF2-40B4-BE49-F238E27FC236}">
                    <a16:creationId xmlns:a16="http://schemas.microsoft.com/office/drawing/2014/main" xmlns="" id="{41FD489E-7895-4347-8CD1-3777E1FDE7DD}"/>
                  </a:ext>
                </a:extLst>
              </p:cNvPr>
              <p:cNvSpPr>
                <a:spLocks/>
              </p:cNvSpPr>
              <p:nvPr/>
            </p:nvSpPr>
            <p:spPr bwMode="auto">
              <a:xfrm>
                <a:off x="915" y="1004"/>
                <a:ext cx="79" cy="123"/>
              </a:xfrm>
              <a:custGeom>
                <a:avLst/>
                <a:gdLst>
                  <a:gd name="T0" fmla="*/ 0 w 79"/>
                  <a:gd name="T1" fmla="*/ 0 h 123"/>
                  <a:gd name="T2" fmla="*/ 46 w 79"/>
                  <a:gd name="T3" fmla="*/ 31 h 123"/>
                  <a:gd name="T4" fmla="*/ 60 w 79"/>
                  <a:gd name="T5" fmla="*/ 46 h 123"/>
                  <a:gd name="T6" fmla="*/ 66 w 79"/>
                  <a:gd name="T7" fmla="*/ 54 h 123"/>
                  <a:gd name="T8" fmla="*/ 60 w 79"/>
                  <a:gd name="T9" fmla="*/ 62 h 123"/>
                  <a:gd name="T10" fmla="*/ 46 w 79"/>
                  <a:gd name="T11" fmla="*/ 70 h 123"/>
                  <a:gd name="T12" fmla="*/ 27 w 79"/>
                  <a:gd name="T13" fmla="*/ 70 h 123"/>
                  <a:gd name="T14" fmla="*/ 20 w 79"/>
                  <a:gd name="T15" fmla="*/ 77 h 123"/>
                  <a:gd name="T16" fmla="*/ 27 w 79"/>
                  <a:gd name="T17" fmla="*/ 85 h 123"/>
                  <a:gd name="T18" fmla="*/ 46 w 79"/>
                  <a:gd name="T19" fmla="*/ 100 h 123"/>
                  <a:gd name="T20" fmla="*/ 66 w 79"/>
                  <a:gd name="T21" fmla="*/ 116 h 123"/>
                  <a:gd name="T22" fmla="*/ 79 w 79"/>
                  <a:gd name="T23"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9" h="123">
                    <a:moveTo>
                      <a:pt x="0" y="0"/>
                    </a:moveTo>
                    <a:lnTo>
                      <a:pt x="46" y="31"/>
                    </a:lnTo>
                    <a:lnTo>
                      <a:pt x="60" y="46"/>
                    </a:lnTo>
                    <a:lnTo>
                      <a:pt x="66" y="54"/>
                    </a:lnTo>
                    <a:lnTo>
                      <a:pt x="60" y="62"/>
                    </a:lnTo>
                    <a:lnTo>
                      <a:pt x="46" y="70"/>
                    </a:lnTo>
                    <a:lnTo>
                      <a:pt x="27" y="70"/>
                    </a:lnTo>
                    <a:lnTo>
                      <a:pt x="20" y="77"/>
                    </a:lnTo>
                    <a:lnTo>
                      <a:pt x="27" y="85"/>
                    </a:lnTo>
                    <a:lnTo>
                      <a:pt x="46" y="100"/>
                    </a:lnTo>
                    <a:lnTo>
                      <a:pt x="66" y="116"/>
                    </a:lnTo>
                    <a:lnTo>
                      <a:pt x="79" y="123"/>
                    </a:lnTo>
                  </a:path>
                </a:pathLst>
              </a:custGeom>
              <a:noFill/>
              <a:ln w="1111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96" name="Line 49">
                <a:extLst>
                  <a:ext uri="{FF2B5EF4-FFF2-40B4-BE49-F238E27FC236}">
                    <a16:creationId xmlns:a16="http://schemas.microsoft.com/office/drawing/2014/main" xmlns="" id="{A44E6AED-3218-4C2E-A490-CF87D43F9B75}"/>
                  </a:ext>
                </a:extLst>
              </p:cNvPr>
              <p:cNvSpPr>
                <a:spLocks noChangeShapeType="1"/>
              </p:cNvSpPr>
              <p:nvPr/>
            </p:nvSpPr>
            <p:spPr bwMode="auto">
              <a:xfrm>
                <a:off x="831" y="1466"/>
                <a:ext cx="72"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97" name="Freeform 50">
                <a:extLst>
                  <a:ext uri="{FF2B5EF4-FFF2-40B4-BE49-F238E27FC236}">
                    <a16:creationId xmlns:a16="http://schemas.microsoft.com/office/drawing/2014/main" xmlns="" id="{39648F1F-29CD-42B1-88B2-AC859DDBA293}"/>
                  </a:ext>
                </a:extLst>
              </p:cNvPr>
              <p:cNvSpPr>
                <a:spLocks/>
              </p:cNvSpPr>
              <p:nvPr/>
            </p:nvSpPr>
            <p:spPr bwMode="auto">
              <a:xfrm>
                <a:off x="889" y="1443"/>
                <a:ext cx="79" cy="53"/>
              </a:xfrm>
              <a:custGeom>
                <a:avLst/>
                <a:gdLst>
                  <a:gd name="T0" fmla="*/ 0 w 79"/>
                  <a:gd name="T1" fmla="*/ 53 h 53"/>
                  <a:gd name="T2" fmla="*/ 79 w 79"/>
                  <a:gd name="T3" fmla="*/ 23 h 53"/>
                  <a:gd name="T4" fmla="*/ 0 w 79"/>
                  <a:gd name="T5" fmla="*/ 0 h 53"/>
                  <a:gd name="T6" fmla="*/ 0 w 79"/>
                  <a:gd name="T7" fmla="*/ 53 h 53"/>
                </a:gdLst>
                <a:ahLst/>
                <a:cxnLst>
                  <a:cxn ang="0">
                    <a:pos x="T0" y="T1"/>
                  </a:cxn>
                  <a:cxn ang="0">
                    <a:pos x="T2" y="T3"/>
                  </a:cxn>
                  <a:cxn ang="0">
                    <a:pos x="T4" y="T5"/>
                  </a:cxn>
                  <a:cxn ang="0">
                    <a:pos x="T6" y="T7"/>
                  </a:cxn>
                </a:cxnLst>
                <a:rect l="0" t="0" r="r" b="b"/>
                <a:pathLst>
                  <a:path w="79" h="53">
                    <a:moveTo>
                      <a:pt x="0" y="53"/>
                    </a:moveTo>
                    <a:lnTo>
                      <a:pt x="79" y="23"/>
                    </a:lnTo>
                    <a:lnTo>
                      <a:pt x="0" y="0"/>
                    </a:lnTo>
                    <a:lnTo>
                      <a:pt x="0" y="5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8" name="Line 51">
                <a:extLst>
                  <a:ext uri="{FF2B5EF4-FFF2-40B4-BE49-F238E27FC236}">
                    <a16:creationId xmlns:a16="http://schemas.microsoft.com/office/drawing/2014/main" xmlns="" id="{F04840CB-4857-4C9D-A032-D04A5C217A28}"/>
                  </a:ext>
                </a:extLst>
              </p:cNvPr>
              <p:cNvSpPr>
                <a:spLocks noChangeShapeType="1"/>
              </p:cNvSpPr>
              <p:nvPr/>
            </p:nvSpPr>
            <p:spPr bwMode="auto">
              <a:xfrm>
                <a:off x="824" y="1297"/>
                <a:ext cx="91"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99" name="Freeform 52">
                <a:extLst>
                  <a:ext uri="{FF2B5EF4-FFF2-40B4-BE49-F238E27FC236}">
                    <a16:creationId xmlns:a16="http://schemas.microsoft.com/office/drawing/2014/main" xmlns="" id="{4C01CFB7-AA58-4741-ACE8-D8BB56392717}"/>
                  </a:ext>
                </a:extLst>
              </p:cNvPr>
              <p:cNvSpPr>
                <a:spLocks/>
              </p:cNvSpPr>
              <p:nvPr/>
            </p:nvSpPr>
            <p:spPr bwMode="auto">
              <a:xfrm>
                <a:off x="903" y="1273"/>
                <a:ext cx="78" cy="54"/>
              </a:xfrm>
              <a:custGeom>
                <a:avLst/>
                <a:gdLst>
                  <a:gd name="T0" fmla="*/ 0 w 78"/>
                  <a:gd name="T1" fmla="*/ 54 h 54"/>
                  <a:gd name="T2" fmla="*/ 78 w 78"/>
                  <a:gd name="T3" fmla="*/ 24 h 54"/>
                  <a:gd name="T4" fmla="*/ 0 w 78"/>
                  <a:gd name="T5" fmla="*/ 0 h 54"/>
                  <a:gd name="T6" fmla="*/ 0 w 78"/>
                  <a:gd name="T7" fmla="*/ 54 h 54"/>
                </a:gdLst>
                <a:ahLst/>
                <a:cxnLst>
                  <a:cxn ang="0">
                    <a:pos x="T0" y="T1"/>
                  </a:cxn>
                  <a:cxn ang="0">
                    <a:pos x="T2" y="T3"/>
                  </a:cxn>
                  <a:cxn ang="0">
                    <a:pos x="T4" y="T5"/>
                  </a:cxn>
                  <a:cxn ang="0">
                    <a:pos x="T6" y="T7"/>
                  </a:cxn>
                </a:cxnLst>
                <a:rect l="0" t="0" r="r" b="b"/>
                <a:pathLst>
                  <a:path w="78" h="54">
                    <a:moveTo>
                      <a:pt x="0" y="54"/>
                    </a:moveTo>
                    <a:lnTo>
                      <a:pt x="78" y="24"/>
                    </a:lnTo>
                    <a:lnTo>
                      <a:pt x="0" y="0"/>
                    </a:lnTo>
                    <a:lnTo>
                      <a:pt x="0" y="5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0" name="Line 53">
                <a:extLst>
                  <a:ext uri="{FF2B5EF4-FFF2-40B4-BE49-F238E27FC236}">
                    <a16:creationId xmlns:a16="http://schemas.microsoft.com/office/drawing/2014/main" xmlns="" id="{447FD5EB-0362-40AF-92E0-82485FA5CD7E}"/>
                  </a:ext>
                </a:extLst>
              </p:cNvPr>
              <p:cNvSpPr>
                <a:spLocks noChangeShapeType="1"/>
              </p:cNvSpPr>
              <p:nvPr/>
            </p:nvSpPr>
            <p:spPr bwMode="auto">
              <a:xfrm>
                <a:off x="961" y="1173"/>
                <a:ext cx="1" cy="662"/>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01" name="Line 54">
                <a:extLst>
                  <a:ext uri="{FF2B5EF4-FFF2-40B4-BE49-F238E27FC236}">
                    <a16:creationId xmlns:a16="http://schemas.microsoft.com/office/drawing/2014/main" xmlns="" id="{91755E6E-821C-4FD4-A801-284855577DE3}"/>
                  </a:ext>
                </a:extLst>
              </p:cNvPr>
              <p:cNvSpPr>
                <a:spLocks noChangeShapeType="1"/>
              </p:cNvSpPr>
              <p:nvPr/>
            </p:nvSpPr>
            <p:spPr bwMode="auto">
              <a:xfrm>
                <a:off x="1092" y="1843"/>
                <a:ext cx="52"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02" name="Freeform 55">
                <a:extLst>
                  <a:ext uri="{FF2B5EF4-FFF2-40B4-BE49-F238E27FC236}">
                    <a16:creationId xmlns:a16="http://schemas.microsoft.com/office/drawing/2014/main" xmlns="" id="{558C8C2F-6713-4257-A953-F20A2642BF9D}"/>
                  </a:ext>
                </a:extLst>
              </p:cNvPr>
              <p:cNvSpPr>
                <a:spLocks/>
              </p:cNvSpPr>
              <p:nvPr/>
            </p:nvSpPr>
            <p:spPr bwMode="auto">
              <a:xfrm>
                <a:off x="1131" y="1820"/>
                <a:ext cx="72" cy="53"/>
              </a:xfrm>
              <a:custGeom>
                <a:avLst/>
                <a:gdLst>
                  <a:gd name="T0" fmla="*/ 0 w 72"/>
                  <a:gd name="T1" fmla="*/ 53 h 53"/>
                  <a:gd name="T2" fmla="*/ 72 w 72"/>
                  <a:gd name="T3" fmla="*/ 29 h 53"/>
                  <a:gd name="T4" fmla="*/ 0 w 72"/>
                  <a:gd name="T5" fmla="*/ 0 h 53"/>
                  <a:gd name="T6" fmla="*/ 0 w 72"/>
                  <a:gd name="T7" fmla="*/ 53 h 53"/>
                </a:gdLst>
                <a:ahLst/>
                <a:cxnLst>
                  <a:cxn ang="0">
                    <a:pos x="T0" y="T1"/>
                  </a:cxn>
                  <a:cxn ang="0">
                    <a:pos x="T2" y="T3"/>
                  </a:cxn>
                  <a:cxn ang="0">
                    <a:pos x="T4" y="T5"/>
                  </a:cxn>
                  <a:cxn ang="0">
                    <a:pos x="T6" y="T7"/>
                  </a:cxn>
                </a:cxnLst>
                <a:rect l="0" t="0" r="r" b="b"/>
                <a:pathLst>
                  <a:path w="72" h="53">
                    <a:moveTo>
                      <a:pt x="0" y="53"/>
                    </a:moveTo>
                    <a:lnTo>
                      <a:pt x="72" y="29"/>
                    </a:lnTo>
                    <a:lnTo>
                      <a:pt x="0" y="0"/>
                    </a:lnTo>
                    <a:lnTo>
                      <a:pt x="0" y="5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3" name="Line 56">
                <a:extLst>
                  <a:ext uri="{FF2B5EF4-FFF2-40B4-BE49-F238E27FC236}">
                    <a16:creationId xmlns:a16="http://schemas.microsoft.com/office/drawing/2014/main" xmlns="" id="{2CDE1457-1EDF-4EA1-BFBB-EB03B72C9C52}"/>
                  </a:ext>
                </a:extLst>
              </p:cNvPr>
              <p:cNvSpPr>
                <a:spLocks noChangeShapeType="1"/>
              </p:cNvSpPr>
              <p:nvPr/>
            </p:nvSpPr>
            <p:spPr bwMode="auto">
              <a:xfrm>
                <a:off x="968" y="1843"/>
                <a:ext cx="58"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04" name="Line 57">
                <a:extLst>
                  <a:ext uri="{FF2B5EF4-FFF2-40B4-BE49-F238E27FC236}">
                    <a16:creationId xmlns:a16="http://schemas.microsoft.com/office/drawing/2014/main" xmlns="" id="{B3DC063E-80C8-4943-9974-CA16CDA5C690}"/>
                  </a:ext>
                </a:extLst>
              </p:cNvPr>
              <p:cNvSpPr>
                <a:spLocks noChangeShapeType="1"/>
              </p:cNvSpPr>
              <p:nvPr/>
            </p:nvSpPr>
            <p:spPr bwMode="auto">
              <a:xfrm>
                <a:off x="137" y="2280"/>
                <a:ext cx="111" cy="1"/>
              </a:xfrm>
              <a:prstGeom prst="line">
                <a:avLst/>
              </a:prstGeom>
              <a:noFill/>
              <a:ln w="20638">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05" name="Freeform 58">
                <a:extLst>
                  <a:ext uri="{FF2B5EF4-FFF2-40B4-BE49-F238E27FC236}">
                    <a16:creationId xmlns:a16="http://schemas.microsoft.com/office/drawing/2014/main" xmlns="" id="{CE69BEA0-A956-4B93-9D94-A34A5C9DAC37}"/>
                  </a:ext>
                </a:extLst>
              </p:cNvPr>
              <p:cNvSpPr>
                <a:spLocks/>
              </p:cNvSpPr>
              <p:nvPr/>
            </p:nvSpPr>
            <p:spPr bwMode="auto">
              <a:xfrm>
                <a:off x="236" y="2249"/>
                <a:ext cx="78" cy="69"/>
              </a:xfrm>
              <a:custGeom>
                <a:avLst/>
                <a:gdLst>
                  <a:gd name="T0" fmla="*/ 0 w 78"/>
                  <a:gd name="T1" fmla="*/ 69 h 69"/>
                  <a:gd name="T2" fmla="*/ 78 w 78"/>
                  <a:gd name="T3" fmla="*/ 31 h 69"/>
                  <a:gd name="T4" fmla="*/ 0 w 78"/>
                  <a:gd name="T5" fmla="*/ 0 h 69"/>
                  <a:gd name="T6" fmla="*/ 0 w 78"/>
                  <a:gd name="T7" fmla="*/ 69 h 69"/>
                </a:gdLst>
                <a:ahLst/>
                <a:cxnLst>
                  <a:cxn ang="0">
                    <a:pos x="T0" y="T1"/>
                  </a:cxn>
                  <a:cxn ang="0">
                    <a:pos x="T2" y="T3"/>
                  </a:cxn>
                  <a:cxn ang="0">
                    <a:pos x="T4" y="T5"/>
                  </a:cxn>
                  <a:cxn ang="0">
                    <a:pos x="T6" y="T7"/>
                  </a:cxn>
                </a:cxnLst>
                <a:rect l="0" t="0" r="r" b="b"/>
                <a:pathLst>
                  <a:path w="78" h="69">
                    <a:moveTo>
                      <a:pt x="0" y="69"/>
                    </a:moveTo>
                    <a:lnTo>
                      <a:pt x="78" y="31"/>
                    </a:lnTo>
                    <a:lnTo>
                      <a:pt x="0" y="0"/>
                    </a:lnTo>
                    <a:lnTo>
                      <a:pt x="0" y="6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6" name="Line 59">
                <a:extLst>
                  <a:ext uri="{FF2B5EF4-FFF2-40B4-BE49-F238E27FC236}">
                    <a16:creationId xmlns:a16="http://schemas.microsoft.com/office/drawing/2014/main" xmlns="" id="{D3B4B637-4490-49DE-94A0-336FC2B63E92}"/>
                  </a:ext>
                </a:extLst>
              </p:cNvPr>
              <p:cNvSpPr>
                <a:spLocks noChangeShapeType="1"/>
              </p:cNvSpPr>
              <p:nvPr/>
            </p:nvSpPr>
            <p:spPr bwMode="auto">
              <a:xfrm flipH="1">
                <a:off x="713" y="1789"/>
                <a:ext cx="137"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07" name="Freeform 60">
                <a:extLst>
                  <a:ext uri="{FF2B5EF4-FFF2-40B4-BE49-F238E27FC236}">
                    <a16:creationId xmlns:a16="http://schemas.microsoft.com/office/drawing/2014/main" xmlns="" id="{3B785BAA-5AB5-4FA5-B138-3BD78AF437C9}"/>
                  </a:ext>
                </a:extLst>
              </p:cNvPr>
              <p:cNvSpPr>
                <a:spLocks/>
              </p:cNvSpPr>
              <p:nvPr/>
            </p:nvSpPr>
            <p:spPr bwMode="auto">
              <a:xfrm>
                <a:off x="654" y="1766"/>
                <a:ext cx="78" cy="54"/>
              </a:xfrm>
              <a:custGeom>
                <a:avLst/>
                <a:gdLst>
                  <a:gd name="T0" fmla="*/ 78 w 78"/>
                  <a:gd name="T1" fmla="*/ 0 h 54"/>
                  <a:gd name="T2" fmla="*/ 0 w 78"/>
                  <a:gd name="T3" fmla="*/ 23 h 54"/>
                  <a:gd name="T4" fmla="*/ 78 w 78"/>
                  <a:gd name="T5" fmla="*/ 54 h 54"/>
                  <a:gd name="T6" fmla="*/ 78 w 78"/>
                  <a:gd name="T7" fmla="*/ 0 h 54"/>
                </a:gdLst>
                <a:ahLst/>
                <a:cxnLst>
                  <a:cxn ang="0">
                    <a:pos x="T0" y="T1"/>
                  </a:cxn>
                  <a:cxn ang="0">
                    <a:pos x="T2" y="T3"/>
                  </a:cxn>
                  <a:cxn ang="0">
                    <a:pos x="T4" y="T5"/>
                  </a:cxn>
                  <a:cxn ang="0">
                    <a:pos x="T6" y="T7"/>
                  </a:cxn>
                </a:cxnLst>
                <a:rect l="0" t="0" r="r" b="b"/>
                <a:pathLst>
                  <a:path w="78" h="54">
                    <a:moveTo>
                      <a:pt x="78" y="0"/>
                    </a:moveTo>
                    <a:lnTo>
                      <a:pt x="0" y="23"/>
                    </a:lnTo>
                    <a:lnTo>
                      <a:pt x="78" y="54"/>
                    </a:lnTo>
                    <a:lnTo>
                      <a:pt x="78"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8" name="Line 61">
                <a:extLst>
                  <a:ext uri="{FF2B5EF4-FFF2-40B4-BE49-F238E27FC236}">
                    <a16:creationId xmlns:a16="http://schemas.microsoft.com/office/drawing/2014/main" xmlns="" id="{1B09C85E-42C9-432C-A92C-949B04FA5474}"/>
                  </a:ext>
                </a:extLst>
              </p:cNvPr>
              <p:cNvSpPr>
                <a:spLocks noChangeShapeType="1"/>
              </p:cNvSpPr>
              <p:nvPr/>
            </p:nvSpPr>
            <p:spPr bwMode="auto">
              <a:xfrm flipV="1">
                <a:off x="654" y="1658"/>
                <a:ext cx="0" cy="891"/>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09" name="Freeform 62">
                <a:extLst>
                  <a:ext uri="{FF2B5EF4-FFF2-40B4-BE49-F238E27FC236}">
                    <a16:creationId xmlns:a16="http://schemas.microsoft.com/office/drawing/2014/main" xmlns="" id="{3F52BDB2-0509-4ABF-A1F7-1BACB914B4C7}"/>
                  </a:ext>
                </a:extLst>
              </p:cNvPr>
              <p:cNvSpPr>
                <a:spLocks/>
              </p:cNvSpPr>
              <p:nvPr/>
            </p:nvSpPr>
            <p:spPr bwMode="auto">
              <a:xfrm>
                <a:off x="634" y="1589"/>
                <a:ext cx="46" cy="92"/>
              </a:xfrm>
              <a:custGeom>
                <a:avLst/>
                <a:gdLst>
                  <a:gd name="T0" fmla="*/ 46 w 46"/>
                  <a:gd name="T1" fmla="*/ 92 h 92"/>
                  <a:gd name="T2" fmla="*/ 20 w 46"/>
                  <a:gd name="T3" fmla="*/ 0 h 92"/>
                  <a:gd name="T4" fmla="*/ 0 w 46"/>
                  <a:gd name="T5" fmla="*/ 92 h 92"/>
                  <a:gd name="T6" fmla="*/ 46 w 46"/>
                  <a:gd name="T7" fmla="*/ 92 h 92"/>
                </a:gdLst>
                <a:ahLst/>
                <a:cxnLst>
                  <a:cxn ang="0">
                    <a:pos x="T0" y="T1"/>
                  </a:cxn>
                  <a:cxn ang="0">
                    <a:pos x="T2" y="T3"/>
                  </a:cxn>
                  <a:cxn ang="0">
                    <a:pos x="T4" y="T5"/>
                  </a:cxn>
                  <a:cxn ang="0">
                    <a:pos x="T6" y="T7"/>
                  </a:cxn>
                </a:cxnLst>
                <a:rect l="0" t="0" r="r" b="b"/>
                <a:pathLst>
                  <a:path w="46" h="92">
                    <a:moveTo>
                      <a:pt x="46" y="92"/>
                    </a:moveTo>
                    <a:lnTo>
                      <a:pt x="20" y="0"/>
                    </a:lnTo>
                    <a:lnTo>
                      <a:pt x="0" y="92"/>
                    </a:lnTo>
                    <a:lnTo>
                      <a:pt x="46" y="9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0" name="Line 63">
                <a:extLst>
                  <a:ext uri="{FF2B5EF4-FFF2-40B4-BE49-F238E27FC236}">
                    <a16:creationId xmlns:a16="http://schemas.microsoft.com/office/drawing/2014/main" xmlns="" id="{524DCE6D-B843-460A-9FC1-A30B61EBAE50}"/>
                  </a:ext>
                </a:extLst>
              </p:cNvPr>
              <p:cNvSpPr>
                <a:spLocks noChangeShapeType="1"/>
              </p:cNvSpPr>
              <p:nvPr/>
            </p:nvSpPr>
            <p:spPr bwMode="auto">
              <a:xfrm>
                <a:off x="418" y="2373"/>
                <a:ext cx="1" cy="9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11" name="Freeform 64">
                <a:extLst>
                  <a:ext uri="{FF2B5EF4-FFF2-40B4-BE49-F238E27FC236}">
                    <a16:creationId xmlns:a16="http://schemas.microsoft.com/office/drawing/2014/main" xmlns="" id="{6B63F7A7-40AB-471C-96E7-419CF5AE0099}"/>
                  </a:ext>
                </a:extLst>
              </p:cNvPr>
              <p:cNvSpPr>
                <a:spLocks/>
              </p:cNvSpPr>
              <p:nvPr/>
            </p:nvSpPr>
            <p:spPr bwMode="auto">
              <a:xfrm>
                <a:off x="399" y="2458"/>
                <a:ext cx="45" cy="83"/>
              </a:xfrm>
              <a:custGeom>
                <a:avLst/>
                <a:gdLst>
                  <a:gd name="T0" fmla="*/ 0 w 45"/>
                  <a:gd name="T1" fmla="*/ 0 h 83"/>
                  <a:gd name="T2" fmla="*/ 19 w 45"/>
                  <a:gd name="T3" fmla="*/ 83 h 83"/>
                  <a:gd name="T4" fmla="*/ 45 w 45"/>
                  <a:gd name="T5" fmla="*/ 0 h 83"/>
                  <a:gd name="T6" fmla="*/ 0 w 45"/>
                  <a:gd name="T7" fmla="*/ 0 h 83"/>
                </a:gdLst>
                <a:ahLst/>
                <a:cxnLst>
                  <a:cxn ang="0">
                    <a:pos x="T0" y="T1"/>
                  </a:cxn>
                  <a:cxn ang="0">
                    <a:pos x="T2" y="T3"/>
                  </a:cxn>
                  <a:cxn ang="0">
                    <a:pos x="T4" y="T5"/>
                  </a:cxn>
                  <a:cxn ang="0">
                    <a:pos x="T6" y="T7"/>
                  </a:cxn>
                </a:cxnLst>
                <a:rect l="0" t="0" r="r" b="b"/>
                <a:pathLst>
                  <a:path w="45" h="83">
                    <a:moveTo>
                      <a:pt x="0" y="0"/>
                    </a:moveTo>
                    <a:lnTo>
                      <a:pt x="19" y="83"/>
                    </a:lnTo>
                    <a:lnTo>
                      <a:pt x="45"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2" name="Rectangle 65">
                <a:extLst>
                  <a:ext uri="{FF2B5EF4-FFF2-40B4-BE49-F238E27FC236}">
                    <a16:creationId xmlns:a16="http://schemas.microsoft.com/office/drawing/2014/main" xmlns="" id="{AB43736C-720B-4D50-A833-EBF52822BAC2}"/>
                  </a:ext>
                </a:extLst>
              </p:cNvPr>
              <p:cNvSpPr>
                <a:spLocks noChangeArrowheads="1"/>
              </p:cNvSpPr>
              <p:nvPr/>
            </p:nvSpPr>
            <p:spPr bwMode="auto">
              <a:xfrm>
                <a:off x="641" y="2834"/>
                <a:ext cx="236" cy="11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3" name="Rectangle 66">
                <a:extLst>
                  <a:ext uri="{FF2B5EF4-FFF2-40B4-BE49-F238E27FC236}">
                    <a16:creationId xmlns:a16="http://schemas.microsoft.com/office/drawing/2014/main" xmlns="" id="{AA53A329-F3A1-48BB-89F7-558B238EC574}"/>
                  </a:ext>
                </a:extLst>
              </p:cNvPr>
              <p:cNvSpPr>
                <a:spLocks noChangeArrowheads="1"/>
              </p:cNvSpPr>
              <p:nvPr/>
            </p:nvSpPr>
            <p:spPr bwMode="auto">
              <a:xfrm>
                <a:off x="654" y="2866"/>
                <a:ext cx="196"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To AMS</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614" name="Rectangle 67">
                <a:extLst>
                  <a:ext uri="{FF2B5EF4-FFF2-40B4-BE49-F238E27FC236}">
                    <a16:creationId xmlns:a16="http://schemas.microsoft.com/office/drawing/2014/main" xmlns="" id="{43E5E122-6501-4DAE-B14E-649E00637A82}"/>
                  </a:ext>
                </a:extLst>
              </p:cNvPr>
              <p:cNvSpPr>
                <a:spLocks noChangeArrowheads="1"/>
              </p:cNvSpPr>
              <p:nvPr/>
            </p:nvSpPr>
            <p:spPr bwMode="auto">
              <a:xfrm>
                <a:off x="822" y="2828"/>
                <a:ext cx="62"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rgbClr val="000000"/>
                    </a:solidFill>
                    <a:effectLst/>
                    <a:latin typeface="Times New Roman" panose="02020603050405020304" pitchFamily="18" charset="0"/>
                  </a:rPr>
                  <a:t>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615" name="Freeform 68">
                <a:extLst>
                  <a:ext uri="{FF2B5EF4-FFF2-40B4-BE49-F238E27FC236}">
                    <a16:creationId xmlns:a16="http://schemas.microsoft.com/office/drawing/2014/main" xmlns="" id="{41A6DF97-8151-44B7-BC73-6AC48674FA31}"/>
                  </a:ext>
                </a:extLst>
              </p:cNvPr>
              <p:cNvSpPr>
                <a:spLocks/>
              </p:cNvSpPr>
              <p:nvPr/>
            </p:nvSpPr>
            <p:spPr bwMode="auto">
              <a:xfrm>
                <a:off x="314" y="1335"/>
                <a:ext cx="215" cy="154"/>
              </a:xfrm>
              <a:custGeom>
                <a:avLst/>
                <a:gdLst>
                  <a:gd name="T0" fmla="*/ 0 w 215"/>
                  <a:gd name="T1" fmla="*/ 77 h 154"/>
                  <a:gd name="T2" fmla="*/ 6 w 215"/>
                  <a:gd name="T3" fmla="*/ 46 h 154"/>
                  <a:gd name="T4" fmla="*/ 32 w 215"/>
                  <a:gd name="T5" fmla="*/ 23 h 154"/>
                  <a:gd name="T6" fmla="*/ 66 w 215"/>
                  <a:gd name="T7" fmla="*/ 8 h 154"/>
                  <a:gd name="T8" fmla="*/ 104 w 215"/>
                  <a:gd name="T9" fmla="*/ 0 h 154"/>
                  <a:gd name="T10" fmla="*/ 150 w 215"/>
                  <a:gd name="T11" fmla="*/ 8 h 154"/>
                  <a:gd name="T12" fmla="*/ 183 w 215"/>
                  <a:gd name="T13" fmla="*/ 23 h 154"/>
                  <a:gd name="T14" fmla="*/ 210 w 215"/>
                  <a:gd name="T15" fmla="*/ 46 h 154"/>
                  <a:gd name="T16" fmla="*/ 215 w 215"/>
                  <a:gd name="T17" fmla="*/ 77 h 154"/>
                  <a:gd name="T18" fmla="*/ 215 w 215"/>
                  <a:gd name="T19" fmla="*/ 154 h 154"/>
                  <a:gd name="T20" fmla="*/ 0 w 215"/>
                  <a:gd name="T21" fmla="*/ 154 h 154"/>
                  <a:gd name="T22" fmla="*/ 0 w 215"/>
                  <a:gd name="T23" fmla="*/ 77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5" h="154">
                    <a:moveTo>
                      <a:pt x="0" y="77"/>
                    </a:moveTo>
                    <a:lnTo>
                      <a:pt x="6" y="46"/>
                    </a:lnTo>
                    <a:lnTo>
                      <a:pt x="32" y="23"/>
                    </a:lnTo>
                    <a:lnTo>
                      <a:pt x="66" y="8"/>
                    </a:lnTo>
                    <a:lnTo>
                      <a:pt x="104" y="0"/>
                    </a:lnTo>
                    <a:lnTo>
                      <a:pt x="150" y="8"/>
                    </a:lnTo>
                    <a:lnTo>
                      <a:pt x="183" y="23"/>
                    </a:lnTo>
                    <a:lnTo>
                      <a:pt x="210" y="46"/>
                    </a:lnTo>
                    <a:lnTo>
                      <a:pt x="215" y="77"/>
                    </a:lnTo>
                    <a:lnTo>
                      <a:pt x="215" y="154"/>
                    </a:lnTo>
                    <a:lnTo>
                      <a:pt x="0" y="154"/>
                    </a:lnTo>
                    <a:lnTo>
                      <a:pt x="0" y="77"/>
                    </a:lnTo>
                    <a:close/>
                  </a:path>
                </a:pathLst>
              </a:custGeom>
              <a:solidFill>
                <a:srgbClr val="CC99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6" name="Freeform 69">
                <a:extLst>
                  <a:ext uri="{FF2B5EF4-FFF2-40B4-BE49-F238E27FC236}">
                    <a16:creationId xmlns:a16="http://schemas.microsoft.com/office/drawing/2014/main" xmlns="" id="{218F1E23-C0AA-4A8A-A863-833298FD8753}"/>
                  </a:ext>
                </a:extLst>
              </p:cNvPr>
              <p:cNvSpPr>
                <a:spLocks/>
              </p:cNvSpPr>
              <p:nvPr/>
            </p:nvSpPr>
            <p:spPr bwMode="auto">
              <a:xfrm>
                <a:off x="314" y="1335"/>
                <a:ext cx="215" cy="154"/>
              </a:xfrm>
              <a:custGeom>
                <a:avLst/>
                <a:gdLst>
                  <a:gd name="T0" fmla="*/ 0 w 215"/>
                  <a:gd name="T1" fmla="*/ 77 h 154"/>
                  <a:gd name="T2" fmla="*/ 6 w 215"/>
                  <a:gd name="T3" fmla="*/ 46 h 154"/>
                  <a:gd name="T4" fmla="*/ 32 w 215"/>
                  <a:gd name="T5" fmla="*/ 23 h 154"/>
                  <a:gd name="T6" fmla="*/ 66 w 215"/>
                  <a:gd name="T7" fmla="*/ 8 h 154"/>
                  <a:gd name="T8" fmla="*/ 104 w 215"/>
                  <a:gd name="T9" fmla="*/ 0 h 154"/>
                  <a:gd name="T10" fmla="*/ 150 w 215"/>
                  <a:gd name="T11" fmla="*/ 8 h 154"/>
                  <a:gd name="T12" fmla="*/ 183 w 215"/>
                  <a:gd name="T13" fmla="*/ 23 h 154"/>
                  <a:gd name="T14" fmla="*/ 210 w 215"/>
                  <a:gd name="T15" fmla="*/ 46 h 154"/>
                  <a:gd name="T16" fmla="*/ 215 w 215"/>
                  <a:gd name="T17" fmla="*/ 77 h 154"/>
                  <a:gd name="T18" fmla="*/ 215 w 215"/>
                  <a:gd name="T19" fmla="*/ 154 h 154"/>
                  <a:gd name="T20" fmla="*/ 0 w 215"/>
                  <a:gd name="T21" fmla="*/ 154 h 154"/>
                  <a:gd name="T22" fmla="*/ 0 w 215"/>
                  <a:gd name="T23" fmla="*/ 77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5" h="154">
                    <a:moveTo>
                      <a:pt x="0" y="77"/>
                    </a:moveTo>
                    <a:lnTo>
                      <a:pt x="6" y="46"/>
                    </a:lnTo>
                    <a:lnTo>
                      <a:pt x="32" y="23"/>
                    </a:lnTo>
                    <a:lnTo>
                      <a:pt x="66" y="8"/>
                    </a:lnTo>
                    <a:lnTo>
                      <a:pt x="104" y="0"/>
                    </a:lnTo>
                    <a:lnTo>
                      <a:pt x="150" y="8"/>
                    </a:lnTo>
                    <a:lnTo>
                      <a:pt x="183" y="23"/>
                    </a:lnTo>
                    <a:lnTo>
                      <a:pt x="210" y="46"/>
                    </a:lnTo>
                    <a:lnTo>
                      <a:pt x="215" y="77"/>
                    </a:lnTo>
                    <a:lnTo>
                      <a:pt x="215" y="154"/>
                    </a:lnTo>
                    <a:lnTo>
                      <a:pt x="0" y="154"/>
                    </a:lnTo>
                    <a:lnTo>
                      <a:pt x="0" y="77"/>
                    </a:lnTo>
                    <a:close/>
                  </a:path>
                </a:pathLst>
              </a:custGeom>
              <a:noFill/>
              <a:ln w="1111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17" name="Rectangle 70">
                <a:extLst>
                  <a:ext uri="{FF2B5EF4-FFF2-40B4-BE49-F238E27FC236}">
                    <a16:creationId xmlns:a16="http://schemas.microsoft.com/office/drawing/2014/main" xmlns="" id="{2A51E397-7EA4-47A2-9339-A02D517A132E}"/>
                  </a:ext>
                </a:extLst>
              </p:cNvPr>
              <p:cNvSpPr>
                <a:spLocks noChangeArrowheads="1"/>
              </p:cNvSpPr>
              <p:nvPr/>
            </p:nvSpPr>
            <p:spPr bwMode="auto">
              <a:xfrm>
                <a:off x="314" y="1496"/>
                <a:ext cx="222" cy="753"/>
              </a:xfrm>
              <a:prstGeom prst="rect">
                <a:avLst/>
              </a:prstGeom>
              <a:solidFill>
                <a:srgbClr val="CC99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8" name="Rectangle 71">
                <a:extLst>
                  <a:ext uri="{FF2B5EF4-FFF2-40B4-BE49-F238E27FC236}">
                    <a16:creationId xmlns:a16="http://schemas.microsoft.com/office/drawing/2014/main" xmlns="" id="{1F76BFCE-967A-4255-A286-5AFE9CF7B8AD}"/>
                  </a:ext>
                </a:extLst>
              </p:cNvPr>
              <p:cNvSpPr>
                <a:spLocks noChangeArrowheads="1"/>
              </p:cNvSpPr>
              <p:nvPr/>
            </p:nvSpPr>
            <p:spPr bwMode="auto">
              <a:xfrm>
                <a:off x="314" y="1496"/>
                <a:ext cx="222" cy="753"/>
              </a:xfrm>
              <a:prstGeom prst="rect">
                <a:avLst/>
              </a:prstGeom>
              <a:noFill/>
              <a:ln w="11113">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19" name="Freeform 72">
                <a:extLst>
                  <a:ext uri="{FF2B5EF4-FFF2-40B4-BE49-F238E27FC236}">
                    <a16:creationId xmlns:a16="http://schemas.microsoft.com/office/drawing/2014/main" xmlns="" id="{97B787F9-AD58-4CF7-90F6-B54154795EC0}"/>
                  </a:ext>
                </a:extLst>
              </p:cNvPr>
              <p:cNvSpPr>
                <a:spLocks/>
              </p:cNvSpPr>
              <p:nvPr/>
            </p:nvSpPr>
            <p:spPr bwMode="auto">
              <a:xfrm>
                <a:off x="314" y="2242"/>
                <a:ext cx="215" cy="131"/>
              </a:xfrm>
              <a:custGeom>
                <a:avLst/>
                <a:gdLst>
                  <a:gd name="T0" fmla="*/ 215 w 215"/>
                  <a:gd name="T1" fmla="*/ 62 h 131"/>
                  <a:gd name="T2" fmla="*/ 210 w 215"/>
                  <a:gd name="T3" fmla="*/ 93 h 131"/>
                  <a:gd name="T4" fmla="*/ 183 w 215"/>
                  <a:gd name="T5" fmla="*/ 107 h 131"/>
                  <a:gd name="T6" fmla="*/ 150 w 215"/>
                  <a:gd name="T7" fmla="*/ 123 h 131"/>
                  <a:gd name="T8" fmla="*/ 104 w 215"/>
                  <a:gd name="T9" fmla="*/ 131 h 131"/>
                  <a:gd name="T10" fmla="*/ 66 w 215"/>
                  <a:gd name="T11" fmla="*/ 123 h 131"/>
                  <a:gd name="T12" fmla="*/ 32 w 215"/>
                  <a:gd name="T13" fmla="*/ 107 h 131"/>
                  <a:gd name="T14" fmla="*/ 6 w 215"/>
                  <a:gd name="T15" fmla="*/ 93 h 131"/>
                  <a:gd name="T16" fmla="*/ 0 w 215"/>
                  <a:gd name="T17" fmla="*/ 62 h 131"/>
                  <a:gd name="T18" fmla="*/ 0 w 215"/>
                  <a:gd name="T19" fmla="*/ 0 h 131"/>
                  <a:gd name="T20" fmla="*/ 215 w 215"/>
                  <a:gd name="T21" fmla="*/ 0 h 131"/>
                  <a:gd name="T22" fmla="*/ 215 w 215"/>
                  <a:gd name="T23" fmla="*/ 6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5" h="131">
                    <a:moveTo>
                      <a:pt x="215" y="62"/>
                    </a:moveTo>
                    <a:lnTo>
                      <a:pt x="210" y="93"/>
                    </a:lnTo>
                    <a:lnTo>
                      <a:pt x="183" y="107"/>
                    </a:lnTo>
                    <a:lnTo>
                      <a:pt x="150" y="123"/>
                    </a:lnTo>
                    <a:lnTo>
                      <a:pt x="104" y="131"/>
                    </a:lnTo>
                    <a:lnTo>
                      <a:pt x="66" y="123"/>
                    </a:lnTo>
                    <a:lnTo>
                      <a:pt x="32" y="107"/>
                    </a:lnTo>
                    <a:lnTo>
                      <a:pt x="6" y="93"/>
                    </a:lnTo>
                    <a:lnTo>
                      <a:pt x="0" y="62"/>
                    </a:lnTo>
                    <a:lnTo>
                      <a:pt x="0" y="0"/>
                    </a:lnTo>
                    <a:lnTo>
                      <a:pt x="215" y="0"/>
                    </a:lnTo>
                    <a:lnTo>
                      <a:pt x="215" y="62"/>
                    </a:lnTo>
                    <a:close/>
                  </a:path>
                </a:pathLst>
              </a:custGeom>
              <a:solidFill>
                <a:srgbClr val="CC99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0" name="Freeform 73">
                <a:extLst>
                  <a:ext uri="{FF2B5EF4-FFF2-40B4-BE49-F238E27FC236}">
                    <a16:creationId xmlns:a16="http://schemas.microsoft.com/office/drawing/2014/main" xmlns="" id="{6E1B7757-F65D-4B86-92B7-114886DE1DEF}"/>
                  </a:ext>
                </a:extLst>
              </p:cNvPr>
              <p:cNvSpPr>
                <a:spLocks/>
              </p:cNvSpPr>
              <p:nvPr/>
            </p:nvSpPr>
            <p:spPr bwMode="auto">
              <a:xfrm>
                <a:off x="314" y="2242"/>
                <a:ext cx="215" cy="131"/>
              </a:xfrm>
              <a:custGeom>
                <a:avLst/>
                <a:gdLst>
                  <a:gd name="T0" fmla="*/ 215 w 215"/>
                  <a:gd name="T1" fmla="*/ 62 h 131"/>
                  <a:gd name="T2" fmla="*/ 210 w 215"/>
                  <a:gd name="T3" fmla="*/ 93 h 131"/>
                  <a:gd name="T4" fmla="*/ 183 w 215"/>
                  <a:gd name="T5" fmla="*/ 107 h 131"/>
                  <a:gd name="T6" fmla="*/ 150 w 215"/>
                  <a:gd name="T7" fmla="*/ 123 h 131"/>
                  <a:gd name="T8" fmla="*/ 104 w 215"/>
                  <a:gd name="T9" fmla="*/ 131 h 131"/>
                  <a:gd name="T10" fmla="*/ 66 w 215"/>
                  <a:gd name="T11" fmla="*/ 123 h 131"/>
                  <a:gd name="T12" fmla="*/ 32 w 215"/>
                  <a:gd name="T13" fmla="*/ 107 h 131"/>
                  <a:gd name="T14" fmla="*/ 6 w 215"/>
                  <a:gd name="T15" fmla="*/ 93 h 131"/>
                  <a:gd name="T16" fmla="*/ 0 w 215"/>
                  <a:gd name="T17" fmla="*/ 62 h 131"/>
                  <a:gd name="T18" fmla="*/ 0 w 215"/>
                  <a:gd name="T19" fmla="*/ 0 h 131"/>
                  <a:gd name="T20" fmla="*/ 215 w 215"/>
                  <a:gd name="T21" fmla="*/ 0 h 131"/>
                  <a:gd name="T22" fmla="*/ 215 w 215"/>
                  <a:gd name="T23" fmla="*/ 6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5" h="131">
                    <a:moveTo>
                      <a:pt x="215" y="62"/>
                    </a:moveTo>
                    <a:lnTo>
                      <a:pt x="210" y="93"/>
                    </a:lnTo>
                    <a:lnTo>
                      <a:pt x="183" y="107"/>
                    </a:lnTo>
                    <a:lnTo>
                      <a:pt x="150" y="123"/>
                    </a:lnTo>
                    <a:lnTo>
                      <a:pt x="104" y="131"/>
                    </a:lnTo>
                    <a:lnTo>
                      <a:pt x="66" y="123"/>
                    </a:lnTo>
                    <a:lnTo>
                      <a:pt x="32" y="107"/>
                    </a:lnTo>
                    <a:lnTo>
                      <a:pt x="6" y="93"/>
                    </a:lnTo>
                    <a:lnTo>
                      <a:pt x="0" y="62"/>
                    </a:lnTo>
                    <a:lnTo>
                      <a:pt x="0" y="0"/>
                    </a:lnTo>
                    <a:lnTo>
                      <a:pt x="215" y="0"/>
                    </a:lnTo>
                    <a:lnTo>
                      <a:pt x="215" y="62"/>
                    </a:lnTo>
                    <a:close/>
                  </a:path>
                </a:pathLst>
              </a:custGeom>
              <a:noFill/>
              <a:ln w="1111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21" name="Rectangle 74">
                <a:extLst>
                  <a:ext uri="{FF2B5EF4-FFF2-40B4-BE49-F238E27FC236}">
                    <a16:creationId xmlns:a16="http://schemas.microsoft.com/office/drawing/2014/main" xmlns="" id="{BDBC382F-73E1-48B0-A810-42C55B0DAD32}"/>
                  </a:ext>
                </a:extLst>
              </p:cNvPr>
              <p:cNvSpPr>
                <a:spLocks noChangeArrowheads="1"/>
              </p:cNvSpPr>
              <p:nvPr/>
            </p:nvSpPr>
            <p:spPr bwMode="auto">
              <a:xfrm>
                <a:off x="320" y="1704"/>
                <a:ext cx="204" cy="376"/>
              </a:xfrm>
              <a:prstGeom prst="rect">
                <a:avLst/>
              </a:prstGeom>
              <a:solidFill>
                <a:srgbClr val="CC99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2" name="Rectangle 75">
                <a:extLst>
                  <a:ext uri="{FF2B5EF4-FFF2-40B4-BE49-F238E27FC236}">
                    <a16:creationId xmlns:a16="http://schemas.microsoft.com/office/drawing/2014/main" xmlns="" id="{4EE15397-5CE3-48F7-9EA1-9D7996BF5F11}"/>
                  </a:ext>
                </a:extLst>
              </p:cNvPr>
              <p:cNvSpPr>
                <a:spLocks noChangeArrowheads="1"/>
              </p:cNvSpPr>
              <p:nvPr/>
            </p:nvSpPr>
            <p:spPr bwMode="auto">
              <a:xfrm>
                <a:off x="354" y="1735"/>
                <a:ext cx="83"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41</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623" name="Rectangle 76">
                <a:extLst>
                  <a:ext uri="{FF2B5EF4-FFF2-40B4-BE49-F238E27FC236}">
                    <a16:creationId xmlns:a16="http://schemas.microsoft.com/office/drawing/2014/main" xmlns="" id="{ACAB7D78-3A75-4587-824C-5CA4DD7FC5AB}"/>
                  </a:ext>
                </a:extLst>
              </p:cNvPr>
              <p:cNvSpPr>
                <a:spLocks noChangeArrowheads="1"/>
              </p:cNvSpPr>
              <p:nvPr/>
            </p:nvSpPr>
            <p:spPr bwMode="auto">
              <a:xfrm>
                <a:off x="409" y="1735"/>
                <a:ext cx="56"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624" name="Rectangle 77">
                <a:extLst>
                  <a:ext uri="{FF2B5EF4-FFF2-40B4-BE49-F238E27FC236}">
                    <a16:creationId xmlns:a16="http://schemas.microsoft.com/office/drawing/2014/main" xmlns="" id="{A0BC7FCA-8C30-437B-8701-1363C11649A9}"/>
                  </a:ext>
                </a:extLst>
              </p:cNvPr>
              <p:cNvSpPr>
                <a:spLocks noChangeArrowheads="1"/>
              </p:cNvSpPr>
              <p:nvPr/>
            </p:nvSpPr>
            <p:spPr bwMode="auto">
              <a:xfrm>
                <a:off x="437" y="1735"/>
                <a:ext cx="56"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T</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625" name="Rectangle 78">
                <a:extLst>
                  <a:ext uri="{FF2B5EF4-FFF2-40B4-BE49-F238E27FC236}">
                    <a16:creationId xmlns:a16="http://schemas.microsoft.com/office/drawing/2014/main" xmlns="" id="{5C7C7AAA-5496-4ABC-9240-48914BB2B494}"/>
                  </a:ext>
                </a:extLst>
              </p:cNvPr>
              <p:cNvSpPr>
                <a:spLocks noChangeArrowheads="1"/>
              </p:cNvSpPr>
              <p:nvPr/>
            </p:nvSpPr>
            <p:spPr bwMode="auto">
              <a:xfrm>
                <a:off x="465" y="1735"/>
                <a:ext cx="56"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626" name="Rectangle 79">
                <a:extLst>
                  <a:ext uri="{FF2B5EF4-FFF2-40B4-BE49-F238E27FC236}">
                    <a16:creationId xmlns:a16="http://schemas.microsoft.com/office/drawing/2014/main" xmlns="" id="{557F95F9-4F38-4E94-A1C8-BA61A9180084}"/>
                  </a:ext>
                </a:extLst>
              </p:cNvPr>
              <p:cNvSpPr>
                <a:spLocks noChangeArrowheads="1"/>
              </p:cNvSpPr>
              <p:nvPr/>
            </p:nvSpPr>
            <p:spPr bwMode="auto">
              <a:xfrm>
                <a:off x="494" y="1697"/>
                <a:ext cx="62"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rgbClr val="000000"/>
                    </a:solidFill>
                    <a:effectLst/>
                    <a:latin typeface="Times New Roman" panose="02020603050405020304" pitchFamily="18" charset="0"/>
                  </a:rPr>
                  <a:t>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627" name="Rectangle 80">
                <a:extLst>
                  <a:ext uri="{FF2B5EF4-FFF2-40B4-BE49-F238E27FC236}">
                    <a16:creationId xmlns:a16="http://schemas.microsoft.com/office/drawing/2014/main" xmlns="" id="{6C9F7C22-C94E-4652-8DFF-FBE449CDFF16}"/>
                  </a:ext>
                </a:extLst>
              </p:cNvPr>
              <p:cNvSpPr>
                <a:spLocks noChangeArrowheads="1"/>
              </p:cNvSpPr>
              <p:nvPr/>
            </p:nvSpPr>
            <p:spPr bwMode="auto">
              <a:xfrm>
                <a:off x="340" y="1820"/>
                <a:ext cx="196"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2001A/</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628" name="Rectangle 81">
                <a:extLst>
                  <a:ext uri="{FF2B5EF4-FFF2-40B4-BE49-F238E27FC236}">
                    <a16:creationId xmlns:a16="http://schemas.microsoft.com/office/drawing/2014/main" xmlns="" id="{E6368B4E-01BA-4875-9E1F-D5F77E91343F}"/>
                  </a:ext>
                </a:extLst>
              </p:cNvPr>
              <p:cNvSpPr>
                <a:spLocks noChangeArrowheads="1"/>
              </p:cNvSpPr>
              <p:nvPr/>
            </p:nvSpPr>
            <p:spPr bwMode="auto">
              <a:xfrm>
                <a:off x="508" y="1782"/>
                <a:ext cx="62"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rgbClr val="000000"/>
                    </a:solidFill>
                    <a:effectLst/>
                    <a:latin typeface="Times New Roman" panose="02020603050405020304" pitchFamily="18" charset="0"/>
                  </a:rPr>
                  <a:t>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629" name="Rectangle 82">
                <a:extLst>
                  <a:ext uri="{FF2B5EF4-FFF2-40B4-BE49-F238E27FC236}">
                    <a16:creationId xmlns:a16="http://schemas.microsoft.com/office/drawing/2014/main" xmlns="" id="{184D6809-2E2A-4AC1-8A5E-0AA814B5E600}"/>
                  </a:ext>
                </a:extLst>
              </p:cNvPr>
              <p:cNvSpPr>
                <a:spLocks noChangeArrowheads="1"/>
              </p:cNvSpPr>
              <p:nvPr/>
            </p:nvSpPr>
            <p:spPr bwMode="auto">
              <a:xfrm>
                <a:off x="406" y="1904"/>
                <a:ext cx="56"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B</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630" name="Rectangle 83">
                <a:extLst>
                  <a:ext uri="{FF2B5EF4-FFF2-40B4-BE49-F238E27FC236}">
                    <a16:creationId xmlns:a16="http://schemas.microsoft.com/office/drawing/2014/main" xmlns="" id="{0DF40BC2-5000-472B-A4D4-79F1254FEF9E}"/>
                  </a:ext>
                </a:extLst>
              </p:cNvPr>
              <p:cNvSpPr>
                <a:spLocks noChangeArrowheads="1"/>
              </p:cNvSpPr>
              <p:nvPr/>
            </p:nvSpPr>
            <p:spPr bwMode="auto">
              <a:xfrm>
                <a:off x="433" y="1866"/>
                <a:ext cx="62"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rgbClr val="000000"/>
                    </a:solidFill>
                    <a:effectLst/>
                    <a:latin typeface="Times New Roman" panose="02020603050405020304" pitchFamily="18" charset="0"/>
                  </a:rPr>
                  <a:t>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631" name="Rectangle 84">
                <a:extLst>
                  <a:ext uri="{FF2B5EF4-FFF2-40B4-BE49-F238E27FC236}">
                    <a16:creationId xmlns:a16="http://schemas.microsoft.com/office/drawing/2014/main" xmlns="" id="{15C079A6-9EAA-4632-96DE-06CE1B598BE5}"/>
                  </a:ext>
                </a:extLst>
              </p:cNvPr>
              <p:cNvSpPr>
                <a:spLocks noChangeArrowheads="1"/>
              </p:cNvSpPr>
              <p:nvPr/>
            </p:nvSpPr>
            <p:spPr bwMode="auto">
              <a:xfrm>
                <a:off x="340" y="1989"/>
                <a:ext cx="224"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Quench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632" name="Rectangle 85">
                <a:extLst>
                  <a:ext uri="{FF2B5EF4-FFF2-40B4-BE49-F238E27FC236}">
                    <a16:creationId xmlns:a16="http://schemas.microsoft.com/office/drawing/2014/main" xmlns="" id="{9C2804DF-AFDC-4AC7-9AD5-DADAAC22D09C}"/>
                  </a:ext>
                </a:extLst>
              </p:cNvPr>
              <p:cNvSpPr>
                <a:spLocks noChangeArrowheads="1"/>
              </p:cNvSpPr>
              <p:nvPr/>
            </p:nvSpPr>
            <p:spPr bwMode="auto">
              <a:xfrm>
                <a:off x="536" y="1951"/>
                <a:ext cx="62"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rgbClr val="000000"/>
                    </a:solidFill>
                    <a:effectLst/>
                    <a:latin typeface="Times New Roman" panose="02020603050405020304" pitchFamily="18" charset="0"/>
                  </a:rPr>
                  <a:t>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633" name="Rectangle 86">
                <a:extLst>
                  <a:ext uri="{FF2B5EF4-FFF2-40B4-BE49-F238E27FC236}">
                    <a16:creationId xmlns:a16="http://schemas.microsoft.com/office/drawing/2014/main" xmlns="" id="{9B797B01-B8BD-4D67-9880-8CFA9CA1F829}"/>
                  </a:ext>
                </a:extLst>
              </p:cNvPr>
              <p:cNvSpPr>
                <a:spLocks noChangeArrowheads="1"/>
              </p:cNvSpPr>
              <p:nvPr/>
            </p:nvSpPr>
            <p:spPr bwMode="auto">
              <a:xfrm>
                <a:off x="340" y="2073"/>
                <a:ext cx="196"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Column</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634" name="Rectangle 87">
                <a:extLst>
                  <a:ext uri="{FF2B5EF4-FFF2-40B4-BE49-F238E27FC236}">
                    <a16:creationId xmlns:a16="http://schemas.microsoft.com/office/drawing/2014/main" xmlns="" id="{024D983B-D8EB-4AE8-BB8E-1A8D0AB08F1B}"/>
                  </a:ext>
                </a:extLst>
              </p:cNvPr>
              <p:cNvSpPr>
                <a:spLocks noChangeArrowheads="1"/>
              </p:cNvSpPr>
              <p:nvPr/>
            </p:nvSpPr>
            <p:spPr bwMode="auto">
              <a:xfrm>
                <a:off x="508" y="2035"/>
                <a:ext cx="62"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rgbClr val="000000"/>
                    </a:solidFill>
                    <a:effectLst/>
                    <a:latin typeface="Times New Roman" panose="02020603050405020304" pitchFamily="18" charset="0"/>
                  </a:rPr>
                  <a:t>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635" name="Line 88">
                <a:extLst>
                  <a:ext uri="{FF2B5EF4-FFF2-40B4-BE49-F238E27FC236}">
                    <a16:creationId xmlns:a16="http://schemas.microsoft.com/office/drawing/2014/main" xmlns="" id="{438363AE-E141-48D3-AB9E-A9D477C53FF0}"/>
                  </a:ext>
                </a:extLst>
              </p:cNvPr>
              <p:cNvSpPr>
                <a:spLocks noChangeShapeType="1"/>
              </p:cNvSpPr>
              <p:nvPr/>
            </p:nvSpPr>
            <p:spPr bwMode="auto">
              <a:xfrm>
                <a:off x="713" y="2749"/>
                <a:ext cx="26" cy="1"/>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36" name="Freeform 89">
                <a:extLst>
                  <a:ext uri="{FF2B5EF4-FFF2-40B4-BE49-F238E27FC236}">
                    <a16:creationId xmlns:a16="http://schemas.microsoft.com/office/drawing/2014/main" xmlns="" id="{31571E73-2133-4E34-A900-133039A15588}"/>
                  </a:ext>
                </a:extLst>
              </p:cNvPr>
              <p:cNvSpPr>
                <a:spLocks/>
              </p:cNvSpPr>
              <p:nvPr/>
            </p:nvSpPr>
            <p:spPr bwMode="auto">
              <a:xfrm>
                <a:off x="726" y="2726"/>
                <a:ext cx="72" cy="54"/>
              </a:xfrm>
              <a:custGeom>
                <a:avLst/>
                <a:gdLst>
                  <a:gd name="T0" fmla="*/ 0 w 72"/>
                  <a:gd name="T1" fmla="*/ 54 h 54"/>
                  <a:gd name="T2" fmla="*/ 72 w 72"/>
                  <a:gd name="T3" fmla="*/ 31 h 54"/>
                  <a:gd name="T4" fmla="*/ 0 w 72"/>
                  <a:gd name="T5" fmla="*/ 0 h 54"/>
                  <a:gd name="T6" fmla="*/ 0 w 72"/>
                  <a:gd name="T7" fmla="*/ 54 h 54"/>
                </a:gdLst>
                <a:ahLst/>
                <a:cxnLst>
                  <a:cxn ang="0">
                    <a:pos x="T0" y="T1"/>
                  </a:cxn>
                  <a:cxn ang="0">
                    <a:pos x="T2" y="T3"/>
                  </a:cxn>
                  <a:cxn ang="0">
                    <a:pos x="T4" y="T5"/>
                  </a:cxn>
                  <a:cxn ang="0">
                    <a:pos x="T6" y="T7"/>
                  </a:cxn>
                </a:cxnLst>
                <a:rect l="0" t="0" r="r" b="b"/>
                <a:pathLst>
                  <a:path w="72" h="54">
                    <a:moveTo>
                      <a:pt x="0" y="54"/>
                    </a:moveTo>
                    <a:lnTo>
                      <a:pt x="72" y="31"/>
                    </a:lnTo>
                    <a:lnTo>
                      <a:pt x="0" y="0"/>
                    </a:lnTo>
                    <a:lnTo>
                      <a:pt x="0" y="5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7" name="Line 90">
                <a:extLst>
                  <a:ext uri="{FF2B5EF4-FFF2-40B4-BE49-F238E27FC236}">
                    <a16:creationId xmlns:a16="http://schemas.microsoft.com/office/drawing/2014/main" xmlns="" id="{62F29D7D-C667-41DA-B113-18AD9C2514C3}"/>
                  </a:ext>
                </a:extLst>
              </p:cNvPr>
              <p:cNvSpPr>
                <a:spLocks noChangeShapeType="1"/>
              </p:cNvSpPr>
              <p:nvPr/>
            </p:nvSpPr>
            <p:spPr bwMode="auto">
              <a:xfrm>
                <a:off x="418" y="2549"/>
                <a:ext cx="178" cy="1"/>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38" name="Freeform 91">
                <a:extLst>
                  <a:ext uri="{FF2B5EF4-FFF2-40B4-BE49-F238E27FC236}">
                    <a16:creationId xmlns:a16="http://schemas.microsoft.com/office/drawing/2014/main" xmlns="" id="{A0DD057D-CA09-48CB-9E92-5FBF28836A84}"/>
                  </a:ext>
                </a:extLst>
              </p:cNvPr>
              <p:cNvSpPr>
                <a:spLocks/>
              </p:cNvSpPr>
              <p:nvPr/>
            </p:nvSpPr>
            <p:spPr bwMode="auto">
              <a:xfrm>
                <a:off x="582" y="2526"/>
                <a:ext cx="72" cy="54"/>
              </a:xfrm>
              <a:custGeom>
                <a:avLst/>
                <a:gdLst>
                  <a:gd name="T0" fmla="*/ 0 w 72"/>
                  <a:gd name="T1" fmla="*/ 54 h 54"/>
                  <a:gd name="T2" fmla="*/ 72 w 72"/>
                  <a:gd name="T3" fmla="*/ 31 h 54"/>
                  <a:gd name="T4" fmla="*/ 0 w 72"/>
                  <a:gd name="T5" fmla="*/ 0 h 54"/>
                  <a:gd name="T6" fmla="*/ 0 w 72"/>
                  <a:gd name="T7" fmla="*/ 54 h 54"/>
                </a:gdLst>
                <a:ahLst/>
                <a:cxnLst>
                  <a:cxn ang="0">
                    <a:pos x="T0" y="T1"/>
                  </a:cxn>
                  <a:cxn ang="0">
                    <a:pos x="T2" y="T3"/>
                  </a:cxn>
                  <a:cxn ang="0">
                    <a:pos x="T4" y="T5"/>
                  </a:cxn>
                  <a:cxn ang="0">
                    <a:pos x="T6" y="T7"/>
                  </a:cxn>
                </a:cxnLst>
                <a:rect l="0" t="0" r="r" b="b"/>
                <a:pathLst>
                  <a:path w="72" h="54">
                    <a:moveTo>
                      <a:pt x="0" y="54"/>
                    </a:moveTo>
                    <a:lnTo>
                      <a:pt x="72" y="31"/>
                    </a:lnTo>
                    <a:lnTo>
                      <a:pt x="0" y="0"/>
                    </a:lnTo>
                    <a:lnTo>
                      <a:pt x="0" y="5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9" name="Rectangle 92">
                <a:extLst>
                  <a:ext uri="{FF2B5EF4-FFF2-40B4-BE49-F238E27FC236}">
                    <a16:creationId xmlns:a16="http://schemas.microsoft.com/office/drawing/2014/main" xmlns="" id="{8A667255-C622-4280-9A67-05BD6FE8FF7B}"/>
                  </a:ext>
                </a:extLst>
              </p:cNvPr>
              <p:cNvSpPr>
                <a:spLocks noChangeArrowheads="1"/>
              </p:cNvSpPr>
              <p:nvPr/>
            </p:nvSpPr>
            <p:spPr bwMode="auto">
              <a:xfrm>
                <a:off x="668" y="1589"/>
                <a:ext cx="280"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Sulfuric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640" name="Rectangle 93">
                <a:extLst>
                  <a:ext uri="{FF2B5EF4-FFF2-40B4-BE49-F238E27FC236}">
                    <a16:creationId xmlns:a16="http://schemas.microsoft.com/office/drawing/2014/main" xmlns="" id="{AF72C68B-30E5-44AD-A312-0937E39061F1}"/>
                  </a:ext>
                </a:extLst>
              </p:cNvPr>
              <p:cNvSpPr>
                <a:spLocks noChangeArrowheads="1"/>
              </p:cNvSpPr>
              <p:nvPr/>
            </p:nvSpPr>
            <p:spPr bwMode="auto">
              <a:xfrm>
                <a:off x="920" y="1551"/>
                <a:ext cx="62"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rgbClr val="000000"/>
                    </a:solidFill>
                    <a:effectLst/>
                    <a:latin typeface="Times New Roman" panose="02020603050405020304" pitchFamily="18" charset="0"/>
                  </a:rPr>
                  <a:t>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641" name="Rectangle 94">
                <a:extLst>
                  <a:ext uri="{FF2B5EF4-FFF2-40B4-BE49-F238E27FC236}">
                    <a16:creationId xmlns:a16="http://schemas.microsoft.com/office/drawing/2014/main" xmlns="" id="{25C5FE24-74EC-4D79-A19D-13659383A1ED}"/>
                  </a:ext>
                </a:extLst>
              </p:cNvPr>
              <p:cNvSpPr>
                <a:spLocks noChangeArrowheads="1"/>
              </p:cNvSpPr>
              <p:nvPr/>
            </p:nvSpPr>
            <p:spPr bwMode="auto">
              <a:xfrm>
                <a:off x="668" y="1673"/>
                <a:ext cx="140"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Acid</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642" name="Rectangle 95">
                <a:extLst>
                  <a:ext uri="{FF2B5EF4-FFF2-40B4-BE49-F238E27FC236}">
                    <a16:creationId xmlns:a16="http://schemas.microsoft.com/office/drawing/2014/main" xmlns="" id="{EA72497B-CD64-4AAD-9112-8CEA67211464}"/>
                  </a:ext>
                </a:extLst>
              </p:cNvPr>
              <p:cNvSpPr>
                <a:spLocks noChangeArrowheads="1"/>
              </p:cNvSpPr>
              <p:nvPr/>
            </p:nvSpPr>
            <p:spPr bwMode="auto">
              <a:xfrm>
                <a:off x="780" y="1635"/>
                <a:ext cx="62"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rgbClr val="000000"/>
                    </a:solidFill>
                    <a:effectLst/>
                    <a:latin typeface="Times New Roman" panose="02020603050405020304" pitchFamily="18" charset="0"/>
                  </a:rPr>
                  <a:t>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643" name="Rectangle 96">
                <a:extLst>
                  <a:ext uri="{FF2B5EF4-FFF2-40B4-BE49-F238E27FC236}">
                    <a16:creationId xmlns:a16="http://schemas.microsoft.com/office/drawing/2014/main" xmlns="" id="{829EFB3A-E21C-41F2-841A-2FE667B23465}"/>
                  </a:ext>
                </a:extLst>
              </p:cNvPr>
              <p:cNvSpPr>
                <a:spLocks noChangeArrowheads="1"/>
              </p:cNvSpPr>
              <p:nvPr/>
            </p:nvSpPr>
            <p:spPr bwMode="auto">
              <a:xfrm>
                <a:off x="668" y="1758"/>
                <a:ext cx="83"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硫酸</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644" name="Rectangle 97">
                <a:extLst>
                  <a:ext uri="{FF2B5EF4-FFF2-40B4-BE49-F238E27FC236}">
                    <a16:creationId xmlns:a16="http://schemas.microsoft.com/office/drawing/2014/main" xmlns="" id="{B43C7C2A-130C-4F32-8469-4E750FB0578A}"/>
                  </a:ext>
                </a:extLst>
              </p:cNvPr>
              <p:cNvSpPr>
                <a:spLocks noChangeArrowheads="1"/>
              </p:cNvSpPr>
              <p:nvPr/>
            </p:nvSpPr>
            <p:spPr bwMode="auto">
              <a:xfrm>
                <a:off x="668" y="1831"/>
                <a:ext cx="196"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1.6t/h</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645" name="Rectangle 98">
                <a:extLst>
                  <a:ext uri="{FF2B5EF4-FFF2-40B4-BE49-F238E27FC236}">
                    <a16:creationId xmlns:a16="http://schemas.microsoft.com/office/drawing/2014/main" xmlns="" id="{0469BB30-68E2-4D8D-A591-2307BF7CD04E}"/>
                  </a:ext>
                </a:extLst>
              </p:cNvPr>
              <p:cNvSpPr>
                <a:spLocks noChangeArrowheads="1"/>
              </p:cNvSpPr>
              <p:nvPr/>
            </p:nvSpPr>
            <p:spPr bwMode="auto">
              <a:xfrm>
                <a:off x="835" y="1793"/>
                <a:ext cx="62"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rgbClr val="000000"/>
                    </a:solidFill>
                    <a:effectLst/>
                    <a:latin typeface="Times New Roman" panose="02020603050405020304" pitchFamily="18" charset="0"/>
                  </a:rPr>
                  <a:t>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646" name="Rectangle 99">
                <a:extLst>
                  <a:ext uri="{FF2B5EF4-FFF2-40B4-BE49-F238E27FC236}">
                    <a16:creationId xmlns:a16="http://schemas.microsoft.com/office/drawing/2014/main" xmlns="" id="{9187774B-733F-45D8-8445-BB2C2CE0612A}"/>
                  </a:ext>
                </a:extLst>
              </p:cNvPr>
              <p:cNvSpPr>
                <a:spLocks noChangeArrowheads="1"/>
              </p:cNvSpPr>
              <p:nvPr/>
            </p:nvSpPr>
            <p:spPr bwMode="auto">
              <a:xfrm>
                <a:off x="314" y="2703"/>
                <a:ext cx="392" cy="11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7" name="Rectangle 100">
                <a:extLst>
                  <a:ext uri="{FF2B5EF4-FFF2-40B4-BE49-F238E27FC236}">
                    <a16:creationId xmlns:a16="http://schemas.microsoft.com/office/drawing/2014/main" xmlns="" id="{04207AB3-9751-4885-BA9F-6C4A7A29841B}"/>
                  </a:ext>
                </a:extLst>
              </p:cNvPr>
              <p:cNvSpPr>
                <a:spLocks noChangeArrowheads="1"/>
              </p:cNvSpPr>
              <p:nvPr/>
            </p:nvSpPr>
            <p:spPr bwMode="auto">
              <a:xfrm>
                <a:off x="314" y="2703"/>
                <a:ext cx="392" cy="115"/>
              </a:xfrm>
              <a:prstGeom prst="rect">
                <a:avLst/>
              </a:prstGeom>
              <a:noFill/>
              <a:ln w="11113">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48" name="Rectangle 101">
                <a:extLst>
                  <a:ext uri="{FF2B5EF4-FFF2-40B4-BE49-F238E27FC236}">
                    <a16:creationId xmlns:a16="http://schemas.microsoft.com/office/drawing/2014/main" xmlns="" id="{13D44A8F-484E-4150-BC51-220A0ED93B70}"/>
                  </a:ext>
                </a:extLst>
              </p:cNvPr>
              <p:cNvSpPr>
                <a:spLocks noChangeArrowheads="1"/>
              </p:cNvSpPr>
              <p:nvPr/>
            </p:nvSpPr>
            <p:spPr bwMode="auto">
              <a:xfrm>
                <a:off x="328" y="2735"/>
                <a:ext cx="280"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clarifier</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649" name="Rectangle 102">
                <a:extLst>
                  <a:ext uri="{FF2B5EF4-FFF2-40B4-BE49-F238E27FC236}">
                    <a16:creationId xmlns:a16="http://schemas.microsoft.com/office/drawing/2014/main" xmlns="" id="{CF8CD680-A88B-41AD-82B4-F85EC155881B}"/>
                  </a:ext>
                </a:extLst>
              </p:cNvPr>
              <p:cNvSpPr>
                <a:spLocks noChangeArrowheads="1"/>
              </p:cNvSpPr>
              <p:nvPr/>
            </p:nvSpPr>
            <p:spPr bwMode="auto">
              <a:xfrm>
                <a:off x="580" y="2697"/>
                <a:ext cx="62"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rgbClr val="000000"/>
                    </a:solidFill>
                    <a:effectLst/>
                    <a:latin typeface="Times New Roman" panose="02020603050405020304" pitchFamily="18" charset="0"/>
                  </a:rPr>
                  <a:t>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650" name="Rectangle 103">
                <a:extLst>
                  <a:ext uri="{FF2B5EF4-FFF2-40B4-BE49-F238E27FC236}">
                    <a16:creationId xmlns:a16="http://schemas.microsoft.com/office/drawing/2014/main" xmlns="" id="{67EA8489-7B52-4791-B540-B52660CEA12C}"/>
                  </a:ext>
                </a:extLst>
              </p:cNvPr>
              <p:cNvSpPr>
                <a:spLocks noChangeArrowheads="1"/>
              </p:cNvSpPr>
              <p:nvPr/>
            </p:nvSpPr>
            <p:spPr bwMode="auto">
              <a:xfrm>
                <a:off x="328" y="2819"/>
                <a:ext cx="140"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催化剂沉</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651" name="Rectangle 104">
                <a:extLst>
                  <a:ext uri="{FF2B5EF4-FFF2-40B4-BE49-F238E27FC236}">
                    <a16:creationId xmlns:a16="http://schemas.microsoft.com/office/drawing/2014/main" xmlns="" id="{8FDB7CE6-BB2F-4DCA-8191-12B13685A405}"/>
                  </a:ext>
                </a:extLst>
              </p:cNvPr>
              <p:cNvSpPr>
                <a:spLocks noChangeArrowheads="1"/>
              </p:cNvSpPr>
              <p:nvPr/>
            </p:nvSpPr>
            <p:spPr bwMode="auto">
              <a:xfrm>
                <a:off x="328" y="2892"/>
                <a:ext cx="56"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降</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652" name="Rectangle 105">
                <a:extLst>
                  <a:ext uri="{FF2B5EF4-FFF2-40B4-BE49-F238E27FC236}">
                    <a16:creationId xmlns:a16="http://schemas.microsoft.com/office/drawing/2014/main" xmlns="" id="{E38CC7B6-959B-43E2-8A4F-83C2A7FAA57F}"/>
                  </a:ext>
                </a:extLst>
              </p:cNvPr>
              <p:cNvSpPr>
                <a:spLocks noChangeArrowheads="1"/>
              </p:cNvSpPr>
              <p:nvPr/>
            </p:nvSpPr>
            <p:spPr bwMode="auto">
              <a:xfrm>
                <a:off x="384" y="2854"/>
                <a:ext cx="62"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rgbClr val="000000"/>
                    </a:solidFill>
                    <a:effectLst/>
                    <a:latin typeface="Times New Roman" panose="02020603050405020304" pitchFamily="18" charset="0"/>
                  </a:rPr>
                  <a:t>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653" name="Line 106">
                <a:extLst>
                  <a:ext uri="{FF2B5EF4-FFF2-40B4-BE49-F238E27FC236}">
                    <a16:creationId xmlns:a16="http://schemas.microsoft.com/office/drawing/2014/main" xmlns="" id="{DE863012-4ADC-437B-BE17-54CA149653EA}"/>
                  </a:ext>
                </a:extLst>
              </p:cNvPr>
              <p:cNvSpPr>
                <a:spLocks noChangeShapeType="1"/>
              </p:cNvSpPr>
              <p:nvPr/>
            </p:nvSpPr>
            <p:spPr bwMode="auto">
              <a:xfrm>
                <a:off x="504" y="2549"/>
                <a:ext cx="0" cy="85"/>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54" name="Freeform 107">
                <a:extLst>
                  <a:ext uri="{FF2B5EF4-FFF2-40B4-BE49-F238E27FC236}">
                    <a16:creationId xmlns:a16="http://schemas.microsoft.com/office/drawing/2014/main" xmlns="" id="{78FF4822-AD96-475B-A847-91DE72858507}"/>
                  </a:ext>
                </a:extLst>
              </p:cNvPr>
              <p:cNvSpPr>
                <a:spLocks/>
              </p:cNvSpPr>
              <p:nvPr/>
            </p:nvSpPr>
            <p:spPr bwMode="auto">
              <a:xfrm>
                <a:off x="483" y="2619"/>
                <a:ext cx="46" cy="92"/>
              </a:xfrm>
              <a:custGeom>
                <a:avLst/>
                <a:gdLst>
                  <a:gd name="T0" fmla="*/ 0 w 46"/>
                  <a:gd name="T1" fmla="*/ 0 h 92"/>
                  <a:gd name="T2" fmla="*/ 27 w 46"/>
                  <a:gd name="T3" fmla="*/ 92 h 92"/>
                  <a:gd name="T4" fmla="*/ 46 w 46"/>
                  <a:gd name="T5" fmla="*/ 0 h 92"/>
                  <a:gd name="T6" fmla="*/ 0 w 46"/>
                  <a:gd name="T7" fmla="*/ 0 h 92"/>
                </a:gdLst>
                <a:ahLst/>
                <a:cxnLst>
                  <a:cxn ang="0">
                    <a:pos x="T0" y="T1"/>
                  </a:cxn>
                  <a:cxn ang="0">
                    <a:pos x="T2" y="T3"/>
                  </a:cxn>
                  <a:cxn ang="0">
                    <a:pos x="T4" y="T5"/>
                  </a:cxn>
                  <a:cxn ang="0">
                    <a:pos x="T6" y="T7"/>
                  </a:cxn>
                </a:cxnLst>
                <a:rect l="0" t="0" r="r" b="b"/>
                <a:pathLst>
                  <a:path w="46" h="92">
                    <a:moveTo>
                      <a:pt x="0" y="0"/>
                    </a:moveTo>
                    <a:lnTo>
                      <a:pt x="27" y="92"/>
                    </a:lnTo>
                    <a:lnTo>
                      <a:pt x="46"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5" name="Line 108">
                <a:extLst>
                  <a:ext uri="{FF2B5EF4-FFF2-40B4-BE49-F238E27FC236}">
                    <a16:creationId xmlns:a16="http://schemas.microsoft.com/office/drawing/2014/main" xmlns="" id="{4253DAC8-DC3D-4015-BD3B-F6FA0306B0F7}"/>
                  </a:ext>
                </a:extLst>
              </p:cNvPr>
              <p:cNvSpPr>
                <a:spLocks noChangeShapeType="1"/>
              </p:cNvSpPr>
              <p:nvPr/>
            </p:nvSpPr>
            <p:spPr bwMode="auto">
              <a:xfrm flipH="1">
                <a:off x="706" y="2357"/>
                <a:ext cx="197" cy="1"/>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56" name="Freeform 109">
                <a:extLst>
                  <a:ext uri="{FF2B5EF4-FFF2-40B4-BE49-F238E27FC236}">
                    <a16:creationId xmlns:a16="http://schemas.microsoft.com/office/drawing/2014/main" xmlns="" id="{DB8C7BA1-BAE9-496A-BEB6-8522C2A8EDE5}"/>
                  </a:ext>
                </a:extLst>
              </p:cNvPr>
              <p:cNvSpPr>
                <a:spLocks/>
              </p:cNvSpPr>
              <p:nvPr/>
            </p:nvSpPr>
            <p:spPr bwMode="auto">
              <a:xfrm>
                <a:off x="654" y="2335"/>
                <a:ext cx="72" cy="53"/>
              </a:xfrm>
              <a:custGeom>
                <a:avLst/>
                <a:gdLst>
                  <a:gd name="T0" fmla="*/ 72 w 72"/>
                  <a:gd name="T1" fmla="*/ 0 h 53"/>
                  <a:gd name="T2" fmla="*/ 0 w 72"/>
                  <a:gd name="T3" fmla="*/ 22 h 53"/>
                  <a:gd name="T4" fmla="*/ 72 w 72"/>
                  <a:gd name="T5" fmla="*/ 53 h 53"/>
                  <a:gd name="T6" fmla="*/ 72 w 72"/>
                  <a:gd name="T7" fmla="*/ 0 h 53"/>
                </a:gdLst>
                <a:ahLst/>
                <a:cxnLst>
                  <a:cxn ang="0">
                    <a:pos x="T0" y="T1"/>
                  </a:cxn>
                  <a:cxn ang="0">
                    <a:pos x="T2" y="T3"/>
                  </a:cxn>
                  <a:cxn ang="0">
                    <a:pos x="T4" y="T5"/>
                  </a:cxn>
                  <a:cxn ang="0">
                    <a:pos x="T6" y="T7"/>
                  </a:cxn>
                </a:cxnLst>
                <a:rect l="0" t="0" r="r" b="b"/>
                <a:pathLst>
                  <a:path w="72" h="53">
                    <a:moveTo>
                      <a:pt x="72" y="0"/>
                    </a:moveTo>
                    <a:lnTo>
                      <a:pt x="0" y="22"/>
                    </a:lnTo>
                    <a:lnTo>
                      <a:pt x="72" y="53"/>
                    </a:lnTo>
                    <a:lnTo>
                      <a:pt x="72"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7" name="Rectangle 110">
                <a:extLst>
                  <a:ext uri="{FF2B5EF4-FFF2-40B4-BE49-F238E27FC236}">
                    <a16:creationId xmlns:a16="http://schemas.microsoft.com/office/drawing/2014/main" xmlns="" id="{92AC3452-3E52-46BE-8571-AB85EC127974}"/>
                  </a:ext>
                </a:extLst>
              </p:cNvPr>
              <p:cNvSpPr>
                <a:spLocks noChangeArrowheads="1"/>
              </p:cNvSpPr>
              <p:nvPr/>
            </p:nvSpPr>
            <p:spPr bwMode="auto">
              <a:xfrm>
                <a:off x="1" y="1996"/>
                <a:ext cx="168"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from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658" name="Rectangle 111">
                <a:extLst>
                  <a:ext uri="{FF2B5EF4-FFF2-40B4-BE49-F238E27FC236}">
                    <a16:creationId xmlns:a16="http://schemas.microsoft.com/office/drawing/2014/main" xmlns="" id="{E888692D-9079-4071-ABF6-9E3C186A3E91}"/>
                  </a:ext>
                </a:extLst>
              </p:cNvPr>
              <p:cNvSpPr>
                <a:spLocks noChangeArrowheads="1"/>
              </p:cNvSpPr>
              <p:nvPr/>
            </p:nvSpPr>
            <p:spPr bwMode="auto">
              <a:xfrm>
                <a:off x="141" y="1958"/>
                <a:ext cx="62"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rgbClr val="000000"/>
                    </a:solidFill>
                    <a:effectLst/>
                    <a:latin typeface="Times New Roman" panose="02020603050405020304" pitchFamily="18" charset="0"/>
                  </a:rPr>
                  <a:t>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659" name="Rectangle 112">
                <a:extLst>
                  <a:ext uri="{FF2B5EF4-FFF2-40B4-BE49-F238E27FC236}">
                    <a16:creationId xmlns:a16="http://schemas.microsoft.com/office/drawing/2014/main" xmlns="" id="{4BCF9613-F2A1-4E4F-97C4-8F9B6BB62BB1}"/>
                  </a:ext>
                </a:extLst>
              </p:cNvPr>
              <p:cNvSpPr>
                <a:spLocks noChangeArrowheads="1"/>
              </p:cNvSpPr>
              <p:nvPr/>
            </p:nvSpPr>
            <p:spPr bwMode="auto">
              <a:xfrm>
                <a:off x="1" y="2081"/>
                <a:ext cx="224"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reactor</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660" name="Rectangle 113">
                <a:extLst>
                  <a:ext uri="{FF2B5EF4-FFF2-40B4-BE49-F238E27FC236}">
                    <a16:creationId xmlns:a16="http://schemas.microsoft.com/office/drawing/2014/main" xmlns="" id="{E3B2C2CA-858A-48B3-A11F-C444356A5770}"/>
                  </a:ext>
                </a:extLst>
              </p:cNvPr>
              <p:cNvSpPr>
                <a:spLocks noChangeArrowheads="1"/>
              </p:cNvSpPr>
              <p:nvPr/>
            </p:nvSpPr>
            <p:spPr bwMode="auto">
              <a:xfrm>
                <a:off x="196" y="2043"/>
                <a:ext cx="62"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rgbClr val="000000"/>
                    </a:solidFill>
                    <a:effectLst/>
                    <a:latin typeface="Times New Roman" panose="02020603050405020304" pitchFamily="18" charset="0"/>
                  </a:rPr>
                  <a:t>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661" name="Rectangle 114">
                <a:extLst>
                  <a:ext uri="{FF2B5EF4-FFF2-40B4-BE49-F238E27FC236}">
                    <a16:creationId xmlns:a16="http://schemas.microsoft.com/office/drawing/2014/main" xmlns="" id="{E039B5CC-8166-4373-83B9-9CC8AF06C5B8}"/>
                  </a:ext>
                </a:extLst>
              </p:cNvPr>
              <p:cNvSpPr>
                <a:spLocks noChangeArrowheads="1"/>
              </p:cNvSpPr>
              <p:nvPr/>
            </p:nvSpPr>
            <p:spPr bwMode="auto">
              <a:xfrm>
                <a:off x="562" y="820"/>
                <a:ext cx="203" cy="107"/>
              </a:xfrm>
              <a:prstGeom prst="rect">
                <a:avLst/>
              </a:prstGeom>
              <a:solidFill>
                <a:srgbClr val="FFFF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2" name="Rectangle 115">
                <a:extLst>
                  <a:ext uri="{FF2B5EF4-FFF2-40B4-BE49-F238E27FC236}">
                    <a16:creationId xmlns:a16="http://schemas.microsoft.com/office/drawing/2014/main" xmlns="" id="{C8380ED1-68A4-4EB0-8FDF-6D67BE18B627}"/>
                  </a:ext>
                </a:extLst>
              </p:cNvPr>
              <p:cNvSpPr>
                <a:spLocks noChangeArrowheads="1"/>
              </p:cNvSpPr>
              <p:nvPr/>
            </p:nvSpPr>
            <p:spPr bwMode="auto">
              <a:xfrm>
                <a:off x="576" y="851"/>
                <a:ext cx="196"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8080"/>
                    </a:solidFill>
                    <a:effectLst/>
                    <a:latin typeface="宋体" panose="02010600030101010101" pitchFamily="2" charset="-122"/>
                    <a:ea typeface="宋体" panose="02010600030101010101" pitchFamily="2" charset="-122"/>
                  </a:rPr>
                  <a:t>286T/H</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663" name="Rectangle 116">
                <a:extLst>
                  <a:ext uri="{FF2B5EF4-FFF2-40B4-BE49-F238E27FC236}">
                    <a16:creationId xmlns:a16="http://schemas.microsoft.com/office/drawing/2014/main" xmlns="" id="{A273EC27-1B4F-4090-BB8F-EF1388B49382}"/>
                  </a:ext>
                </a:extLst>
              </p:cNvPr>
              <p:cNvSpPr>
                <a:spLocks noChangeArrowheads="1"/>
              </p:cNvSpPr>
              <p:nvPr/>
            </p:nvSpPr>
            <p:spPr bwMode="auto">
              <a:xfrm>
                <a:off x="744" y="813"/>
                <a:ext cx="62"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rgbClr val="000000"/>
                    </a:solidFill>
                    <a:effectLst/>
                    <a:latin typeface="Times New Roman" panose="02020603050405020304" pitchFamily="18" charset="0"/>
                  </a:rPr>
                  <a:t>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664" name="Line 117">
                <a:extLst>
                  <a:ext uri="{FF2B5EF4-FFF2-40B4-BE49-F238E27FC236}">
                    <a16:creationId xmlns:a16="http://schemas.microsoft.com/office/drawing/2014/main" xmlns="" id="{16A7839A-0220-4C0E-84E3-2B461E5986FF}"/>
                  </a:ext>
                </a:extLst>
              </p:cNvPr>
              <p:cNvSpPr>
                <a:spLocks noChangeShapeType="1"/>
              </p:cNvSpPr>
              <p:nvPr/>
            </p:nvSpPr>
            <p:spPr bwMode="auto">
              <a:xfrm>
                <a:off x="1151" y="2735"/>
                <a:ext cx="86"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65" name="Freeform 118">
                <a:extLst>
                  <a:ext uri="{FF2B5EF4-FFF2-40B4-BE49-F238E27FC236}">
                    <a16:creationId xmlns:a16="http://schemas.microsoft.com/office/drawing/2014/main" xmlns="" id="{CA2703E8-C498-44F0-A938-535372D30250}"/>
                  </a:ext>
                </a:extLst>
              </p:cNvPr>
              <p:cNvSpPr>
                <a:spLocks/>
              </p:cNvSpPr>
              <p:nvPr/>
            </p:nvSpPr>
            <p:spPr bwMode="auto">
              <a:xfrm>
                <a:off x="1223" y="2711"/>
                <a:ext cx="72" cy="53"/>
              </a:xfrm>
              <a:custGeom>
                <a:avLst/>
                <a:gdLst>
                  <a:gd name="T0" fmla="*/ 0 w 72"/>
                  <a:gd name="T1" fmla="*/ 53 h 53"/>
                  <a:gd name="T2" fmla="*/ 72 w 72"/>
                  <a:gd name="T3" fmla="*/ 30 h 53"/>
                  <a:gd name="T4" fmla="*/ 0 w 72"/>
                  <a:gd name="T5" fmla="*/ 0 h 53"/>
                  <a:gd name="T6" fmla="*/ 0 w 72"/>
                  <a:gd name="T7" fmla="*/ 53 h 53"/>
                </a:gdLst>
                <a:ahLst/>
                <a:cxnLst>
                  <a:cxn ang="0">
                    <a:pos x="T0" y="T1"/>
                  </a:cxn>
                  <a:cxn ang="0">
                    <a:pos x="T2" y="T3"/>
                  </a:cxn>
                  <a:cxn ang="0">
                    <a:pos x="T4" y="T5"/>
                  </a:cxn>
                  <a:cxn ang="0">
                    <a:pos x="T6" y="T7"/>
                  </a:cxn>
                </a:cxnLst>
                <a:rect l="0" t="0" r="r" b="b"/>
                <a:pathLst>
                  <a:path w="72" h="53">
                    <a:moveTo>
                      <a:pt x="0" y="53"/>
                    </a:moveTo>
                    <a:lnTo>
                      <a:pt x="72" y="30"/>
                    </a:lnTo>
                    <a:lnTo>
                      <a:pt x="0" y="0"/>
                    </a:lnTo>
                    <a:lnTo>
                      <a:pt x="0" y="5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6" name="Line 119">
                <a:extLst>
                  <a:ext uri="{FF2B5EF4-FFF2-40B4-BE49-F238E27FC236}">
                    <a16:creationId xmlns:a16="http://schemas.microsoft.com/office/drawing/2014/main" xmlns="" id="{24B87B9D-6861-4195-A115-669097B71505}"/>
                  </a:ext>
                </a:extLst>
              </p:cNvPr>
              <p:cNvSpPr>
                <a:spLocks noChangeShapeType="1"/>
              </p:cNvSpPr>
              <p:nvPr/>
            </p:nvSpPr>
            <p:spPr bwMode="auto">
              <a:xfrm flipH="1">
                <a:off x="1504" y="1720"/>
                <a:ext cx="85"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67" name="Freeform 120">
                <a:extLst>
                  <a:ext uri="{FF2B5EF4-FFF2-40B4-BE49-F238E27FC236}">
                    <a16:creationId xmlns:a16="http://schemas.microsoft.com/office/drawing/2014/main" xmlns="" id="{5C02220C-8212-4985-86FE-3E726507370A}"/>
                  </a:ext>
                </a:extLst>
              </p:cNvPr>
              <p:cNvSpPr>
                <a:spLocks/>
              </p:cNvSpPr>
              <p:nvPr/>
            </p:nvSpPr>
            <p:spPr bwMode="auto">
              <a:xfrm>
                <a:off x="1451" y="1696"/>
                <a:ext cx="72" cy="54"/>
              </a:xfrm>
              <a:custGeom>
                <a:avLst/>
                <a:gdLst>
                  <a:gd name="T0" fmla="*/ 72 w 72"/>
                  <a:gd name="T1" fmla="*/ 0 h 54"/>
                  <a:gd name="T2" fmla="*/ 0 w 72"/>
                  <a:gd name="T3" fmla="*/ 31 h 54"/>
                  <a:gd name="T4" fmla="*/ 72 w 72"/>
                  <a:gd name="T5" fmla="*/ 54 h 54"/>
                  <a:gd name="T6" fmla="*/ 72 w 72"/>
                  <a:gd name="T7" fmla="*/ 0 h 54"/>
                </a:gdLst>
                <a:ahLst/>
                <a:cxnLst>
                  <a:cxn ang="0">
                    <a:pos x="T0" y="T1"/>
                  </a:cxn>
                  <a:cxn ang="0">
                    <a:pos x="T2" y="T3"/>
                  </a:cxn>
                  <a:cxn ang="0">
                    <a:pos x="T4" y="T5"/>
                  </a:cxn>
                  <a:cxn ang="0">
                    <a:pos x="T6" y="T7"/>
                  </a:cxn>
                </a:cxnLst>
                <a:rect l="0" t="0" r="r" b="b"/>
                <a:pathLst>
                  <a:path w="72" h="54">
                    <a:moveTo>
                      <a:pt x="72" y="0"/>
                    </a:moveTo>
                    <a:lnTo>
                      <a:pt x="0" y="31"/>
                    </a:lnTo>
                    <a:lnTo>
                      <a:pt x="72" y="54"/>
                    </a:lnTo>
                    <a:lnTo>
                      <a:pt x="72"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8" name="Line 121">
                <a:extLst>
                  <a:ext uri="{FF2B5EF4-FFF2-40B4-BE49-F238E27FC236}">
                    <a16:creationId xmlns:a16="http://schemas.microsoft.com/office/drawing/2014/main" xmlns="" id="{BE9C2B85-84F6-4134-A635-EB98DB1A6F13}"/>
                  </a:ext>
                </a:extLst>
              </p:cNvPr>
              <p:cNvSpPr>
                <a:spLocks noChangeShapeType="1"/>
              </p:cNvSpPr>
              <p:nvPr/>
            </p:nvSpPr>
            <p:spPr bwMode="auto">
              <a:xfrm flipH="1">
                <a:off x="1779" y="920"/>
                <a:ext cx="700"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69" name="Freeform 122">
                <a:extLst>
                  <a:ext uri="{FF2B5EF4-FFF2-40B4-BE49-F238E27FC236}">
                    <a16:creationId xmlns:a16="http://schemas.microsoft.com/office/drawing/2014/main" xmlns="" id="{15B39365-F592-44DC-81D6-E1CCCB183D73}"/>
                  </a:ext>
                </a:extLst>
              </p:cNvPr>
              <p:cNvSpPr>
                <a:spLocks/>
              </p:cNvSpPr>
              <p:nvPr/>
            </p:nvSpPr>
            <p:spPr bwMode="auto">
              <a:xfrm>
                <a:off x="1727" y="897"/>
                <a:ext cx="72" cy="53"/>
              </a:xfrm>
              <a:custGeom>
                <a:avLst/>
                <a:gdLst>
                  <a:gd name="T0" fmla="*/ 72 w 72"/>
                  <a:gd name="T1" fmla="*/ 0 h 53"/>
                  <a:gd name="T2" fmla="*/ 0 w 72"/>
                  <a:gd name="T3" fmla="*/ 30 h 53"/>
                  <a:gd name="T4" fmla="*/ 72 w 72"/>
                  <a:gd name="T5" fmla="*/ 53 h 53"/>
                  <a:gd name="T6" fmla="*/ 72 w 72"/>
                  <a:gd name="T7" fmla="*/ 0 h 53"/>
                </a:gdLst>
                <a:ahLst/>
                <a:cxnLst>
                  <a:cxn ang="0">
                    <a:pos x="T0" y="T1"/>
                  </a:cxn>
                  <a:cxn ang="0">
                    <a:pos x="T2" y="T3"/>
                  </a:cxn>
                  <a:cxn ang="0">
                    <a:pos x="T4" y="T5"/>
                  </a:cxn>
                  <a:cxn ang="0">
                    <a:pos x="T6" y="T7"/>
                  </a:cxn>
                </a:cxnLst>
                <a:rect l="0" t="0" r="r" b="b"/>
                <a:pathLst>
                  <a:path w="72" h="53">
                    <a:moveTo>
                      <a:pt x="72" y="0"/>
                    </a:moveTo>
                    <a:lnTo>
                      <a:pt x="0" y="30"/>
                    </a:lnTo>
                    <a:lnTo>
                      <a:pt x="72" y="53"/>
                    </a:lnTo>
                    <a:lnTo>
                      <a:pt x="72"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0" name="Line 123">
                <a:extLst>
                  <a:ext uri="{FF2B5EF4-FFF2-40B4-BE49-F238E27FC236}">
                    <a16:creationId xmlns:a16="http://schemas.microsoft.com/office/drawing/2014/main" xmlns="" id="{90FAB2A7-717D-43A2-8D06-877A5E673D57}"/>
                  </a:ext>
                </a:extLst>
              </p:cNvPr>
              <p:cNvSpPr>
                <a:spLocks noChangeShapeType="1"/>
              </p:cNvSpPr>
              <p:nvPr/>
            </p:nvSpPr>
            <p:spPr bwMode="auto">
              <a:xfrm>
                <a:off x="1655" y="3164"/>
                <a:ext cx="673"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71" name="Freeform 124">
                <a:extLst>
                  <a:ext uri="{FF2B5EF4-FFF2-40B4-BE49-F238E27FC236}">
                    <a16:creationId xmlns:a16="http://schemas.microsoft.com/office/drawing/2014/main" xmlns="" id="{73CBDD0A-796D-4324-A157-D4D6C3BCB410}"/>
                  </a:ext>
                </a:extLst>
              </p:cNvPr>
              <p:cNvSpPr>
                <a:spLocks/>
              </p:cNvSpPr>
              <p:nvPr/>
            </p:nvSpPr>
            <p:spPr bwMode="auto">
              <a:xfrm>
                <a:off x="1596" y="3141"/>
                <a:ext cx="78" cy="54"/>
              </a:xfrm>
              <a:custGeom>
                <a:avLst/>
                <a:gdLst>
                  <a:gd name="T0" fmla="*/ 78 w 78"/>
                  <a:gd name="T1" fmla="*/ 0 h 54"/>
                  <a:gd name="T2" fmla="*/ 0 w 78"/>
                  <a:gd name="T3" fmla="*/ 31 h 54"/>
                  <a:gd name="T4" fmla="*/ 78 w 78"/>
                  <a:gd name="T5" fmla="*/ 54 h 54"/>
                  <a:gd name="T6" fmla="*/ 78 w 78"/>
                  <a:gd name="T7" fmla="*/ 0 h 54"/>
                </a:gdLst>
                <a:ahLst/>
                <a:cxnLst>
                  <a:cxn ang="0">
                    <a:pos x="T0" y="T1"/>
                  </a:cxn>
                  <a:cxn ang="0">
                    <a:pos x="T2" y="T3"/>
                  </a:cxn>
                  <a:cxn ang="0">
                    <a:pos x="T4" y="T5"/>
                  </a:cxn>
                  <a:cxn ang="0">
                    <a:pos x="T6" y="T7"/>
                  </a:cxn>
                </a:cxnLst>
                <a:rect l="0" t="0" r="r" b="b"/>
                <a:pathLst>
                  <a:path w="78" h="54">
                    <a:moveTo>
                      <a:pt x="78" y="0"/>
                    </a:moveTo>
                    <a:lnTo>
                      <a:pt x="0" y="31"/>
                    </a:lnTo>
                    <a:lnTo>
                      <a:pt x="78" y="54"/>
                    </a:lnTo>
                    <a:lnTo>
                      <a:pt x="78"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2" name="Line 125">
                <a:extLst>
                  <a:ext uri="{FF2B5EF4-FFF2-40B4-BE49-F238E27FC236}">
                    <a16:creationId xmlns:a16="http://schemas.microsoft.com/office/drawing/2014/main" xmlns="" id="{DB7AFBEA-D24F-4509-A90E-241D5A5F8279}"/>
                  </a:ext>
                </a:extLst>
              </p:cNvPr>
              <p:cNvSpPr>
                <a:spLocks noChangeShapeType="1"/>
              </p:cNvSpPr>
              <p:nvPr/>
            </p:nvSpPr>
            <p:spPr bwMode="auto">
              <a:xfrm>
                <a:off x="2335" y="2988"/>
                <a:ext cx="0" cy="323"/>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73" name="Freeform 126">
                <a:extLst>
                  <a:ext uri="{FF2B5EF4-FFF2-40B4-BE49-F238E27FC236}">
                    <a16:creationId xmlns:a16="http://schemas.microsoft.com/office/drawing/2014/main" xmlns="" id="{CE7996B3-460C-492B-9A17-7429FE17A7D0}"/>
                  </a:ext>
                </a:extLst>
              </p:cNvPr>
              <p:cNvSpPr>
                <a:spLocks/>
              </p:cNvSpPr>
              <p:nvPr/>
            </p:nvSpPr>
            <p:spPr bwMode="auto">
              <a:xfrm>
                <a:off x="2315" y="3295"/>
                <a:ext cx="46" cy="92"/>
              </a:xfrm>
              <a:custGeom>
                <a:avLst/>
                <a:gdLst>
                  <a:gd name="T0" fmla="*/ 0 w 46"/>
                  <a:gd name="T1" fmla="*/ 0 h 92"/>
                  <a:gd name="T2" fmla="*/ 27 w 46"/>
                  <a:gd name="T3" fmla="*/ 92 h 92"/>
                  <a:gd name="T4" fmla="*/ 46 w 46"/>
                  <a:gd name="T5" fmla="*/ 0 h 92"/>
                  <a:gd name="T6" fmla="*/ 0 w 46"/>
                  <a:gd name="T7" fmla="*/ 0 h 92"/>
                </a:gdLst>
                <a:ahLst/>
                <a:cxnLst>
                  <a:cxn ang="0">
                    <a:pos x="T0" y="T1"/>
                  </a:cxn>
                  <a:cxn ang="0">
                    <a:pos x="T2" y="T3"/>
                  </a:cxn>
                  <a:cxn ang="0">
                    <a:pos x="T4" y="T5"/>
                  </a:cxn>
                  <a:cxn ang="0">
                    <a:pos x="T6" y="T7"/>
                  </a:cxn>
                </a:cxnLst>
                <a:rect l="0" t="0" r="r" b="b"/>
                <a:pathLst>
                  <a:path w="46" h="92">
                    <a:moveTo>
                      <a:pt x="0" y="0"/>
                    </a:moveTo>
                    <a:lnTo>
                      <a:pt x="27" y="92"/>
                    </a:lnTo>
                    <a:lnTo>
                      <a:pt x="46"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4" name="Rectangle 127">
                <a:extLst>
                  <a:ext uri="{FF2B5EF4-FFF2-40B4-BE49-F238E27FC236}">
                    <a16:creationId xmlns:a16="http://schemas.microsoft.com/office/drawing/2014/main" xmlns="" id="{3BB556D8-F311-4D28-B801-E15835C789CA}"/>
                  </a:ext>
                </a:extLst>
              </p:cNvPr>
              <p:cNvSpPr>
                <a:spLocks noChangeArrowheads="1"/>
              </p:cNvSpPr>
              <p:nvPr/>
            </p:nvSpPr>
            <p:spPr bwMode="auto">
              <a:xfrm>
                <a:off x="1838" y="3249"/>
                <a:ext cx="83"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FF"/>
                    </a:solidFill>
                    <a:effectLst/>
                    <a:latin typeface="宋体" panose="02010600030101010101" pitchFamily="2" charset="-122"/>
                    <a:ea typeface="宋体" panose="02010600030101010101" pitchFamily="2" charset="-122"/>
                  </a:rPr>
                  <a:t>41</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675" name="Rectangle 128">
                <a:extLst>
                  <a:ext uri="{FF2B5EF4-FFF2-40B4-BE49-F238E27FC236}">
                    <a16:creationId xmlns:a16="http://schemas.microsoft.com/office/drawing/2014/main" xmlns="" id="{A212C17D-5BB8-4DF8-A964-329C5BE1B7DA}"/>
                  </a:ext>
                </a:extLst>
              </p:cNvPr>
              <p:cNvSpPr>
                <a:spLocks noChangeArrowheads="1"/>
              </p:cNvSpPr>
              <p:nvPr/>
            </p:nvSpPr>
            <p:spPr bwMode="auto">
              <a:xfrm>
                <a:off x="1894" y="3249"/>
                <a:ext cx="56"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FF"/>
                    </a:solidFill>
                    <a:effectLst/>
                    <a:latin typeface="宋体" panose="02010600030101010101" pitchFamily="2" charset="-122"/>
                    <a:ea typeface="宋体" panose="02010600030101010101" pitchFamily="2" charset="-122"/>
                  </a:rPr>
                  <a:t>-</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676" name="Rectangle 129">
                <a:extLst>
                  <a:ext uri="{FF2B5EF4-FFF2-40B4-BE49-F238E27FC236}">
                    <a16:creationId xmlns:a16="http://schemas.microsoft.com/office/drawing/2014/main" xmlns="" id="{DFB1BD77-7F2F-4681-A466-617464E14945}"/>
                  </a:ext>
                </a:extLst>
              </p:cNvPr>
              <p:cNvSpPr>
                <a:spLocks noChangeArrowheads="1"/>
              </p:cNvSpPr>
              <p:nvPr/>
            </p:nvSpPr>
            <p:spPr bwMode="auto">
              <a:xfrm>
                <a:off x="1922" y="3249"/>
                <a:ext cx="56"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FF"/>
                    </a:solidFill>
                    <a:effectLst/>
                    <a:latin typeface="宋体" panose="02010600030101010101" pitchFamily="2" charset="-122"/>
                    <a:ea typeface="宋体" panose="02010600030101010101" pitchFamily="2" charset="-122"/>
                  </a:rPr>
                  <a:t>E</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677" name="Rectangle 130">
                <a:extLst>
                  <a:ext uri="{FF2B5EF4-FFF2-40B4-BE49-F238E27FC236}">
                    <a16:creationId xmlns:a16="http://schemas.microsoft.com/office/drawing/2014/main" xmlns="" id="{8D7BA6A8-A564-4F4D-A974-41EA399D8272}"/>
                  </a:ext>
                </a:extLst>
              </p:cNvPr>
              <p:cNvSpPr>
                <a:spLocks noChangeArrowheads="1"/>
              </p:cNvSpPr>
              <p:nvPr/>
            </p:nvSpPr>
            <p:spPr bwMode="auto">
              <a:xfrm>
                <a:off x="1949" y="3249"/>
                <a:ext cx="56"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FF"/>
                    </a:solidFill>
                    <a:effectLst/>
                    <a:latin typeface="宋体" panose="02010600030101010101" pitchFamily="2" charset="-122"/>
                    <a:ea typeface="宋体" panose="02010600030101010101" pitchFamily="2" charset="-122"/>
                  </a:rPr>
                  <a:t>-</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678" name="Rectangle 131">
                <a:extLst>
                  <a:ext uri="{FF2B5EF4-FFF2-40B4-BE49-F238E27FC236}">
                    <a16:creationId xmlns:a16="http://schemas.microsoft.com/office/drawing/2014/main" xmlns="" id="{885EB9A3-D141-4887-83DD-AF08CD7C2B3C}"/>
                  </a:ext>
                </a:extLst>
              </p:cNvPr>
              <p:cNvSpPr>
                <a:spLocks noChangeArrowheads="1"/>
              </p:cNvSpPr>
              <p:nvPr/>
            </p:nvSpPr>
            <p:spPr bwMode="auto">
              <a:xfrm>
                <a:off x="1977" y="3249"/>
                <a:ext cx="196"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FF"/>
                    </a:solidFill>
                    <a:effectLst/>
                    <a:latin typeface="宋体" panose="02010600030101010101" pitchFamily="2" charset="-122"/>
                    <a:ea typeface="宋体" panose="02010600030101010101" pitchFamily="2" charset="-122"/>
                  </a:rPr>
                  <a:t>3002A/</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679" name="Rectangle 132">
                <a:extLst>
                  <a:ext uri="{FF2B5EF4-FFF2-40B4-BE49-F238E27FC236}">
                    <a16:creationId xmlns:a16="http://schemas.microsoft.com/office/drawing/2014/main" xmlns="" id="{BD947FD8-74AA-40D5-90BC-73A389B73A3F}"/>
                  </a:ext>
                </a:extLst>
              </p:cNvPr>
              <p:cNvSpPr>
                <a:spLocks noChangeArrowheads="1"/>
              </p:cNvSpPr>
              <p:nvPr/>
            </p:nvSpPr>
            <p:spPr bwMode="auto">
              <a:xfrm>
                <a:off x="2145" y="3249"/>
                <a:ext cx="56"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FF"/>
                    </a:solidFill>
                    <a:effectLst/>
                    <a:latin typeface="宋体" panose="02010600030101010101" pitchFamily="2" charset="-122"/>
                    <a:ea typeface="宋体" panose="02010600030101010101" pitchFamily="2" charset="-122"/>
                  </a:rPr>
                  <a:t>B</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680" name="Rectangle 133">
                <a:extLst>
                  <a:ext uri="{FF2B5EF4-FFF2-40B4-BE49-F238E27FC236}">
                    <a16:creationId xmlns:a16="http://schemas.microsoft.com/office/drawing/2014/main" xmlns="" id="{9E5D0740-B907-4B56-A9FC-C024ED26802C}"/>
                  </a:ext>
                </a:extLst>
              </p:cNvPr>
              <p:cNvSpPr>
                <a:spLocks noChangeArrowheads="1"/>
              </p:cNvSpPr>
              <p:nvPr/>
            </p:nvSpPr>
            <p:spPr bwMode="auto">
              <a:xfrm>
                <a:off x="2174" y="3211"/>
                <a:ext cx="62"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rgbClr val="000000"/>
                    </a:solidFill>
                    <a:effectLst/>
                    <a:latin typeface="Times New Roman" panose="02020603050405020304" pitchFamily="18" charset="0"/>
                  </a:rPr>
                  <a:t>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681" name="Line 134">
                <a:extLst>
                  <a:ext uri="{FF2B5EF4-FFF2-40B4-BE49-F238E27FC236}">
                    <a16:creationId xmlns:a16="http://schemas.microsoft.com/office/drawing/2014/main" xmlns="" id="{B58BFEA3-A604-4AC4-AFBC-877A901A536C}"/>
                  </a:ext>
                </a:extLst>
              </p:cNvPr>
              <p:cNvSpPr>
                <a:spLocks noChangeShapeType="1"/>
              </p:cNvSpPr>
              <p:nvPr/>
            </p:nvSpPr>
            <p:spPr bwMode="auto">
              <a:xfrm flipH="1">
                <a:off x="1445" y="2941"/>
                <a:ext cx="386" cy="1"/>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82" name="Freeform 135">
                <a:extLst>
                  <a:ext uri="{FF2B5EF4-FFF2-40B4-BE49-F238E27FC236}">
                    <a16:creationId xmlns:a16="http://schemas.microsoft.com/office/drawing/2014/main" xmlns="" id="{D595CA63-908E-4843-A991-9F90159B95F3}"/>
                  </a:ext>
                </a:extLst>
              </p:cNvPr>
              <p:cNvSpPr>
                <a:spLocks/>
              </p:cNvSpPr>
              <p:nvPr/>
            </p:nvSpPr>
            <p:spPr bwMode="auto">
              <a:xfrm>
                <a:off x="1400" y="2918"/>
                <a:ext cx="65" cy="54"/>
              </a:xfrm>
              <a:custGeom>
                <a:avLst/>
                <a:gdLst>
                  <a:gd name="T0" fmla="*/ 65 w 65"/>
                  <a:gd name="T1" fmla="*/ 0 h 54"/>
                  <a:gd name="T2" fmla="*/ 0 w 65"/>
                  <a:gd name="T3" fmla="*/ 23 h 54"/>
                  <a:gd name="T4" fmla="*/ 65 w 65"/>
                  <a:gd name="T5" fmla="*/ 54 h 54"/>
                  <a:gd name="T6" fmla="*/ 65 w 65"/>
                  <a:gd name="T7" fmla="*/ 0 h 54"/>
                </a:gdLst>
                <a:ahLst/>
                <a:cxnLst>
                  <a:cxn ang="0">
                    <a:pos x="T0" y="T1"/>
                  </a:cxn>
                  <a:cxn ang="0">
                    <a:pos x="T2" y="T3"/>
                  </a:cxn>
                  <a:cxn ang="0">
                    <a:pos x="T4" y="T5"/>
                  </a:cxn>
                  <a:cxn ang="0">
                    <a:pos x="T6" y="T7"/>
                  </a:cxn>
                </a:cxnLst>
                <a:rect l="0" t="0" r="r" b="b"/>
                <a:pathLst>
                  <a:path w="65" h="54">
                    <a:moveTo>
                      <a:pt x="65" y="0"/>
                    </a:moveTo>
                    <a:lnTo>
                      <a:pt x="0" y="23"/>
                    </a:lnTo>
                    <a:lnTo>
                      <a:pt x="65" y="54"/>
                    </a:lnTo>
                    <a:lnTo>
                      <a:pt x="65"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3" name="Line 136">
                <a:extLst>
                  <a:ext uri="{FF2B5EF4-FFF2-40B4-BE49-F238E27FC236}">
                    <a16:creationId xmlns:a16="http://schemas.microsoft.com/office/drawing/2014/main" xmlns="" id="{71FC436D-CC67-46E2-82C0-C2FF8587A7BD}"/>
                  </a:ext>
                </a:extLst>
              </p:cNvPr>
              <p:cNvSpPr>
                <a:spLocks noChangeShapeType="1"/>
              </p:cNvSpPr>
              <p:nvPr/>
            </p:nvSpPr>
            <p:spPr bwMode="auto">
              <a:xfrm>
                <a:off x="1595" y="2557"/>
                <a:ext cx="1" cy="84"/>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84" name="Freeform 137">
                <a:extLst>
                  <a:ext uri="{FF2B5EF4-FFF2-40B4-BE49-F238E27FC236}">
                    <a16:creationId xmlns:a16="http://schemas.microsoft.com/office/drawing/2014/main" xmlns="" id="{3A52F4E8-974F-4B6B-A663-AA430A67F9ED}"/>
                  </a:ext>
                </a:extLst>
              </p:cNvPr>
              <p:cNvSpPr>
                <a:spLocks/>
              </p:cNvSpPr>
              <p:nvPr/>
            </p:nvSpPr>
            <p:spPr bwMode="auto">
              <a:xfrm>
                <a:off x="1576" y="2496"/>
                <a:ext cx="46" cy="84"/>
              </a:xfrm>
              <a:custGeom>
                <a:avLst/>
                <a:gdLst>
                  <a:gd name="T0" fmla="*/ 46 w 46"/>
                  <a:gd name="T1" fmla="*/ 84 h 84"/>
                  <a:gd name="T2" fmla="*/ 19 w 46"/>
                  <a:gd name="T3" fmla="*/ 0 h 84"/>
                  <a:gd name="T4" fmla="*/ 0 w 46"/>
                  <a:gd name="T5" fmla="*/ 84 h 84"/>
                  <a:gd name="T6" fmla="*/ 46 w 46"/>
                  <a:gd name="T7" fmla="*/ 84 h 84"/>
                </a:gdLst>
                <a:ahLst/>
                <a:cxnLst>
                  <a:cxn ang="0">
                    <a:pos x="T0" y="T1"/>
                  </a:cxn>
                  <a:cxn ang="0">
                    <a:pos x="T2" y="T3"/>
                  </a:cxn>
                  <a:cxn ang="0">
                    <a:pos x="T4" y="T5"/>
                  </a:cxn>
                  <a:cxn ang="0">
                    <a:pos x="T6" y="T7"/>
                  </a:cxn>
                </a:cxnLst>
                <a:rect l="0" t="0" r="r" b="b"/>
                <a:pathLst>
                  <a:path w="46" h="84">
                    <a:moveTo>
                      <a:pt x="46" y="84"/>
                    </a:moveTo>
                    <a:lnTo>
                      <a:pt x="19" y="0"/>
                    </a:lnTo>
                    <a:lnTo>
                      <a:pt x="0" y="84"/>
                    </a:lnTo>
                    <a:lnTo>
                      <a:pt x="46" y="8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5" name="Line 138">
                <a:extLst>
                  <a:ext uri="{FF2B5EF4-FFF2-40B4-BE49-F238E27FC236}">
                    <a16:creationId xmlns:a16="http://schemas.microsoft.com/office/drawing/2014/main" xmlns="" id="{FB1CB76A-96FD-4242-A056-82B7832871D2}"/>
                  </a:ext>
                </a:extLst>
              </p:cNvPr>
              <p:cNvSpPr>
                <a:spLocks noChangeShapeType="1"/>
              </p:cNvSpPr>
              <p:nvPr/>
            </p:nvSpPr>
            <p:spPr bwMode="auto">
              <a:xfrm flipV="1">
                <a:off x="1314" y="1181"/>
                <a:ext cx="7" cy="123"/>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86" name="Freeform 139">
                <a:extLst>
                  <a:ext uri="{FF2B5EF4-FFF2-40B4-BE49-F238E27FC236}">
                    <a16:creationId xmlns:a16="http://schemas.microsoft.com/office/drawing/2014/main" xmlns="" id="{5C107557-C136-4DF1-A2FC-295A2B1666F6}"/>
                  </a:ext>
                </a:extLst>
              </p:cNvPr>
              <p:cNvSpPr>
                <a:spLocks/>
              </p:cNvSpPr>
              <p:nvPr/>
            </p:nvSpPr>
            <p:spPr bwMode="auto">
              <a:xfrm>
                <a:off x="1301" y="1127"/>
                <a:ext cx="46" cy="77"/>
              </a:xfrm>
              <a:custGeom>
                <a:avLst/>
                <a:gdLst>
                  <a:gd name="T0" fmla="*/ 46 w 46"/>
                  <a:gd name="T1" fmla="*/ 77 h 77"/>
                  <a:gd name="T2" fmla="*/ 20 w 46"/>
                  <a:gd name="T3" fmla="*/ 0 h 77"/>
                  <a:gd name="T4" fmla="*/ 0 w 46"/>
                  <a:gd name="T5" fmla="*/ 77 h 77"/>
                  <a:gd name="T6" fmla="*/ 46 w 46"/>
                  <a:gd name="T7" fmla="*/ 77 h 77"/>
                </a:gdLst>
                <a:ahLst/>
                <a:cxnLst>
                  <a:cxn ang="0">
                    <a:pos x="T0" y="T1"/>
                  </a:cxn>
                  <a:cxn ang="0">
                    <a:pos x="T2" y="T3"/>
                  </a:cxn>
                  <a:cxn ang="0">
                    <a:pos x="T4" y="T5"/>
                  </a:cxn>
                  <a:cxn ang="0">
                    <a:pos x="T6" y="T7"/>
                  </a:cxn>
                </a:cxnLst>
                <a:rect l="0" t="0" r="r" b="b"/>
                <a:pathLst>
                  <a:path w="46" h="77">
                    <a:moveTo>
                      <a:pt x="46" y="77"/>
                    </a:moveTo>
                    <a:lnTo>
                      <a:pt x="20" y="0"/>
                    </a:lnTo>
                    <a:lnTo>
                      <a:pt x="0" y="77"/>
                    </a:lnTo>
                    <a:lnTo>
                      <a:pt x="46" y="7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7" name="Rectangle 140">
                <a:extLst>
                  <a:ext uri="{FF2B5EF4-FFF2-40B4-BE49-F238E27FC236}">
                    <a16:creationId xmlns:a16="http://schemas.microsoft.com/office/drawing/2014/main" xmlns="" id="{91BB3AD8-A25A-4F34-9930-EE310FBC997E}"/>
                  </a:ext>
                </a:extLst>
              </p:cNvPr>
              <p:cNvSpPr>
                <a:spLocks noChangeArrowheads="1"/>
              </p:cNvSpPr>
              <p:nvPr/>
            </p:nvSpPr>
            <p:spPr bwMode="auto">
              <a:xfrm>
                <a:off x="1197" y="981"/>
                <a:ext cx="222" cy="146"/>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8" name="Rectangle 141">
                <a:extLst>
                  <a:ext uri="{FF2B5EF4-FFF2-40B4-BE49-F238E27FC236}">
                    <a16:creationId xmlns:a16="http://schemas.microsoft.com/office/drawing/2014/main" xmlns="" id="{A124D253-79DF-4639-BEB5-7E16F1C240D2}"/>
                  </a:ext>
                </a:extLst>
              </p:cNvPr>
              <p:cNvSpPr>
                <a:spLocks noChangeArrowheads="1"/>
              </p:cNvSpPr>
              <p:nvPr/>
            </p:nvSpPr>
            <p:spPr bwMode="auto">
              <a:xfrm>
                <a:off x="1211" y="1012"/>
                <a:ext cx="224"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To AOGI</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689" name="Rectangle 142">
                <a:extLst>
                  <a:ext uri="{FF2B5EF4-FFF2-40B4-BE49-F238E27FC236}">
                    <a16:creationId xmlns:a16="http://schemas.microsoft.com/office/drawing/2014/main" xmlns="" id="{036F29A8-B5B3-4CE8-A510-4AC6D1C92FD5}"/>
                  </a:ext>
                </a:extLst>
              </p:cNvPr>
              <p:cNvSpPr>
                <a:spLocks noChangeArrowheads="1"/>
              </p:cNvSpPr>
              <p:nvPr/>
            </p:nvSpPr>
            <p:spPr bwMode="auto">
              <a:xfrm>
                <a:off x="1406" y="974"/>
                <a:ext cx="62"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rgbClr val="000000"/>
                    </a:solidFill>
                    <a:effectLst/>
                    <a:latin typeface="Times New Roman" panose="02020603050405020304" pitchFamily="18" charset="0"/>
                  </a:rPr>
                  <a:t>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690" name="Freeform 143">
                <a:extLst>
                  <a:ext uri="{FF2B5EF4-FFF2-40B4-BE49-F238E27FC236}">
                    <a16:creationId xmlns:a16="http://schemas.microsoft.com/office/drawing/2014/main" xmlns="" id="{48696E20-2A82-4CE6-B5EE-4B9872004AE7}"/>
                  </a:ext>
                </a:extLst>
              </p:cNvPr>
              <p:cNvSpPr>
                <a:spLocks/>
              </p:cNvSpPr>
              <p:nvPr/>
            </p:nvSpPr>
            <p:spPr bwMode="auto">
              <a:xfrm>
                <a:off x="1210" y="1304"/>
                <a:ext cx="216" cy="154"/>
              </a:xfrm>
              <a:custGeom>
                <a:avLst/>
                <a:gdLst>
                  <a:gd name="T0" fmla="*/ 0 w 216"/>
                  <a:gd name="T1" fmla="*/ 77 h 154"/>
                  <a:gd name="T2" fmla="*/ 6 w 216"/>
                  <a:gd name="T3" fmla="*/ 46 h 154"/>
                  <a:gd name="T4" fmla="*/ 32 w 216"/>
                  <a:gd name="T5" fmla="*/ 23 h 154"/>
                  <a:gd name="T6" fmla="*/ 65 w 216"/>
                  <a:gd name="T7" fmla="*/ 8 h 154"/>
                  <a:gd name="T8" fmla="*/ 104 w 216"/>
                  <a:gd name="T9" fmla="*/ 0 h 154"/>
                  <a:gd name="T10" fmla="*/ 150 w 216"/>
                  <a:gd name="T11" fmla="*/ 8 h 154"/>
                  <a:gd name="T12" fmla="*/ 183 w 216"/>
                  <a:gd name="T13" fmla="*/ 23 h 154"/>
                  <a:gd name="T14" fmla="*/ 209 w 216"/>
                  <a:gd name="T15" fmla="*/ 46 h 154"/>
                  <a:gd name="T16" fmla="*/ 216 w 216"/>
                  <a:gd name="T17" fmla="*/ 77 h 154"/>
                  <a:gd name="T18" fmla="*/ 216 w 216"/>
                  <a:gd name="T19" fmla="*/ 154 h 154"/>
                  <a:gd name="T20" fmla="*/ 0 w 216"/>
                  <a:gd name="T21" fmla="*/ 154 h 154"/>
                  <a:gd name="T22" fmla="*/ 0 w 216"/>
                  <a:gd name="T23" fmla="*/ 77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6" h="154">
                    <a:moveTo>
                      <a:pt x="0" y="77"/>
                    </a:moveTo>
                    <a:lnTo>
                      <a:pt x="6" y="46"/>
                    </a:lnTo>
                    <a:lnTo>
                      <a:pt x="32" y="23"/>
                    </a:lnTo>
                    <a:lnTo>
                      <a:pt x="65" y="8"/>
                    </a:lnTo>
                    <a:lnTo>
                      <a:pt x="104" y="0"/>
                    </a:lnTo>
                    <a:lnTo>
                      <a:pt x="150" y="8"/>
                    </a:lnTo>
                    <a:lnTo>
                      <a:pt x="183" y="23"/>
                    </a:lnTo>
                    <a:lnTo>
                      <a:pt x="209" y="46"/>
                    </a:lnTo>
                    <a:lnTo>
                      <a:pt x="216" y="77"/>
                    </a:lnTo>
                    <a:lnTo>
                      <a:pt x="216" y="154"/>
                    </a:lnTo>
                    <a:lnTo>
                      <a:pt x="0" y="154"/>
                    </a:lnTo>
                    <a:lnTo>
                      <a:pt x="0" y="77"/>
                    </a:lnTo>
                    <a:close/>
                  </a:path>
                </a:pathLst>
              </a:custGeom>
              <a:solidFill>
                <a:srgbClr val="CC99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1" name="Freeform 144">
                <a:extLst>
                  <a:ext uri="{FF2B5EF4-FFF2-40B4-BE49-F238E27FC236}">
                    <a16:creationId xmlns:a16="http://schemas.microsoft.com/office/drawing/2014/main" xmlns="" id="{5314156D-CCF3-4BFC-A904-5F3D9C7927FA}"/>
                  </a:ext>
                </a:extLst>
              </p:cNvPr>
              <p:cNvSpPr>
                <a:spLocks/>
              </p:cNvSpPr>
              <p:nvPr/>
            </p:nvSpPr>
            <p:spPr bwMode="auto">
              <a:xfrm>
                <a:off x="1210" y="1304"/>
                <a:ext cx="216" cy="154"/>
              </a:xfrm>
              <a:custGeom>
                <a:avLst/>
                <a:gdLst>
                  <a:gd name="T0" fmla="*/ 0 w 216"/>
                  <a:gd name="T1" fmla="*/ 77 h 154"/>
                  <a:gd name="T2" fmla="*/ 6 w 216"/>
                  <a:gd name="T3" fmla="*/ 46 h 154"/>
                  <a:gd name="T4" fmla="*/ 32 w 216"/>
                  <a:gd name="T5" fmla="*/ 23 h 154"/>
                  <a:gd name="T6" fmla="*/ 65 w 216"/>
                  <a:gd name="T7" fmla="*/ 8 h 154"/>
                  <a:gd name="T8" fmla="*/ 104 w 216"/>
                  <a:gd name="T9" fmla="*/ 0 h 154"/>
                  <a:gd name="T10" fmla="*/ 150 w 216"/>
                  <a:gd name="T11" fmla="*/ 8 h 154"/>
                  <a:gd name="T12" fmla="*/ 183 w 216"/>
                  <a:gd name="T13" fmla="*/ 23 h 154"/>
                  <a:gd name="T14" fmla="*/ 209 w 216"/>
                  <a:gd name="T15" fmla="*/ 46 h 154"/>
                  <a:gd name="T16" fmla="*/ 216 w 216"/>
                  <a:gd name="T17" fmla="*/ 77 h 154"/>
                  <a:gd name="T18" fmla="*/ 216 w 216"/>
                  <a:gd name="T19" fmla="*/ 154 h 154"/>
                  <a:gd name="T20" fmla="*/ 0 w 216"/>
                  <a:gd name="T21" fmla="*/ 154 h 154"/>
                  <a:gd name="T22" fmla="*/ 0 w 216"/>
                  <a:gd name="T23" fmla="*/ 77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6" h="154">
                    <a:moveTo>
                      <a:pt x="0" y="77"/>
                    </a:moveTo>
                    <a:lnTo>
                      <a:pt x="6" y="46"/>
                    </a:lnTo>
                    <a:lnTo>
                      <a:pt x="32" y="23"/>
                    </a:lnTo>
                    <a:lnTo>
                      <a:pt x="65" y="8"/>
                    </a:lnTo>
                    <a:lnTo>
                      <a:pt x="104" y="0"/>
                    </a:lnTo>
                    <a:lnTo>
                      <a:pt x="150" y="8"/>
                    </a:lnTo>
                    <a:lnTo>
                      <a:pt x="183" y="23"/>
                    </a:lnTo>
                    <a:lnTo>
                      <a:pt x="209" y="46"/>
                    </a:lnTo>
                    <a:lnTo>
                      <a:pt x="216" y="77"/>
                    </a:lnTo>
                    <a:lnTo>
                      <a:pt x="216" y="154"/>
                    </a:lnTo>
                    <a:lnTo>
                      <a:pt x="0" y="154"/>
                    </a:lnTo>
                    <a:lnTo>
                      <a:pt x="0" y="77"/>
                    </a:lnTo>
                    <a:close/>
                  </a:path>
                </a:pathLst>
              </a:custGeom>
              <a:noFill/>
              <a:ln w="1111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92" name="Rectangle 145">
                <a:extLst>
                  <a:ext uri="{FF2B5EF4-FFF2-40B4-BE49-F238E27FC236}">
                    <a16:creationId xmlns:a16="http://schemas.microsoft.com/office/drawing/2014/main" xmlns="" id="{DF394359-07A7-4EDD-9F0D-FC0BEAB889DC}"/>
                  </a:ext>
                </a:extLst>
              </p:cNvPr>
              <p:cNvSpPr>
                <a:spLocks noChangeArrowheads="1"/>
              </p:cNvSpPr>
              <p:nvPr/>
            </p:nvSpPr>
            <p:spPr bwMode="auto">
              <a:xfrm>
                <a:off x="1210" y="1458"/>
                <a:ext cx="222" cy="761"/>
              </a:xfrm>
              <a:prstGeom prst="rect">
                <a:avLst/>
              </a:prstGeom>
              <a:solidFill>
                <a:srgbClr val="CC99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3" name="Rectangle 146">
                <a:extLst>
                  <a:ext uri="{FF2B5EF4-FFF2-40B4-BE49-F238E27FC236}">
                    <a16:creationId xmlns:a16="http://schemas.microsoft.com/office/drawing/2014/main" xmlns="" id="{AF83DDA1-D926-4DB9-8C54-B45ADD4144CE}"/>
                  </a:ext>
                </a:extLst>
              </p:cNvPr>
              <p:cNvSpPr>
                <a:spLocks noChangeArrowheads="1"/>
              </p:cNvSpPr>
              <p:nvPr/>
            </p:nvSpPr>
            <p:spPr bwMode="auto">
              <a:xfrm>
                <a:off x="1210" y="1458"/>
                <a:ext cx="222" cy="761"/>
              </a:xfrm>
              <a:prstGeom prst="rect">
                <a:avLst/>
              </a:prstGeom>
              <a:noFill/>
              <a:ln w="11113">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94" name="Freeform 147">
                <a:extLst>
                  <a:ext uri="{FF2B5EF4-FFF2-40B4-BE49-F238E27FC236}">
                    <a16:creationId xmlns:a16="http://schemas.microsoft.com/office/drawing/2014/main" xmlns="" id="{209FE0A7-C4E7-467C-9C53-307B028BDD71}"/>
                  </a:ext>
                </a:extLst>
              </p:cNvPr>
              <p:cNvSpPr>
                <a:spLocks/>
              </p:cNvSpPr>
              <p:nvPr/>
            </p:nvSpPr>
            <p:spPr bwMode="auto">
              <a:xfrm>
                <a:off x="1210" y="2212"/>
                <a:ext cx="216" cy="153"/>
              </a:xfrm>
              <a:custGeom>
                <a:avLst/>
                <a:gdLst>
                  <a:gd name="T0" fmla="*/ 216 w 216"/>
                  <a:gd name="T1" fmla="*/ 76 h 153"/>
                  <a:gd name="T2" fmla="*/ 209 w 216"/>
                  <a:gd name="T3" fmla="*/ 106 h 153"/>
                  <a:gd name="T4" fmla="*/ 183 w 216"/>
                  <a:gd name="T5" fmla="*/ 130 h 153"/>
                  <a:gd name="T6" fmla="*/ 150 w 216"/>
                  <a:gd name="T7" fmla="*/ 145 h 153"/>
                  <a:gd name="T8" fmla="*/ 104 w 216"/>
                  <a:gd name="T9" fmla="*/ 153 h 153"/>
                  <a:gd name="T10" fmla="*/ 65 w 216"/>
                  <a:gd name="T11" fmla="*/ 145 h 153"/>
                  <a:gd name="T12" fmla="*/ 32 w 216"/>
                  <a:gd name="T13" fmla="*/ 130 h 153"/>
                  <a:gd name="T14" fmla="*/ 6 w 216"/>
                  <a:gd name="T15" fmla="*/ 106 h 153"/>
                  <a:gd name="T16" fmla="*/ 0 w 216"/>
                  <a:gd name="T17" fmla="*/ 76 h 153"/>
                  <a:gd name="T18" fmla="*/ 0 w 216"/>
                  <a:gd name="T19" fmla="*/ 0 h 153"/>
                  <a:gd name="T20" fmla="*/ 216 w 216"/>
                  <a:gd name="T21" fmla="*/ 0 h 153"/>
                  <a:gd name="T22" fmla="*/ 216 w 216"/>
                  <a:gd name="T23" fmla="*/ 76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6" h="153">
                    <a:moveTo>
                      <a:pt x="216" y="76"/>
                    </a:moveTo>
                    <a:lnTo>
                      <a:pt x="209" y="106"/>
                    </a:lnTo>
                    <a:lnTo>
                      <a:pt x="183" y="130"/>
                    </a:lnTo>
                    <a:lnTo>
                      <a:pt x="150" y="145"/>
                    </a:lnTo>
                    <a:lnTo>
                      <a:pt x="104" y="153"/>
                    </a:lnTo>
                    <a:lnTo>
                      <a:pt x="65" y="145"/>
                    </a:lnTo>
                    <a:lnTo>
                      <a:pt x="32" y="130"/>
                    </a:lnTo>
                    <a:lnTo>
                      <a:pt x="6" y="106"/>
                    </a:lnTo>
                    <a:lnTo>
                      <a:pt x="0" y="76"/>
                    </a:lnTo>
                    <a:lnTo>
                      <a:pt x="0" y="0"/>
                    </a:lnTo>
                    <a:lnTo>
                      <a:pt x="216" y="0"/>
                    </a:lnTo>
                    <a:lnTo>
                      <a:pt x="216" y="76"/>
                    </a:lnTo>
                    <a:close/>
                  </a:path>
                </a:pathLst>
              </a:custGeom>
              <a:solidFill>
                <a:srgbClr val="CC99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5" name="Freeform 148">
                <a:extLst>
                  <a:ext uri="{FF2B5EF4-FFF2-40B4-BE49-F238E27FC236}">
                    <a16:creationId xmlns:a16="http://schemas.microsoft.com/office/drawing/2014/main" xmlns="" id="{BF234102-6EE2-449E-A57C-3A083D17DEA3}"/>
                  </a:ext>
                </a:extLst>
              </p:cNvPr>
              <p:cNvSpPr>
                <a:spLocks/>
              </p:cNvSpPr>
              <p:nvPr/>
            </p:nvSpPr>
            <p:spPr bwMode="auto">
              <a:xfrm>
                <a:off x="1210" y="2212"/>
                <a:ext cx="216" cy="153"/>
              </a:xfrm>
              <a:custGeom>
                <a:avLst/>
                <a:gdLst>
                  <a:gd name="T0" fmla="*/ 216 w 216"/>
                  <a:gd name="T1" fmla="*/ 76 h 153"/>
                  <a:gd name="T2" fmla="*/ 209 w 216"/>
                  <a:gd name="T3" fmla="*/ 106 h 153"/>
                  <a:gd name="T4" fmla="*/ 183 w 216"/>
                  <a:gd name="T5" fmla="*/ 130 h 153"/>
                  <a:gd name="T6" fmla="*/ 150 w 216"/>
                  <a:gd name="T7" fmla="*/ 145 h 153"/>
                  <a:gd name="T8" fmla="*/ 104 w 216"/>
                  <a:gd name="T9" fmla="*/ 153 h 153"/>
                  <a:gd name="T10" fmla="*/ 65 w 216"/>
                  <a:gd name="T11" fmla="*/ 145 h 153"/>
                  <a:gd name="T12" fmla="*/ 32 w 216"/>
                  <a:gd name="T13" fmla="*/ 130 h 153"/>
                  <a:gd name="T14" fmla="*/ 6 w 216"/>
                  <a:gd name="T15" fmla="*/ 106 h 153"/>
                  <a:gd name="T16" fmla="*/ 0 w 216"/>
                  <a:gd name="T17" fmla="*/ 76 h 153"/>
                  <a:gd name="T18" fmla="*/ 0 w 216"/>
                  <a:gd name="T19" fmla="*/ 0 h 153"/>
                  <a:gd name="T20" fmla="*/ 216 w 216"/>
                  <a:gd name="T21" fmla="*/ 0 h 153"/>
                  <a:gd name="T22" fmla="*/ 216 w 216"/>
                  <a:gd name="T23" fmla="*/ 76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6" h="153">
                    <a:moveTo>
                      <a:pt x="216" y="76"/>
                    </a:moveTo>
                    <a:lnTo>
                      <a:pt x="209" y="106"/>
                    </a:lnTo>
                    <a:lnTo>
                      <a:pt x="183" y="130"/>
                    </a:lnTo>
                    <a:lnTo>
                      <a:pt x="150" y="145"/>
                    </a:lnTo>
                    <a:lnTo>
                      <a:pt x="104" y="153"/>
                    </a:lnTo>
                    <a:lnTo>
                      <a:pt x="65" y="145"/>
                    </a:lnTo>
                    <a:lnTo>
                      <a:pt x="32" y="130"/>
                    </a:lnTo>
                    <a:lnTo>
                      <a:pt x="6" y="106"/>
                    </a:lnTo>
                    <a:lnTo>
                      <a:pt x="0" y="76"/>
                    </a:lnTo>
                    <a:lnTo>
                      <a:pt x="0" y="0"/>
                    </a:lnTo>
                    <a:lnTo>
                      <a:pt x="216" y="0"/>
                    </a:lnTo>
                    <a:lnTo>
                      <a:pt x="216" y="76"/>
                    </a:lnTo>
                    <a:close/>
                  </a:path>
                </a:pathLst>
              </a:custGeom>
              <a:noFill/>
              <a:ln w="1111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96" name="Rectangle 149">
                <a:extLst>
                  <a:ext uri="{FF2B5EF4-FFF2-40B4-BE49-F238E27FC236}">
                    <a16:creationId xmlns:a16="http://schemas.microsoft.com/office/drawing/2014/main" xmlns="" id="{2F09A746-6A5D-4D9D-8629-1BEAE443BB8D}"/>
                  </a:ext>
                </a:extLst>
              </p:cNvPr>
              <p:cNvSpPr>
                <a:spLocks noChangeArrowheads="1"/>
              </p:cNvSpPr>
              <p:nvPr/>
            </p:nvSpPr>
            <p:spPr bwMode="auto">
              <a:xfrm>
                <a:off x="1217" y="1666"/>
                <a:ext cx="83"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41</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697" name="Rectangle 150">
                <a:extLst>
                  <a:ext uri="{FF2B5EF4-FFF2-40B4-BE49-F238E27FC236}">
                    <a16:creationId xmlns:a16="http://schemas.microsoft.com/office/drawing/2014/main" xmlns="" id="{A726EE94-7587-4C72-A3AB-BC26DEDB290B}"/>
                  </a:ext>
                </a:extLst>
              </p:cNvPr>
              <p:cNvSpPr>
                <a:spLocks noChangeArrowheads="1"/>
              </p:cNvSpPr>
              <p:nvPr/>
            </p:nvSpPr>
            <p:spPr bwMode="auto">
              <a:xfrm>
                <a:off x="1273" y="1666"/>
                <a:ext cx="56"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698" name="Rectangle 151">
                <a:extLst>
                  <a:ext uri="{FF2B5EF4-FFF2-40B4-BE49-F238E27FC236}">
                    <a16:creationId xmlns:a16="http://schemas.microsoft.com/office/drawing/2014/main" xmlns="" id="{B2D1F1CD-C5AB-4D29-B7E4-2CAFE36291D5}"/>
                  </a:ext>
                </a:extLst>
              </p:cNvPr>
              <p:cNvSpPr>
                <a:spLocks noChangeArrowheads="1"/>
              </p:cNvSpPr>
              <p:nvPr/>
            </p:nvSpPr>
            <p:spPr bwMode="auto">
              <a:xfrm>
                <a:off x="1301" y="1666"/>
                <a:ext cx="56"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T</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699" name="Rectangle 152">
                <a:extLst>
                  <a:ext uri="{FF2B5EF4-FFF2-40B4-BE49-F238E27FC236}">
                    <a16:creationId xmlns:a16="http://schemas.microsoft.com/office/drawing/2014/main" xmlns="" id="{6DFF62A5-0D6B-4010-A7CD-0F92CBC0DFE0}"/>
                  </a:ext>
                </a:extLst>
              </p:cNvPr>
              <p:cNvSpPr>
                <a:spLocks noChangeArrowheads="1"/>
              </p:cNvSpPr>
              <p:nvPr/>
            </p:nvSpPr>
            <p:spPr bwMode="auto">
              <a:xfrm>
                <a:off x="1329" y="1666"/>
                <a:ext cx="56"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700" name="Rectangle 153">
                <a:extLst>
                  <a:ext uri="{FF2B5EF4-FFF2-40B4-BE49-F238E27FC236}">
                    <a16:creationId xmlns:a16="http://schemas.microsoft.com/office/drawing/2014/main" xmlns="" id="{087C0AF3-5EA8-4A71-B61A-2EC48DF3E286}"/>
                  </a:ext>
                </a:extLst>
              </p:cNvPr>
              <p:cNvSpPr>
                <a:spLocks noChangeArrowheads="1"/>
              </p:cNvSpPr>
              <p:nvPr/>
            </p:nvSpPr>
            <p:spPr bwMode="auto">
              <a:xfrm>
                <a:off x="1356" y="1666"/>
                <a:ext cx="140"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2002</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701" name="Rectangle 154">
                <a:extLst>
                  <a:ext uri="{FF2B5EF4-FFF2-40B4-BE49-F238E27FC236}">
                    <a16:creationId xmlns:a16="http://schemas.microsoft.com/office/drawing/2014/main" xmlns="" id="{39B436A0-094D-451C-945B-0FA35258EEB7}"/>
                  </a:ext>
                </a:extLst>
              </p:cNvPr>
              <p:cNvSpPr>
                <a:spLocks noChangeArrowheads="1"/>
              </p:cNvSpPr>
              <p:nvPr/>
            </p:nvSpPr>
            <p:spPr bwMode="auto">
              <a:xfrm>
                <a:off x="1470" y="1628"/>
                <a:ext cx="62"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rgbClr val="000000"/>
                    </a:solidFill>
                    <a:effectLst/>
                    <a:latin typeface="Times New Roman" panose="02020603050405020304" pitchFamily="18" charset="0"/>
                  </a:rPr>
                  <a:t>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702" name="Rectangle 155">
                <a:extLst>
                  <a:ext uri="{FF2B5EF4-FFF2-40B4-BE49-F238E27FC236}">
                    <a16:creationId xmlns:a16="http://schemas.microsoft.com/office/drawing/2014/main" xmlns="" id="{AA83A743-A393-4AD9-A93E-C1F25F60FD3E}"/>
                  </a:ext>
                </a:extLst>
              </p:cNvPr>
              <p:cNvSpPr>
                <a:spLocks noChangeArrowheads="1"/>
              </p:cNvSpPr>
              <p:nvPr/>
            </p:nvSpPr>
            <p:spPr bwMode="auto">
              <a:xfrm>
                <a:off x="1217" y="1750"/>
                <a:ext cx="308"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Absoraber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703" name="Rectangle 156">
                <a:extLst>
                  <a:ext uri="{FF2B5EF4-FFF2-40B4-BE49-F238E27FC236}">
                    <a16:creationId xmlns:a16="http://schemas.microsoft.com/office/drawing/2014/main" xmlns="" id="{BA990A49-FAD7-4C0B-AB6F-E30654CDF2DD}"/>
                  </a:ext>
                </a:extLst>
              </p:cNvPr>
              <p:cNvSpPr>
                <a:spLocks noChangeArrowheads="1"/>
              </p:cNvSpPr>
              <p:nvPr/>
            </p:nvSpPr>
            <p:spPr bwMode="auto">
              <a:xfrm>
                <a:off x="1498" y="1712"/>
                <a:ext cx="62"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rgbClr val="000000"/>
                    </a:solidFill>
                    <a:effectLst/>
                    <a:latin typeface="Times New Roman" panose="02020603050405020304" pitchFamily="18" charset="0"/>
                  </a:rPr>
                  <a:t>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704" name="Rectangle 157">
                <a:extLst>
                  <a:ext uri="{FF2B5EF4-FFF2-40B4-BE49-F238E27FC236}">
                    <a16:creationId xmlns:a16="http://schemas.microsoft.com/office/drawing/2014/main" xmlns="" id="{2DD59BDF-889E-4AE7-B76B-C86FE14DA58D}"/>
                  </a:ext>
                </a:extLst>
              </p:cNvPr>
              <p:cNvSpPr>
                <a:spLocks noChangeArrowheads="1"/>
              </p:cNvSpPr>
              <p:nvPr/>
            </p:nvSpPr>
            <p:spPr bwMode="auto">
              <a:xfrm>
                <a:off x="1257" y="1835"/>
                <a:ext cx="196"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column</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705" name="Rectangle 158">
                <a:extLst>
                  <a:ext uri="{FF2B5EF4-FFF2-40B4-BE49-F238E27FC236}">
                    <a16:creationId xmlns:a16="http://schemas.microsoft.com/office/drawing/2014/main" xmlns="" id="{968C268D-CB48-4FBB-8243-B359F5E5EE44}"/>
                  </a:ext>
                </a:extLst>
              </p:cNvPr>
              <p:cNvSpPr>
                <a:spLocks noChangeArrowheads="1"/>
              </p:cNvSpPr>
              <p:nvPr/>
            </p:nvSpPr>
            <p:spPr bwMode="auto">
              <a:xfrm>
                <a:off x="1425" y="1797"/>
                <a:ext cx="62"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rgbClr val="000000"/>
                    </a:solidFill>
                    <a:effectLst/>
                    <a:latin typeface="Times New Roman" panose="02020603050405020304" pitchFamily="18" charset="0"/>
                  </a:rPr>
                  <a:t>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706" name="Line 159">
                <a:extLst>
                  <a:ext uri="{FF2B5EF4-FFF2-40B4-BE49-F238E27FC236}">
                    <a16:creationId xmlns:a16="http://schemas.microsoft.com/office/drawing/2014/main" xmlns="" id="{E70C340B-57CE-47FD-BBA8-7F333BC8B81D}"/>
                  </a:ext>
                </a:extLst>
              </p:cNvPr>
              <p:cNvSpPr>
                <a:spLocks noChangeShapeType="1"/>
              </p:cNvSpPr>
              <p:nvPr/>
            </p:nvSpPr>
            <p:spPr bwMode="auto">
              <a:xfrm>
                <a:off x="1910" y="2764"/>
                <a:ext cx="0" cy="131"/>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707" name="Freeform 160">
                <a:extLst>
                  <a:ext uri="{FF2B5EF4-FFF2-40B4-BE49-F238E27FC236}">
                    <a16:creationId xmlns:a16="http://schemas.microsoft.com/office/drawing/2014/main" xmlns="" id="{4D450867-7987-4EFE-A8C0-0955CA8D28F1}"/>
                  </a:ext>
                </a:extLst>
              </p:cNvPr>
              <p:cNvSpPr>
                <a:spLocks/>
              </p:cNvSpPr>
              <p:nvPr/>
            </p:nvSpPr>
            <p:spPr bwMode="auto">
              <a:xfrm>
                <a:off x="1890" y="2880"/>
                <a:ext cx="46" cy="77"/>
              </a:xfrm>
              <a:custGeom>
                <a:avLst/>
                <a:gdLst>
                  <a:gd name="T0" fmla="*/ 0 w 46"/>
                  <a:gd name="T1" fmla="*/ 0 h 77"/>
                  <a:gd name="T2" fmla="*/ 20 w 46"/>
                  <a:gd name="T3" fmla="*/ 77 h 77"/>
                  <a:gd name="T4" fmla="*/ 46 w 46"/>
                  <a:gd name="T5" fmla="*/ 0 h 77"/>
                  <a:gd name="T6" fmla="*/ 0 w 46"/>
                  <a:gd name="T7" fmla="*/ 0 h 77"/>
                </a:gdLst>
                <a:ahLst/>
                <a:cxnLst>
                  <a:cxn ang="0">
                    <a:pos x="T0" y="T1"/>
                  </a:cxn>
                  <a:cxn ang="0">
                    <a:pos x="T2" y="T3"/>
                  </a:cxn>
                  <a:cxn ang="0">
                    <a:pos x="T4" y="T5"/>
                  </a:cxn>
                  <a:cxn ang="0">
                    <a:pos x="T6" y="T7"/>
                  </a:cxn>
                </a:cxnLst>
                <a:rect l="0" t="0" r="r" b="b"/>
                <a:pathLst>
                  <a:path w="46" h="77">
                    <a:moveTo>
                      <a:pt x="0" y="0"/>
                    </a:moveTo>
                    <a:lnTo>
                      <a:pt x="20" y="77"/>
                    </a:lnTo>
                    <a:lnTo>
                      <a:pt x="46"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8" name="Rectangle 161">
                <a:extLst>
                  <a:ext uri="{FF2B5EF4-FFF2-40B4-BE49-F238E27FC236}">
                    <a16:creationId xmlns:a16="http://schemas.microsoft.com/office/drawing/2014/main" xmlns="" id="{4A8B07A7-E5AF-499E-9340-CB23C851AEA7}"/>
                  </a:ext>
                </a:extLst>
              </p:cNvPr>
              <p:cNvSpPr>
                <a:spLocks noChangeArrowheads="1"/>
              </p:cNvSpPr>
              <p:nvPr/>
            </p:nvSpPr>
            <p:spPr bwMode="auto">
              <a:xfrm>
                <a:off x="1628" y="2826"/>
                <a:ext cx="248" cy="10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9" name="Rectangle 162">
                <a:extLst>
                  <a:ext uri="{FF2B5EF4-FFF2-40B4-BE49-F238E27FC236}">
                    <a16:creationId xmlns:a16="http://schemas.microsoft.com/office/drawing/2014/main" xmlns="" id="{A7813126-97DD-4A7A-91FF-1A2042C8EE70}"/>
                  </a:ext>
                </a:extLst>
              </p:cNvPr>
              <p:cNvSpPr>
                <a:spLocks noChangeArrowheads="1"/>
              </p:cNvSpPr>
              <p:nvPr/>
            </p:nvSpPr>
            <p:spPr bwMode="auto">
              <a:xfrm>
                <a:off x="1662" y="2858"/>
                <a:ext cx="168"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FF0000"/>
                    </a:solidFill>
                    <a:effectLst/>
                    <a:latin typeface="宋体" panose="02010600030101010101" pitchFamily="2" charset="-122"/>
                    <a:ea typeface="宋体" panose="02010600030101010101" pitchFamily="2" charset="-122"/>
                  </a:rPr>
                  <a:t>T=115</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710" name="Rectangle 163">
                <a:extLst>
                  <a:ext uri="{FF2B5EF4-FFF2-40B4-BE49-F238E27FC236}">
                    <a16:creationId xmlns:a16="http://schemas.microsoft.com/office/drawing/2014/main" xmlns="" id="{F4D0C928-2889-48DB-923F-B82ACADB815D}"/>
                  </a:ext>
                </a:extLst>
              </p:cNvPr>
              <p:cNvSpPr>
                <a:spLocks noChangeArrowheads="1"/>
              </p:cNvSpPr>
              <p:nvPr/>
            </p:nvSpPr>
            <p:spPr bwMode="auto">
              <a:xfrm>
                <a:off x="1801" y="2858"/>
                <a:ext cx="56"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FF0000"/>
                    </a:solidFill>
                    <a:effectLst/>
                    <a:latin typeface="宋体" panose="02010600030101010101" pitchFamily="2" charset="-122"/>
                    <a:ea typeface="宋体" panose="02010600030101010101" pitchFamily="2" charset="-122"/>
                  </a:rPr>
                  <a:t>℃</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711" name="Rectangle 164">
                <a:extLst>
                  <a:ext uri="{FF2B5EF4-FFF2-40B4-BE49-F238E27FC236}">
                    <a16:creationId xmlns:a16="http://schemas.microsoft.com/office/drawing/2014/main" xmlns="" id="{FE0FB587-A72E-47FE-A20B-09A382551FB9}"/>
                  </a:ext>
                </a:extLst>
              </p:cNvPr>
              <p:cNvSpPr>
                <a:spLocks noChangeArrowheads="1"/>
              </p:cNvSpPr>
              <p:nvPr/>
            </p:nvSpPr>
            <p:spPr bwMode="auto">
              <a:xfrm>
                <a:off x="1857" y="2820"/>
                <a:ext cx="62"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rgbClr val="000000"/>
                    </a:solidFill>
                    <a:effectLst/>
                    <a:latin typeface="Times New Roman" panose="02020603050405020304" pitchFamily="18" charset="0"/>
                  </a:rPr>
                  <a:t>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712" name="Rectangle 165">
                <a:extLst>
                  <a:ext uri="{FF2B5EF4-FFF2-40B4-BE49-F238E27FC236}">
                    <a16:creationId xmlns:a16="http://schemas.microsoft.com/office/drawing/2014/main" xmlns="" id="{D468407C-3795-4169-ADAC-7186EE153BF8}"/>
                  </a:ext>
                </a:extLst>
              </p:cNvPr>
              <p:cNvSpPr>
                <a:spLocks noChangeArrowheads="1"/>
              </p:cNvSpPr>
              <p:nvPr/>
            </p:nvSpPr>
            <p:spPr bwMode="auto">
              <a:xfrm>
                <a:off x="1282" y="2711"/>
                <a:ext cx="124" cy="207"/>
              </a:xfrm>
              <a:prstGeom prst="rect">
                <a:avLst/>
              </a:prstGeom>
              <a:solidFill>
                <a:srgbClr val="CC99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3" name="Rectangle 166">
                <a:extLst>
                  <a:ext uri="{FF2B5EF4-FFF2-40B4-BE49-F238E27FC236}">
                    <a16:creationId xmlns:a16="http://schemas.microsoft.com/office/drawing/2014/main" xmlns="" id="{67958AEE-40B3-4FB9-9FF4-8B5D6AB68FBA}"/>
                  </a:ext>
                </a:extLst>
              </p:cNvPr>
              <p:cNvSpPr>
                <a:spLocks noChangeArrowheads="1"/>
              </p:cNvSpPr>
              <p:nvPr/>
            </p:nvSpPr>
            <p:spPr bwMode="auto">
              <a:xfrm>
                <a:off x="1282" y="2711"/>
                <a:ext cx="124" cy="207"/>
              </a:xfrm>
              <a:prstGeom prst="rect">
                <a:avLst/>
              </a:prstGeom>
              <a:noFill/>
              <a:ln w="11113">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714" name="Line 167">
                <a:extLst>
                  <a:ext uri="{FF2B5EF4-FFF2-40B4-BE49-F238E27FC236}">
                    <a16:creationId xmlns:a16="http://schemas.microsoft.com/office/drawing/2014/main" xmlns="" id="{83A67CD7-864F-480B-B12D-E39F2819FAA4}"/>
                  </a:ext>
                </a:extLst>
              </p:cNvPr>
              <p:cNvSpPr>
                <a:spLocks noChangeShapeType="1"/>
              </p:cNvSpPr>
              <p:nvPr/>
            </p:nvSpPr>
            <p:spPr bwMode="auto">
              <a:xfrm>
                <a:off x="1386" y="2711"/>
                <a:ext cx="1" cy="192"/>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715" name="Line 168">
                <a:extLst>
                  <a:ext uri="{FF2B5EF4-FFF2-40B4-BE49-F238E27FC236}">
                    <a16:creationId xmlns:a16="http://schemas.microsoft.com/office/drawing/2014/main" xmlns="" id="{83F1B53A-14D8-4713-B5B3-7BABDAF8638B}"/>
                  </a:ext>
                </a:extLst>
              </p:cNvPr>
              <p:cNvSpPr>
                <a:spLocks noChangeShapeType="1"/>
              </p:cNvSpPr>
              <p:nvPr/>
            </p:nvSpPr>
            <p:spPr bwMode="auto">
              <a:xfrm>
                <a:off x="1367" y="2711"/>
                <a:ext cx="0" cy="192"/>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716" name="Line 169">
                <a:extLst>
                  <a:ext uri="{FF2B5EF4-FFF2-40B4-BE49-F238E27FC236}">
                    <a16:creationId xmlns:a16="http://schemas.microsoft.com/office/drawing/2014/main" xmlns="" id="{C6DDCC0B-E0C9-4153-9475-5B3871EA5A87}"/>
                  </a:ext>
                </a:extLst>
              </p:cNvPr>
              <p:cNvSpPr>
                <a:spLocks noChangeShapeType="1"/>
              </p:cNvSpPr>
              <p:nvPr/>
            </p:nvSpPr>
            <p:spPr bwMode="auto">
              <a:xfrm>
                <a:off x="1347" y="2711"/>
                <a:ext cx="1" cy="184"/>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717" name="Line 170">
                <a:extLst>
                  <a:ext uri="{FF2B5EF4-FFF2-40B4-BE49-F238E27FC236}">
                    <a16:creationId xmlns:a16="http://schemas.microsoft.com/office/drawing/2014/main" xmlns="" id="{AA3D70F6-0B58-480E-A54D-17F2E1F9B6F3}"/>
                  </a:ext>
                </a:extLst>
              </p:cNvPr>
              <p:cNvSpPr>
                <a:spLocks noChangeShapeType="1"/>
              </p:cNvSpPr>
              <p:nvPr/>
            </p:nvSpPr>
            <p:spPr bwMode="auto">
              <a:xfrm>
                <a:off x="1321" y="2711"/>
                <a:ext cx="0" cy="184"/>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718" name="Line 171">
                <a:extLst>
                  <a:ext uri="{FF2B5EF4-FFF2-40B4-BE49-F238E27FC236}">
                    <a16:creationId xmlns:a16="http://schemas.microsoft.com/office/drawing/2014/main" xmlns="" id="{B6A9788F-D812-4009-9D93-FF318ACECA2A}"/>
                  </a:ext>
                </a:extLst>
              </p:cNvPr>
              <p:cNvSpPr>
                <a:spLocks noChangeShapeType="1"/>
              </p:cNvSpPr>
              <p:nvPr/>
            </p:nvSpPr>
            <p:spPr bwMode="auto">
              <a:xfrm>
                <a:off x="1301" y="2718"/>
                <a:ext cx="1" cy="185"/>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719" name="Rectangle 172">
                <a:extLst>
                  <a:ext uri="{FF2B5EF4-FFF2-40B4-BE49-F238E27FC236}">
                    <a16:creationId xmlns:a16="http://schemas.microsoft.com/office/drawing/2014/main" xmlns="" id="{3BD777C9-56D3-4DC5-9D6E-87E681DDE486}"/>
                  </a:ext>
                </a:extLst>
              </p:cNvPr>
              <p:cNvSpPr>
                <a:spLocks noChangeArrowheads="1"/>
              </p:cNvSpPr>
              <p:nvPr/>
            </p:nvSpPr>
            <p:spPr bwMode="auto">
              <a:xfrm>
                <a:off x="1282" y="2895"/>
                <a:ext cx="124" cy="77"/>
              </a:xfrm>
              <a:prstGeom prst="rect">
                <a:avLst/>
              </a:prstGeom>
              <a:solidFill>
                <a:srgbClr val="CC99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0" name="Rectangle 173">
                <a:extLst>
                  <a:ext uri="{FF2B5EF4-FFF2-40B4-BE49-F238E27FC236}">
                    <a16:creationId xmlns:a16="http://schemas.microsoft.com/office/drawing/2014/main" xmlns="" id="{413E7666-73F3-459A-B9CE-D91A2B5EE85A}"/>
                  </a:ext>
                </a:extLst>
              </p:cNvPr>
              <p:cNvSpPr>
                <a:spLocks noChangeArrowheads="1"/>
              </p:cNvSpPr>
              <p:nvPr/>
            </p:nvSpPr>
            <p:spPr bwMode="auto">
              <a:xfrm>
                <a:off x="1282" y="2895"/>
                <a:ext cx="124" cy="77"/>
              </a:xfrm>
              <a:prstGeom prst="rect">
                <a:avLst/>
              </a:prstGeom>
              <a:noFill/>
              <a:ln w="11113">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721" name="Rectangle 174">
                <a:extLst>
                  <a:ext uri="{FF2B5EF4-FFF2-40B4-BE49-F238E27FC236}">
                    <a16:creationId xmlns:a16="http://schemas.microsoft.com/office/drawing/2014/main" xmlns="" id="{0BFE8F67-03E9-4D92-805F-E6F2FE0629AB}"/>
                  </a:ext>
                </a:extLst>
              </p:cNvPr>
              <p:cNvSpPr>
                <a:spLocks noChangeArrowheads="1"/>
              </p:cNvSpPr>
              <p:nvPr/>
            </p:nvSpPr>
            <p:spPr bwMode="auto">
              <a:xfrm>
                <a:off x="1269" y="2626"/>
                <a:ext cx="150" cy="23"/>
              </a:xfrm>
              <a:prstGeom prst="rect">
                <a:avLst/>
              </a:prstGeom>
              <a:solidFill>
                <a:srgbClr val="CC99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2" name="Rectangle 175">
                <a:extLst>
                  <a:ext uri="{FF2B5EF4-FFF2-40B4-BE49-F238E27FC236}">
                    <a16:creationId xmlns:a16="http://schemas.microsoft.com/office/drawing/2014/main" xmlns="" id="{F6079171-293E-4F93-88BF-CF38C466E068}"/>
                  </a:ext>
                </a:extLst>
              </p:cNvPr>
              <p:cNvSpPr>
                <a:spLocks noChangeArrowheads="1"/>
              </p:cNvSpPr>
              <p:nvPr/>
            </p:nvSpPr>
            <p:spPr bwMode="auto">
              <a:xfrm>
                <a:off x="1269" y="2626"/>
                <a:ext cx="150" cy="23"/>
              </a:xfrm>
              <a:prstGeom prst="rect">
                <a:avLst/>
              </a:prstGeom>
              <a:noFill/>
              <a:ln w="11113">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723" name="Rectangle 176">
                <a:extLst>
                  <a:ext uri="{FF2B5EF4-FFF2-40B4-BE49-F238E27FC236}">
                    <a16:creationId xmlns:a16="http://schemas.microsoft.com/office/drawing/2014/main" xmlns="" id="{F3F02215-69A2-4234-95E2-23BCBF9D801E}"/>
                  </a:ext>
                </a:extLst>
              </p:cNvPr>
              <p:cNvSpPr>
                <a:spLocks noChangeArrowheads="1"/>
              </p:cNvSpPr>
              <p:nvPr/>
            </p:nvSpPr>
            <p:spPr bwMode="auto">
              <a:xfrm>
                <a:off x="1269" y="2603"/>
                <a:ext cx="150" cy="31"/>
              </a:xfrm>
              <a:prstGeom prst="rect">
                <a:avLst/>
              </a:prstGeom>
              <a:solidFill>
                <a:srgbClr val="CC99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4" name="Rectangle 177">
                <a:extLst>
                  <a:ext uri="{FF2B5EF4-FFF2-40B4-BE49-F238E27FC236}">
                    <a16:creationId xmlns:a16="http://schemas.microsoft.com/office/drawing/2014/main" xmlns="" id="{5892ACFF-C9FE-4843-AB10-78195915C422}"/>
                  </a:ext>
                </a:extLst>
              </p:cNvPr>
              <p:cNvSpPr>
                <a:spLocks noChangeArrowheads="1"/>
              </p:cNvSpPr>
              <p:nvPr/>
            </p:nvSpPr>
            <p:spPr bwMode="auto">
              <a:xfrm>
                <a:off x="1269" y="2603"/>
                <a:ext cx="150" cy="31"/>
              </a:xfrm>
              <a:prstGeom prst="rect">
                <a:avLst/>
              </a:prstGeom>
              <a:noFill/>
              <a:ln w="11113">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725" name="Rectangle 178">
                <a:extLst>
                  <a:ext uri="{FF2B5EF4-FFF2-40B4-BE49-F238E27FC236}">
                    <a16:creationId xmlns:a16="http://schemas.microsoft.com/office/drawing/2014/main" xmlns="" id="{2EA25832-2BBA-4E8C-B2DC-E10BF7DF2B13}"/>
                  </a:ext>
                </a:extLst>
              </p:cNvPr>
              <p:cNvSpPr>
                <a:spLocks noChangeArrowheads="1"/>
              </p:cNvSpPr>
              <p:nvPr/>
            </p:nvSpPr>
            <p:spPr bwMode="auto">
              <a:xfrm>
                <a:off x="1282" y="2641"/>
                <a:ext cx="124" cy="70"/>
              </a:xfrm>
              <a:prstGeom prst="rect">
                <a:avLst/>
              </a:prstGeom>
              <a:solidFill>
                <a:srgbClr val="CC99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6" name="Rectangle 179">
                <a:extLst>
                  <a:ext uri="{FF2B5EF4-FFF2-40B4-BE49-F238E27FC236}">
                    <a16:creationId xmlns:a16="http://schemas.microsoft.com/office/drawing/2014/main" xmlns="" id="{A1A182A6-330B-432E-BE06-660B314E00FA}"/>
                  </a:ext>
                </a:extLst>
              </p:cNvPr>
              <p:cNvSpPr>
                <a:spLocks noChangeArrowheads="1"/>
              </p:cNvSpPr>
              <p:nvPr/>
            </p:nvSpPr>
            <p:spPr bwMode="auto">
              <a:xfrm>
                <a:off x="1282" y="2641"/>
                <a:ext cx="124" cy="70"/>
              </a:xfrm>
              <a:prstGeom prst="rect">
                <a:avLst/>
              </a:prstGeom>
              <a:noFill/>
              <a:ln w="11113">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727" name="Rectangle 180">
                <a:extLst>
                  <a:ext uri="{FF2B5EF4-FFF2-40B4-BE49-F238E27FC236}">
                    <a16:creationId xmlns:a16="http://schemas.microsoft.com/office/drawing/2014/main" xmlns="" id="{EE98BA53-B897-4ACD-A2BC-950E60B725E5}"/>
                  </a:ext>
                </a:extLst>
              </p:cNvPr>
              <p:cNvSpPr>
                <a:spLocks noChangeArrowheads="1"/>
              </p:cNvSpPr>
              <p:nvPr/>
            </p:nvSpPr>
            <p:spPr bwMode="auto">
              <a:xfrm>
                <a:off x="1269" y="2964"/>
                <a:ext cx="150" cy="24"/>
              </a:xfrm>
              <a:prstGeom prst="rect">
                <a:avLst/>
              </a:prstGeom>
              <a:solidFill>
                <a:srgbClr val="CC99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8" name="Rectangle 181">
                <a:extLst>
                  <a:ext uri="{FF2B5EF4-FFF2-40B4-BE49-F238E27FC236}">
                    <a16:creationId xmlns:a16="http://schemas.microsoft.com/office/drawing/2014/main" xmlns="" id="{D0AAEF17-458C-494E-83D9-D9323A973D82}"/>
                  </a:ext>
                </a:extLst>
              </p:cNvPr>
              <p:cNvSpPr>
                <a:spLocks noChangeArrowheads="1"/>
              </p:cNvSpPr>
              <p:nvPr/>
            </p:nvSpPr>
            <p:spPr bwMode="auto">
              <a:xfrm>
                <a:off x="1269" y="2964"/>
                <a:ext cx="150" cy="24"/>
              </a:xfrm>
              <a:prstGeom prst="rect">
                <a:avLst/>
              </a:prstGeom>
              <a:noFill/>
              <a:ln w="11113">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729" name="Rectangle 182">
                <a:extLst>
                  <a:ext uri="{FF2B5EF4-FFF2-40B4-BE49-F238E27FC236}">
                    <a16:creationId xmlns:a16="http://schemas.microsoft.com/office/drawing/2014/main" xmlns="" id="{CF501DBB-A356-4A64-B910-373A11DF1CE7}"/>
                  </a:ext>
                </a:extLst>
              </p:cNvPr>
              <p:cNvSpPr>
                <a:spLocks noChangeArrowheads="1"/>
              </p:cNvSpPr>
              <p:nvPr/>
            </p:nvSpPr>
            <p:spPr bwMode="auto">
              <a:xfrm>
                <a:off x="1269" y="2972"/>
                <a:ext cx="150" cy="31"/>
              </a:xfrm>
              <a:prstGeom prst="rect">
                <a:avLst/>
              </a:prstGeom>
              <a:solidFill>
                <a:srgbClr val="CC99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0" name="Rectangle 183">
                <a:extLst>
                  <a:ext uri="{FF2B5EF4-FFF2-40B4-BE49-F238E27FC236}">
                    <a16:creationId xmlns:a16="http://schemas.microsoft.com/office/drawing/2014/main" xmlns="" id="{D755B64F-4459-4924-BA81-3A61076E2707}"/>
                  </a:ext>
                </a:extLst>
              </p:cNvPr>
              <p:cNvSpPr>
                <a:spLocks noChangeArrowheads="1"/>
              </p:cNvSpPr>
              <p:nvPr/>
            </p:nvSpPr>
            <p:spPr bwMode="auto">
              <a:xfrm>
                <a:off x="1269" y="2972"/>
                <a:ext cx="150" cy="31"/>
              </a:xfrm>
              <a:prstGeom prst="rect">
                <a:avLst/>
              </a:prstGeom>
              <a:noFill/>
              <a:ln w="11113">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731" name="Line 184">
                <a:extLst>
                  <a:ext uri="{FF2B5EF4-FFF2-40B4-BE49-F238E27FC236}">
                    <a16:creationId xmlns:a16="http://schemas.microsoft.com/office/drawing/2014/main" xmlns="" id="{DE62AF51-5E0A-4958-B626-34FCCF9C3F79}"/>
                  </a:ext>
                </a:extLst>
              </p:cNvPr>
              <p:cNvSpPr>
                <a:spLocks noChangeShapeType="1"/>
              </p:cNvSpPr>
              <p:nvPr/>
            </p:nvSpPr>
            <p:spPr bwMode="auto">
              <a:xfrm>
                <a:off x="1400" y="2665"/>
                <a:ext cx="327"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732" name="Freeform 185">
                <a:extLst>
                  <a:ext uri="{FF2B5EF4-FFF2-40B4-BE49-F238E27FC236}">
                    <a16:creationId xmlns:a16="http://schemas.microsoft.com/office/drawing/2014/main" xmlns="" id="{2F118D1D-29D2-4F7A-9910-15F48E4E6572}"/>
                  </a:ext>
                </a:extLst>
              </p:cNvPr>
              <p:cNvSpPr>
                <a:spLocks/>
              </p:cNvSpPr>
              <p:nvPr/>
            </p:nvSpPr>
            <p:spPr bwMode="auto">
              <a:xfrm>
                <a:off x="1713" y="2641"/>
                <a:ext cx="66" cy="55"/>
              </a:xfrm>
              <a:custGeom>
                <a:avLst/>
                <a:gdLst>
                  <a:gd name="T0" fmla="*/ 0 w 66"/>
                  <a:gd name="T1" fmla="*/ 55 h 55"/>
                  <a:gd name="T2" fmla="*/ 66 w 66"/>
                  <a:gd name="T3" fmla="*/ 24 h 55"/>
                  <a:gd name="T4" fmla="*/ 0 w 66"/>
                  <a:gd name="T5" fmla="*/ 0 h 55"/>
                  <a:gd name="T6" fmla="*/ 0 w 66"/>
                  <a:gd name="T7" fmla="*/ 55 h 55"/>
                </a:gdLst>
                <a:ahLst/>
                <a:cxnLst>
                  <a:cxn ang="0">
                    <a:pos x="T0" y="T1"/>
                  </a:cxn>
                  <a:cxn ang="0">
                    <a:pos x="T2" y="T3"/>
                  </a:cxn>
                  <a:cxn ang="0">
                    <a:pos x="T4" y="T5"/>
                  </a:cxn>
                  <a:cxn ang="0">
                    <a:pos x="T6" y="T7"/>
                  </a:cxn>
                </a:cxnLst>
                <a:rect l="0" t="0" r="r" b="b"/>
                <a:pathLst>
                  <a:path w="66" h="55">
                    <a:moveTo>
                      <a:pt x="0" y="55"/>
                    </a:moveTo>
                    <a:lnTo>
                      <a:pt x="66" y="24"/>
                    </a:lnTo>
                    <a:lnTo>
                      <a:pt x="0" y="0"/>
                    </a:lnTo>
                    <a:lnTo>
                      <a:pt x="0" y="5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3" name="Line 186">
                <a:extLst>
                  <a:ext uri="{FF2B5EF4-FFF2-40B4-BE49-F238E27FC236}">
                    <a16:creationId xmlns:a16="http://schemas.microsoft.com/office/drawing/2014/main" xmlns="" id="{4C724C65-B627-4EB8-9BDC-2513949A571E}"/>
                  </a:ext>
                </a:extLst>
              </p:cNvPr>
              <p:cNvSpPr>
                <a:spLocks noChangeShapeType="1"/>
              </p:cNvSpPr>
              <p:nvPr/>
            </p:nvSpPr>
            <p:spPr bwMode="auto">
              <a:xfrm flipH="1">
                <a:off x="1197" y="2888"/>
                <a:ext cx="78" cy="1"/>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734" name="Freeform 187">
                <a:extLst>
                  <a:ext uri="{FF2B5EF4-FFF2-40B4-BE49-F238E27FC236}">
                    <a16:creationId xmlns:a16="http://schemas.microsoft.com/office/drawing/2014/main" xmlns="" id="{D92E4274-45C9-40EF-9E1C-73F429DC5FA6}"/>
                  </a:ext>
                </a:extLst>
              </p:cNvPr>
              <p:cNvSpPr>
                <a:spLocks/>
              </p:cNvSpPr>
              <p:nvPr/>
            </p:nvSpPr>
            <p:spPr bwMode="auto">
              <a:xfrm>
                <a:off x="1151" y="2864"/>
                <a:ext cx="65" cy="54"/>
              </a:xfrm>
              <a:custGeom>
                <a:avLst/>
                <a:gdLst>
                  <a:gd name="T0" fmla="*/ 65 w 65"/>
                  <a:gd name="T1" fmla="*/ 0 h 54"/>
                  <a:gd name="T2" fmla="*/ 0 w 65"/>
                  <a:gd name="T3" fmla="*/ 31 h 54"/>
                  <a:gd name="T4" fmla="*/ 65 w 65"/>
                  <a:gd name="T5" fmla="*/ 54 h 54"/>
                  <a:gd name="T6" fmla="*/ 65 w 65"/>
                  <a:gd name="T7" fmla="*/ 0 h 54"/>
                </a:gdLst>
                <a:ahLst/>
                <a:cxnLst>
                  <a:cxn ang="0">
                    <a:pos x="T0" y="T1"/>
                  </a:cxn>
                  <a:cxn ang="0">
                    <a:pos x="T2" y="T3"/>
                  </a:cxn>
                  <a:cxn ang="0">
                    <a:pos x="T4" y="T5"/>
                  </a:cxn>
                  <a:cxn ang="0">
                    <a:pos x="T6" y="T7"/>
                  </a:cxn>
                </a:cxnLst>
                <a:rect l="0" t="0" r="r" b="b"/>
                <a:pathLst>
                  <a:path w="65" h="54">
                    <a:moveTo>
                      <a:pt x="65" y="0"/>
                    </a:moveTo>
                    <a:lnTo>
                      <a:pt x="0" y="31"/>
                    </a:lnTo>
                    <a:lnTo>
                      <a:pt x="65" y="54"/>
                    </a:lnTo>
                    <a:lnTo>
                      <a:pt x="65"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5" name="Rectangle 188">
                <a:extLst>
                  <a:ext uri="{FF2B5EF4-FFF2-40B4-BE49-F238E27FC236}">
                    <a16:creationId xmlns:a16="http://schemas.microsoft.com/office/drawing/2014/main" xmlns="" id="{61A1CC53-516E-44D4-8D4E-B77426C23A88}"/>
                  </a:ext>
                </a:extLst>
              </p:cNvPr>
              <p:cNvSpPr>
                <a:spLocks noChangeArrowheads="1"/>
              </p:cNvSpPr>
              <p:nvPr/>
            </p:nvSpPr>
            <p:spPr bwMode="auto">
              <a:xfrm>
                <a:off x="1151" y="2673"/>
                <a:ext cx="83"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FF"/>
                    </a:solidFill>
                    <a:effectLst/>
                    <a:latin typeface="宋体" panose="02010600030101010101" pitchFamily="2" charset="-122"/>
                    <a:ea typeface="宋体" panose="02010600030101010101" pitchFamily="2" charset="-122"/>
                  </a:rPr>
                  <a:t>LS</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736" name="Rectangle 189">
                <a:extLst>
                  <a:ext uri="{FF2B5EF4-FFF2-40B4-BE49-F238E27FC236}">
                    <a16:creationId xmlns:a16="http://schemas.microsoft.com/office/drawing/2014/main" xmlns="" id="{F202F87E-F828-4AEB-9090-1A71ACA353A4}"/>
                  </a:ext>
                </a:extLst>
              </p:cNvPr>
              <p:cNvSpPr>
                <a:spLocks noChangeArrowheads="1"/>
              </p:cNvSpPr>
              <p:nvPr/>
            </p:nvSpPr>
            <p:spPr bwMode="auto">
              <a:xfrm>
                <a:off x="1207" y="2635"/>
                <a:ext cx="62"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rgbClr val="000000"/>
                    </a:solidFill>
                    <a:effectLst/>
                    <a:latin typeface="Times New Roman" panose="02020603050405020304" pitchFamily="18" charset="0"/>
                  </a:rPr>
                  <a:t>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737" name="Rectangle 190">
                <a:extLst>
                  <a:ext uri="{FF2B5EF4-FFF2-40B4-BE49-F238E27FC236}">
                    <a16:creationId xmlns:a16="http://schemas.microsoft.com/office/drawing/2014/main" xmlns="" id="{CF92A806-F30F-4CF4-B9F4-D2DBA06A0144}"/>
                  </a:ext>
                </a:extLst>
              </p:cNvPr>
              <p:cNvSpPr>
                <a:spLocks noChangeArrowheads="1"/>
              </p:cNvSpPr>
              <p:nvPr/>
            </p:nvSpPr>
            <p:spPr bwMode="auto">
              <a:xfrm>
                <a:off x="1171" y="2965"/>
                <a:ext cx="83"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FF"/>
                    </a:solidFill>
                    <a:effectLst/>
                    <a:latin typeface="宋体" panose="02010600030101010101" pitchFamily="2" charset="-122"/>
                    <a:ea typeface="宋体" panose="02010600030101010101" pitchFamily="2" charset="-122"/>
                  </a:rPr>
                  <a:t>LC</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738" name="Rectangle 191">
                <a:extLst>
                  <a:ext uri="{FF2B5EF4-FFF2-40B4-BE49-F238E27FC236}">
                    <a16:creationId xmlns:a16="http://schemas.microsoft.com/office/drawing/2014/main" xmlns="" id="{D6139A0D-933C-4198-8C60-69E72E7E7E23}"/>
                  </a:ext>
                </a:extLst>
              </p:cNvPr>
              <p:cNvSpPr>
                <a:spLocks noChangeArrowheads="1"/>
              </p:cNvSpPr>
              <p:nvPr/>
            </p:nvSpPr>
            <p:spPr bwMode="auto">
              <a:xfrm>
                <a:off x="1227" y="2927"/>
                <a:ext cx="62"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rgbClr val="000000"/>
                    </a:solidFill>
                    <a:effectLst/>
                    <a:latin typeface="Times New Roman" panose="02020603050405020304" pitchFamily="18" charset="0"/>
                  </a:rPr>
                  <a:t>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739" name="Line 192">
                <a:extLst>
                  <a:ext uri="{FF2B5EF4-FFF2-40B4-BE49-F238E27FC236}">
                    <a16:creationId xmlns:a16="http://schemas.microsoft.com/office/drawing/2014/main" xmlns="" id="{3DCC4102-BCD2-4722-9EE4-B7EFBFC7D744}"/>
                  </a:ext>
                </a:extLst>
              </p:cNvPr>
              <p:cNvSpPr>
                <a:spLocks noChangeShapeType="1"/>
              </p:cNvSpPr>
              <p:nvPr/>
            </p:nvSpPr>
            <p:spPr bwMode="auto">
              <a:xfrm>
                <a:off x="1687" y="1996"/>
                <a:ext cx="59"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740" name="Freeform 193">
                <a:extLst>
                  <a:ext uri="{FF2B5EF4-FFF2-40B4-BE49-F238E27FC236}">
                    <a16:creationId xmlns:a16="http://schemas.microsoft.com/office/drawing/2014/main" xmlns="" id="{557C0F46-20A5-4B20-AAD6-3E44B0B37EEC}"/>
                  </a:ext>
                </a:extLst>
              </p:cNvPr>
              <p:cNvSpPr>
                <a:spLocks/>
              </p:cNvSpPr>
              <p:nvPr/>
            </p:nvSpPr>
            <p:spPr bwMode="auto">
              <a:xfrm>
                <a:off x="1733" y="1973"/>
                <a:ext cx="72" cy="54"/>
              </a:xfrm>
              <a:custGeom>
                <a:avLst/>
                <a:gdLst>
                  <a:gd name="T0" fmla="*/ 6 w 72"/>
                  <a:gd name="T1" fmla="*/ 54 h 54"/>
                  <a:gd name="T2" fmla="*/ 72 w 72"/>
                  <a:gd name="T3" fmla="*/ 16 h 54"/>
                  <a:gd name="T4" fmla="*/ 0 w 72"/>
                  <a:gd name="T5" fmla="*/ 0 h 54"/>
                  <a:gd name="T6" fmla="*/ 6 w 72"/>
                  <a:gd name="T7" fmla="*/ 54 h 54"/>
                </a:gdLst>
                <a:ahLst/>
                <a:cxnLst>
                  <a:cxn ang="0">
                    <a:pos x="T0" y="T1"/>
                  </a:cxn>
                  <a:cxn ang="0">
                    <a:pos x="T2" y="T3"/>
                  </a:cxn>
                  <a:cxn ang="0">
                    <a:pos x="T4" y="T5"/>
                  </a:cxn>
                  <a:cxn ang="0">
                    <a:pos x="T6" y="T7"/>
                  </a:cxn>
                </a:cxnLst>
                <a:rect l="0" t="0" r="r" b="b"/>
                <a:pathLst>
                  <a:path w="72" h="54">
                    <a:moveTo>
                      <a:pt x="6" y="54"/>
                    </a:moveTo>
                    <a:lnTo>
                      <a:pt x="72" y="16"/>
                    </a:lnTo>
                    <a:lnTo>
                      <a:pt x="0" y="0"/>
                    </a:lnTo>
                    <a:lnTo>
                      <a:pt x="6" y="5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1" name="Line 194">
                <a:extLst>
                  <a:ext uri="{FF2B5EF4-FFF2-40B4-BE49-F238E27FC236}">
                    <a16:creationId xmlns:a16="http://schemas.microsoft.com/office/drawing/2014/main" xmlns="" id="{619EEC90-8DE1-44DD-B750-E07EA25C56C1}"/>
                  </a:ext>
                </a:extLst>
              </p:cNvPr>
              <p:cNvSpPr>
                <a:spLocks noChangeShapeType="1"/>
              </p:cNvSpPr>
              <p:nvPr/>
            </p:nvSpPr>
            <p:spPr bwMode="auto">
              <a:xfrm>
                <a:off x="1595" y="1888"/>
                <a:ext cx="1" cy="531"/>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742" name="Freeform 195">
                <a:extLst>
                  <a:ext uri="{FF2B5EF4-FFF2-40B4-BE49-F238E27FC236}">
                    <a16:creationId xmlns:a16="http://schemas.microsoft.com/office/drawing/2014/main" xmlns="" id="{C90B651F-D536-4B5E-B547-965A14333E8C}"/>
                  </a:ext>
                </a:extLst>
              </p:cNvPr>
              <p:cNvSpPr>
                <a:spLocks/>
              </p:cNvSpPr>
              <p:nvPr/>
            </p:nvSpPr>
            <p:spPr bwMode="auto">
              <a:xfrm>
                <a:off x="1595" y="1658"/>
                <a:ext cx="177" cy="230"/>
              </a:xfrm>
              <a:custGeom>
                <a:avLst/>
                <a:gdLst>
                  <a:gd name="T0" fmla="*/ 0 w 177"/>
                  <a:gd name="T1" fmla="*/ 230 h 230"/>
                  <a:gd name="T2" fmla="*/ 0 w 177"/>
                  <a:gd name="T3" fmla="*/ 0 h 230"/>
                  <a:gd name="T4" fmla="*/ 177 w 177"/>
                  <a:gd name="T5" fmla="*/ 0 h 230"/>
                </a:gdLst>
                <a:ahLst/>
                <a:cxnLst>
                  <a:cxn ang="0">
                    <a:pos x="T0" y="T1"/>
                  </a:cxn>
                  <a:cxn ang="0">
                    <a:pos x="T2" y="T3"/>
                  </a:cxn>
                  <a:cxn ang="0">
                    <a:pos x="T4" y="T5"/>
                  </a:cxn>
                </a:cxnLst>
                <a:rect l="0" t="0" r="r" b="b"/>
                <a:pathLst>
                  <a:path w="177" h="230">
                    <a:moveTo>
                      <a:pt x="0" y="230"/>
                    </a:moveTo>
                    <a:lnTo>
                      <a:pt x="0" y="0"/>
                    </a:lnTo>
                    <a:lnTo>
                      <a:pt x="177" y="0"/>
                    </a:lnTo>
                  </a:path>
                </a:pathLst>
              </a:custGeom>
              <a:noFill/>
              <a:ln w="1111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743" name="Freeform 196">
                <a:extLst>
                  <a:ext uri="{FF2B5EF4-FFF2-40B4-BE49-F238E27FC236}">
                    <a16:creationId xmlns:a16="http://schemas.microsoft.com/office/drawing/2014/main" xmlns="" id="{7D813E5B-8D50-4C65-B6DE-F4FB8C2CCFE7}"/>
                  </a:ext>
                </a:extLst>
              </p:cNvPr>
              <p:cNvSpPr>
                <a:spLocks/>
              </p:cNvSpPr>
              <p:nvPr/>
            </p:nvSpPr>
            <p:spPr bwMode="auto">
              <a:xfrm>
                <a:off x="1759" y="1635"/>
                <a:ext cx="72" cy="54"/>
              </a:xfrm>
              <a:custGeom>
                <a:avLst/>
                <a:gdLst>
                  <a:gd name="T0" fmla="*/ 0 w 72"/>
                  <a:gd name="T1" fmla="*/ 54 h 54"/>
                  <a:gd name="T2" fmla="*/ 72 w 72"/>
                  <a:gd name="T3" fmla="*/ 31 h 54"/>
                  <a:gd name="T4" fmla="*/ 0 w 72"/>
                  <a:gd name="T5" fmla="*/ 0 h 54"/>
                  <a:gd name="T6" fmla="*/ 0 w 72"/>
                  <a:gd name="T7" fmla="*/ 54 h 54"/>
                </a:gdLst>
                <a:ahLst/>
                <a:cxnLst>
                  <a:cxn ang="0">
                    <a:pos x="T0" y="T1"/>
                  </a:cxn>
                  <a:cxn ang="0">
                    <a:pos x="T2" y="T3"/>
                  </a:cxn>
                  <a:cxn ang="0">
                    <a:pos x="T4" y="T5"/>
                  </a:cxn>
                  <a:cxn ang="0">
                    <a:pos x="T6" y="T7"/>
                  </a:cxn>
                </a:cxnLst>
                <a:rect l="0" t="0" r="r" b="b"/>
                <a:pathLst>
                  <a:path w="72" h="54">
                    <a:moveTo>
                      <a:pt x="0" y="54"/>
                    </a:moveTo>
                    <a:lnTo>
                      <a:pt x="72" y="31"/>
                    </a:lnTo>
                    <a:lnTo>
                      <a:pt x="0" y="0"/>
                    </a:lnTo>
                    <a:lnTo>
                      <a:pt x="0" y="5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4" name="Line 197">
                <a:extLst>
                  <a:ext uri="{FF2B5EF4-FFF2-40B4-BE49-F238E27FC236}">
                    <a16:creationId xmlns:a16="http://schemas.microsoft.com/office/drawing/2014/main" xmlns="" id="{2B1FC664-8EA1-43E9-827F-C8BDD937975B}"/>
                  </a:ext>
                </a:extLst>
              </p:cNvPr>
              <p:cNvSpPr>
                <a:spLocks noChangeShapeType="1"/>
              </p:cNvSpPr>
              <p:nvPr/>
            </p:nvSpPr>
            <p:spPr bwMode="auto">
              <a:xfrm flipV="1">
                <a:off x="1681" y="2058"/>
                <a:ext cx="0" cy="40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745" name="Freeform 198">
                <a:extLst>
                  <a:ext uri="{FF2B5EF4-FFF2-40B4-BE49-F238E27FC236}">
                    <a16:creationId xmlns:a16="http://schemas.microsoft.com/office/drawing/2014/main" xmlns="" id="{E32BFAE5-EBB3-4E6D-A7EC-F45DA032A247}"/>
                  </a:ext>
                </a:extLst>
              </p:cNvPr>
              <p:cNvSpPr>
                <a:spLocks/>
              </p:cNvSpPr>
              <p:nvPr/>
            </p:nvSpPr>
            <p:spPr bwMode="auto">
              <a:xfrm>
                <a:off x="1661" y="1989"/>
                <a:ext cx="46" cy="91"/>
              </a:xfrm>
              <a:custGeom>
                <a:avLst/>
                <a:gdLst>
                  <a:gd name="T0" fmla="*/ 46 w 46"/>
                  <a:gd name="T1" fmla="*/ 91 h 91"/>
                  <a:gd name="T2" fmla="*/ 26 w 46"/>
                  <a:gd name="T3" fmla="*/ 0 h 91"/>
                  <a:gd name="T4" fmla="*/ 0 w 46"/>
                  <a:gd name="T5" fmla="*/ 91 h 91"/>
                  <a:gd name="T6" fmla="*/ 46 w 46"/>
                  <a:gd name="T7" fmla="*/ 91 h 91"/>
                </a:gdLst>
                <a:ahLst/>
                <a:cxnLst>
                  <a:cxn ang="0">
                    <a:pos x="T0" y="T1"/>
                  </a:cxn>
                  <a:cxn ang="0">
                    <a:pos x="T2" y="T3"/>
                  </a:cxn>
                  <a:cxn ang="0">
                    <a:pos x="T4" y="T5"/>
                  </a:cxn>
                  <a:cxn ang="0">
                    <a:pos x="T6" y="T7"/>
                  </a:cxn>
                </a:cxnLst>
                <a:rect l="0" t="0" r="r" b="b"/>
                <a:pathLst>
                  <a:path w="46" h="91">
                    <a:moveTo>
                      <a:pt x="46" y="91"/>
                    </a:moveTo>
                    <a:lnTo>
                      <a:pt x="26" y="0"/>
                    </a:lnTo>
                    <a:lnTo>
                      <a:pt x="0" y="91"/>
                    </a:lnTo>
                    <a:lnTo>
                      <a:pt x="46" y="9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6" name="Line 199">
                <a:extLst>
                  <a:ext uri="{FF2B5EF4-FFF2-40B4-BE49-F238E27FC236}">
                    <a16:creationId xmlns:a16="http://schemas.microsoft.com/office/drawing/2014/main" xmlns="" id="{34E617EB-B8ED-4C89-9A4B-6B5C087C5A20}"/>
                  </a:ext>
                </a:extLst>
              </p:cNvPr>
              <p:cNvSpPr>
                <a:spLocks noChangeShapeType="1"/>
              </p:cNvSpPr>
              <p:nvPr/>
            </p:nvSpPr>
            <p:spPr bwMode="auto">
              <a:xfrm>
                <a:off x="1733" y="927"/>
                <a:ext cx="1" cy="631"/>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747" name="Freeform 200">
                <a:extLst>
                  <a:ext uri="{FF2B5EF4-FFF2-40B4-BE49-F238E27FC236}">
                    <a16:creationId xmlns:a16="http://schemas.microsoft.com/office/drawing/2014/main" xmlns="" id="{F4EE83DF-6CA6-42E8-8FD8-825C1EB35717}"/>
                  </a:ext>
                </a:extLst>
              </p:cNvPr>
              <p:cNvSpPr>
                <a:spLocks/>
              </p:cNvSpPr>
              <p:nvPr/>
            </p:nvSpPr>
            <p:spPr bwMode="auto">
              <a:xfrm>
                <a:off x="1713" y="1543"/>
                <a:ext cx="46" cy="92"/>
              </a:xfrm>
              <a:custGeom>
                <a:avLst/>
                <a:gdLst>
                  <a:gd name="T0" fmla="*/ 0 w 46"/>
                  <a:gd name="T1" fmla="*/ 0 h 92"/>
                  <a:gd name="T2" fmla="*/ 26 w 46"/>
                  <a:gd name="T3" fmla="*/ 92 h 92"/>
                  <a:gd name="T4" fmla="*/ 46 w 46"/>
                  <a:gd name="T5" fmla="*/ 0 h 92"/>
                  <a:gd name="T6" fmla="*/ 0 w 46"/>
                  <a:gd name="T7" fmla="*/ 0 h 92"/>
                </a:gdLst>
                <a:ahLst/>
                <a:cxnLst>
                  <a:cxn ang="0">
                    <a:pos x="T0" y="T1"/>
                  </a:cxn>
                  <a:cxn ang="0">
                    <a:pos x="T2" y="T3"/>
                  </a:cxn>
                  <a:cxn ang="0">
                    <a:pos x="T4" y="T5"/>
                  </a:cxn>
                  <a:cxn ang="0">
                    <a:pos x="T6" y="T7"/>
                  </a:cxn>
                </a:cxnLst>
                <a:rect l="0" t="0" r="r" b="b"/>
                <a:pathLst>
                  <a:path w="46" h="92">
                    <a:moveTo>
                      <a:pt x="0" y="0"/>
                    </a:moveTo>
                    <a:lnTo>
                      <a:pt x="26" y="92"/>
                    </a:lnTo>
                    <a:lnTo>
                      <a:pt x="46"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8" name="Line 201">
                <a:extLst>
                  <a:ext uri="{FF2B5EF4-FFF2-40B4-BE49-F238E27FC236}">
                    <a16:creationId xmlns:a16="http://schemas.microsoft.com/office/drawing/2014/main" xmlns="" id="{71BCBE38-7023-4238-8176-85D34B069D0C}"/>
                  </a:ext>
                </a:extLst>
              </p:cNvPr>
              <p:cNvSpPr>
                <a:spLocks noChangeShapeType="1"/>
              </p:cNvSpPr>
              <p:nvPr/>
            </p:nvSpPr>
            <p:spPr bwMode="auto">
              <a:xfrm>
                <a:off x="1733" y="1673"/>
                <a:ext cx="1" cy="223"/>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749" name="Freeform 202">
                <a:extLst>
                  <a:ext uri="{FF2B5EF4-FFF2-40B4-BE49-F238E27FC236}">
                    <a16:creationId xmlns:a16="http://schemas.microsoft.com/office/drawing/2014/main" xmlns="" id="{FA35638C-C611-4762-BA44-EA26389E4446}"/>
                  </a:ext>
                </a:extLst>
              </p:cNvPr>
              <p:cNvSpPr>
                <a:spLocks/>
              </p:cNvSpPr>
              <p:nvPr/>
            </p:nvSpPr>
            <p:spPr bwMode="auto">
              <a:xfrm>
                <a:off x="1713" y="1881"/>
                <a:ext cx="46" cy="92"/>
              </a:xfrm>
              <a:custGeom>
                <a:avLst/>
                <a:gdLst>
                  <a:gd name="T0" fmla="*/ 0 w 46"/>
                  <a:gd name="T1" fmla="*/ 0 h 92"/>
                  <a:gd name="T2" fmla="*/ 26 w 46"/>
                  <a:gd name="T3" fmla="*/ 92 h 92"/>
                  <a:gd name="T4" fmla="*/ 46 w 46"/>
                  <a:gd name="T5" fmla="*/ 0 h 92"/>
                  <a:gd name="T6" fmla="*/ 0 w 46"/>
                  <a:gd name="T7" fmla="*/ 0 h 92"/>
                </a:gdLst>
                <a:ahLst/>
                <a:cxnLst>
                  <a:cxn ang="0">
                    <a:pos x="T0" y="T1"/>
                  </a:cxn>
                  <a:cxn ang="0">
                    <a:pos x="T2" y="T3"/>
                  </a:cxn>
                  <a:cxn ang="0">
                    <a:pos x="T4" y="T5"/>
                  </a:cxn>
                  <a:cxn ang="0">
                    <a:pos x="T6" y="T7"/>
                  </a:cxn>
                </a:cxnLst>
                <a:rect l="0" t="0" r="r" b="b"/>
                <a:pathLst>
                  <a:path w="46" h="92">
                    <a:moveTo>
                      <a:pt x="0" y="0"/>
                    </a:moveTo>
                    <a:lnTo>
                      <a:pt x="26" y="92"/>
                    </a:lnTo>
                    <a:lnTo>
                      <a:pt x="46"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0" name="Line 203">
                <a:extLst>
                  <a:ext uri="{FF2B5EF4-FFF2-40B4-BE49-F238E27FC236}">
                    <a16:creationId xmlns:a16="http://schemas.microsoft.com/office/drawing/2014/main" xmlns="" id="{DB7D78D6-38D7-42CE-9757-7F84402D01BB}"/>
                  </a:ext>
                </a:extLst>
              </p:cNvPr>
              <p:cNvSpPr>
                <a:spLocks noChangeShapeType="1"/>
              </p:cNvSpPr>
              <p:nvPr/>
            </p:nvSpPr>
            <p:spPr bwMode="auto">
              <a:xfrm flipV="1">
                <a:off x="1838" y="2749"/>
                <a:ext cx="0" cy="192"/>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751" name="Rectangle 204">
                <a:extLst>
                  <a:ext uri="{FF2B5EF4-FFF2-40B4-BE49-F238E27FC236}">
                    <a16:creationId xmlns:a16="http://schemas.microsoft.com/office/drawing/2014/main" xmlns="" id="{E0636A6A-B907-4443-A230-3F694A39FB9A}"/>
                  </a:ext>
                </a:extLst>
              </p:cNvPr>
              <p:cNvSpPr>
                <a:spLocks noChangeArrowheads="1"/>
              </p:cNvSpPr>
              <p:nvPr/>
            </p:nvSpPr>
            <p:spPr bwMode="auto">
              <a:xfrm>
                <a:off x="1792" y="2981"/>
                <a:ext cx="308"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1st stage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grpSp>
        <p:grpSp>
          <p:nvGrpSpPr>
            <p:cNvPr id="15" name="Group 406">
              <a:extLst>
                <a:ext uri="{FF2B5EF4-FFF2-40B4-BE49-F238E27FC236}">
                  <a16:creationId xmlns:a16="http://schemas.microsoft.com/office/drawing/2014/main" xmlns="" id="{5CE46359-4622-4F00-8673-26717B9F6534}"/>
                </a:ext>
              </a:extLst>
            </p:cNvPr>
            <p:cNvGrpSpPr>
              <a:grpSpLocks/>
            </p:cNvGrpSpPr>
            <p:nvPr/>
          </p:nvGrpSpPr>
          <p:grpSpPr bwMode="auto">
            <a:xfrm>
              <a:off x="915" y="1097"/>
              <a:ext cx="3513" cy="2575"/>
              <a:chOff x="915" y="1097"/>
              <a:chExt cx="3513" cy="2575"/>
            </a:xfrm>
          </p:grpSpPr>
          <p:sp>
            <p:nvSpPr>
              <p:cNvPr id="352" name="Rectangle 206">
                <a:extLst>
                  <a:ext uri="{FF2B5EF4-FFF2-40B4-BE49-F238E27FC236}">
                    <a16:creationId xmlns:a16="http://schemas.microsoft.com/office/drawing/2014/main" xmlns="" id="{31D71F7C-D0C8-4D82-983D-78C82A5D5A8B}"/>
                  </a:ext>
                </a:extLst>
              </p:cNvPr>
              <p:cNvSpPr>
                <a:spLocks noChangeArrowheads="1"/>
              </p:cNvSpPr>
              <p:nvPr/>
            </p:nvSpPr>
            <p:spPr bwMode="auto">
              <a:xfrm>
                <a:off x="2072" y="2943"/>
                <a:ext cx="62"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rgbClr val="000000"/>
                    </a:solidFill>
                    <a:effectLst/>
                    <a:latin typeface="Times New Roman" panose="02020603050405020304" pitchFamily="18" charset="0"/>
                  </a:rPr>
                  <a:t>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353" name="Rectangle 207">
                <a:extLst>
                  <a:ext uri="{FF2B5EF4-FFF2-40B4-BE49-F238E27FC236}">
                    <a16:creationId xmlns:a16="http://schemas.microsoft.com/office/drawing/2014/main" xmlns="" id="{48DFD5DD-5DB1-4CCD-A456-CB5621E3F06B}"/>
                  </a:ext>
                </a:extLst>
              </p:cNvPr>
              <p:cNvSpPr>
                <a:spLocks noChangeArrowheads="1"/>
              </p:cNvSpPr>
              <p:nvPr/>
            </p:nvSpPr>
            <p:spPr bwMode="auto">
              <a:xfrm>
                <a:off x="1792" y="3065"/>
                <a:ext cx="280"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evaporato</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354" name="Rectangle 208">
                <a:extLst>
                  <a:ext uri="{FF2B5EF4-FFF2-40B4-BE49-F238E27FC236}">
                    <a16:creationId xmlns:a16="http://schemas.microsoft.com/office/drawing/2014/main" xmlns="" id="{B52FE872-9628-4ADE-AF10-A95985C9A3B2}"/>
                  </a:ext>
                </a:extLst>
              </p:cNvPr>
              <p:cNvSpPr>
                <a:spLocks noChangeArrowheads="1"/>
              </p:cNvSpPr>
              <p:nvPr/>
            </p:nvSpPr>
            <p:spPr bwMode="auto">
              <a:xfrm>
                <a:off x="2044" y="3027"/>
                <a:ext cx="62"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rgbClr val="000000"/>
                    </a:solidFill>
                    <a:effectLst/>
                    <a:latin typeface="Times New Roman" panose="02020603050405020304" pitchFamily="18" charset="0"/>
                  </a:rPr>
                  <a:t>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355" name="Rectangle 209">
                <a:extLst>
                  <a:ext uri="{FF2B5EF4-FFF2-40B4-BE49-F238E27FC236}">
                    <a16:creationId xmlns:a16="http://schemas.microsoft.com/office/drawing/2014/main" xmlns="" id="{19A83693-AF00-4671-9E4F-1CF10E5996D8}"/>
                  </a:ext>
                </a:extLst>
              </p:cNvPr>
              <p:cNvSpPr>
                <a:spLocks noChangeArrowheads="1"/>
              </p:cNvSpPr>
              <p:nvPr/>
            </p:nvSpPr>
            <p:spPr bwMode="auto">
              <a:xfrm>
                <a:off x="1792" y="3150"/>
                <a:ext cx="56"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r</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356" name="Rectangle 210">
                <a:extLst>
                  <a:ext uri="{FF2B5EF4-FFF2-40B4-BE49-F238E27FC236}">
                    <a16:creationId xmlns:a16="http://schemas.microsoft.com/office/drawing/2014/main" xmlns="" id="{7367886E-9FBD-42ED-BA47-6F3DCBB98850}"/>
                  </a:ext>
                </a:extLst>
              </p:cNvPr>
              <p:cNvSpPr>
                <a:spLocks noChangeArrowheads="1"/>
              </p:cNvSpPr>
              <p:nvPr/>
            </p:nvSpPr>
            <p:spPr bwMode="auto">
              <a:xfrm>
                <a:off x="1820" y="3112"/>
                <a:ext cx="62"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rgbClr val="000000"/>
                    </a:solidFill>
                    <a:effectLst/>
                    <a:latin typeface="Times New Roman" panose="02020603050405020304" pitchFamily="18" charset="0"/>
                  </a:rPr>
                  <a:t>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357" name="Line 211">
                <a:extLst>
                  <a:ext uri="{FF2B5EF4-FFF2-40B4-BE49-F238E27FC236}">
                    <a16:creationId xmlns:a16="http://schemas.microsoft.com/office/drawing/2014/main" xmlns="" id="{8251CCC1-3469-45E9-A3FE-4A6A9DA58155}"/>
                  </a:ext>
                </a:extLst>
              </p:cNvPr>
              <p:cNvSpPr>
                <a:spLocks noChangeShapeType="1"/>
              </p:cNvSpPr>
              <p:nvPr/>
            </p:nvSpPr>
            <p:spPr bwMode="auto">
              <a:xfrm flipH="1">
                <a:off x="1295" y="2449"/>
                <a:ext cx="386" cy="1"/>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58" name="Line 212">
                <a:extLst>
                  <a:ext uri="{FF2B5EF4-FFF2-40B4-BE49-F238E27FC236}">
                    <a16:creationId xmlns:a16="http://schemas.microsoft.com/office/drawing/2014/main" xmlns="" id="{5441AB19-668E-4AD4-930F-030590C72255}"/>
                  </a:ext>
                </a:extLst>
              </p:cNvPr>
              <p:cNvSpPr>
                <a:spLocks noChangeShapeType="1"/>
              </p:cNvSpPr>
              <p:nvPr/>
            </p:nvSpPr>
            <p:spPr bwMode="auto">
              <a:xfrm flipV="1">
                <a:off x="1301" y="2365"/>
                <a:ext cx="1" cy="84"/>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59" name="Line 213">
                <a:extLst>
                  <a:ext uri="{FF2B5EF4-FFF2-40B4-BE49-F238E27FC236}">
                    <a16:creationId xmlns:a16="http://schemas.microsoft.com/office/drawing/2014/main" xmlns="" id="{EA342FCF-968E-42FA-A6FD-E6BB3B46F98F}"/>
                  </a:ext>
                </a:extLst>
              </p:cNvPr>
              <p:cNvSpPr>
                <a:spLocks noChangeShapeType="1"/>
              </p:cNvSpPr>
              <p:nvPr/>
            </p:nvSpPr>
            <p:spPr bwMode="auto">
              <a:xfrm>
                <a:off x="1596" y="2688"/>
                <a:ext cx="0" cy="223"/>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60" name="Line 214">
                <a:extLst>
                  <a:ext uri="{FF2B5EF4-FFF2-40B4-BE49-F238E27FC236}">
                    <a16:creationId xmlns:a16="http://schemas.microsoft.com/office/drawing/2014/main" xmlns="" id="{78C3DE55-1A53-46DA-80DF-0B67A9E2BA08}"/>
                  </a:ext>
                </a:extLst>
              </p:cNvPr>
              <p:cNvSpPr>
                <a:spLocks noChangeShapeType="1"/>
              </p:cNvSpPr>
              <p:nvPr/>
            </p:nvSpPr>
            <p:spPr bwMode="auto">
              <a:xfrm>
                <a:off x="1596" y="2972"/>
                <a:ext cx="0" cy="20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61" name="Rectangle 215">
                <a:extLst>
                  <a:ext uri="{FF2B5EF4-FFF2-40B4-BE49-F238E27FC236}">
                    <a16:creationId xmlns:a16="http://schemas.microsoft.com/office/drawing/2014/main" xmlns="" id="{5AB9118B-01C3-493F-BF77-01ED1ADE2E5C}"/>
                  </a:ext>
                </a:extLst>
              </p:cNvPr>
              <p:cNvSpPr>
                <a:spLocks noChangeArrowheads="1"/>
              </p:cNvSpPr>
              <p:nvPr/>
            </p:nvSpPr>
            <p:spPr bwMode="auto">
              <a:xfrm>
                <a:off x="1282" y="2458"/>
                <a:ext cx="241" cy="107"/>
              </a:xfrm>
              <a:prstGeom prst="rect">
                <a:avLst/>
              </a:prstGeom>
              <a:solidFill>
                <a:srgbClr val="FFFF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2" name="Rectangle 216">
                <a:extLst>
                  <a:ext uri="{FF2B5EF4-FFF2-40B4-BE49-F238E27FC236}">
                    <a16:creationId xmlns:a16="http://schemas.microsoft.com/office/drawing/2014/main" xmlns="" id="{5A75F0CB-B148-43F3-886B-662AE2A730D2}"/>
                  </a:ext>
                </a:extLst>
              </p:cNvPr>
              <p:cNvSpPr>
                <a:spLocks noChangeArrowheads="1"/>
              </p:cNvSpPr>
              <p:nvPr/>
            </p:nvSpPr>
            <p:spPr bwMode="auto">
              <a:xfrm>
                <a:off x="1295" y="2489"/>
                <a:ext cx="56"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8080"/>
                    </a:solidFill>
                    <a:effectLst/>
                    <a:latin typeface="宋体" panose="02010600030101010101" pitchFamily="2" charset="-122"/>
                    <a:ea typeface="宋体" panose="02010600030101010101" pitchFamily="2" charset="-122"/>
                  </a:rPr>
                  <a:t>6</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363" name="Rectangle 217">
                <a:extLst>
                  <a:ext uri="{FF2B5EF4-FFF2-40B4-BE49-F238E27FC236}">
                    <a16:creationId xmlns:a16="http://schemas.microsoft.com/office/drawing/2014/main" xmlns="" id="{088C8792-40BE-44F5-B7E3-4926EC3DDC15}"/>
                  </a:ext>
                </a:extLst>
              </p:cNvPr>
              <p:cNvSpPr>
                <a:spLocks noChangeArrowheads="1"/>
              </p:cNvSpPr>
              <p:nvPr/>
            </p:nvSpPr>
            <p:spPr bwMode="auto">
              <a:xfrm>
                <a:off x="1323" y="2489"/>
                <a:ext cx="83"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8080"/>
                    </a:solidFill>
                    <a:effectLst/>
                    <a:latin typeface="宋体" panose="02010600030101010101" pitchFamily="2" charset="-122"/>
                    <a:ea typeface="宋体" panose="02010600030101010101" pitchFamily="2" charset="-122"/>
                  </a:rPr>
                  <a:t>65</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364" name="Rectangle 218">
                <a:extLst>
                  <a:ext uri="{FF2B5EF4-FFF2-40B4-BE49-F238E27FC236}">
                    <a16:creationId xmlns:a16="http://schemas.microsoft.com/office/drawing/2014/main" xmlns="" id="{EE80C200-6F00-4389-B0A6-3370FB90F48C}"/>
                  </a:ext>
                </a:extLst>
              </p:cNvPr>
              <p:cNvSpPr>
                <a:spLocks noChangeArrowheads="1"/>
              </p:cNvSpPr>
              <p:nvPr/>
            </p:nvSpPr>
            <p:spPr bwMode="auto">
              <a:xfrm>
                <a:off x="1379" y="2489"/>
                <a:ext cx="112"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8080"/>
                    </a:solidFill>
                    <a:effectLst/>
                    <a:latin typeface="宋体" panose="02010600030101010101" pitchFamily="2" charset="-122"/>
                    <a:ea typeface="宋体" panose="02010600030101010101" pitchFamily="2" charset="-122"/>
                  </a:rPr>
                  <a:t>T/H</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365" name="Rectangle 219">
                <a:extLst>
                  <a:ext uri="{FF2B5EF4-FFF2-40B4-BE49-F238E27FC236}">
                    <a16:creationId xmlns:a16="http://schemas.microsoft.com/office/drawing/2014/main" xmlns="" id="{E5E02DFC-7516-43AC-9BFD-AB6BC8F7A61C}"/>
                  </a:ext>
                </a:extLst>
              </p:cNvPr>
              <p:cNvSpPr>
                <a:spLocks noChangeArrowheads="1"/>
              </p:cNvSpPr>
              <p:nvPr/>
            </p:nvSpPr>
            <p:spPr bwMode="auto">
              <a:xfrm>
                <a:off x="1463" y="2451"/>
                <a:ext cx="62"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rgbClr val="000000"/>
                    </a:solidFill>
                    <a:effectLst/>
                    <a:latin typeface="Times New Roman" panose="02020603050405020304" pitchFamily="18" charset="0"/>
                  </a:rPr>
                  <a:t>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366" name="Rectangle 220">
                <a:extLst>
                  <a:ext uri="{FF2B5EF4-FFF2-40B4-BE49-F238E27FC236}">
                    <a16:creationId xmlns:a16="http://schemas.microsoft.com/office/drawing/2014/main" xmlns="" id="{84BB8555-1DCA-4B3D-82D2-75AE188E74DA}"/>
                  </a:ext>
                </a:extLst>
              </p:cNvPr>
              <p:cNvSpPr>
                <a:spLocks noChangeArrowheads="1"/>
              </p:cNvSpPr>
              <p:nvPr/>
            </p:nvSpPr>
            <p:spPr bwMode="auto">
              <a:xfrm>
                <a:off x="1419" y="1796"/>
                <a:ext cx="190" cy="70"/>
              </a:xfrm>
              <a:prstGeom prst="rect">
                <a:avLst/>
              </a:prstGeom>
              <a:solidFill>
                <a:srgbClr val="FFFF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7" name="Rectangle 221">
                <a:extLst>
                  <a:ext uri="{FF2B5EF4-FFF2-40B4-BE49-F238E27FC236}">
                    <a16:creationId xmlns:a16="http://schemas.microsoft.com/office/drawing/2014/main" xmlns="" id="{E577441F-C4D2-49DC-9E15-20F13FD3BF1B}"/>
                  </a:ext>
                </a:extLst>
              </p:cNvPr>
              <p:cNvSpPr>
                <a:spLocks noChangeArrowheads="1"/>
              </p:cNvSpPr>
              <p:nvPr/>
            </p:nvSpPr>
            <p:spPr bwMode="auto">
              <a:xfrm>
                <a:off x="1433" y="1827"/>
                <a:ext cx="196"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8080"/>
                    </a:solidFill>
                    <a:effectLst/>
                    <a:latin typeface="宋体" panose="02010600030101010101" pitchFamily="2" charset="-122"/>
                    <a:ea typeface="宋体" panose="02010600030101010101" pitchFamily="2" charset="-122"/>
                  </a:rPr>
                  <a:t>536.4T</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368" name="Rectangle 222">
                <a:extLst>
                  <a:ext uri="{FF2B5EF4-FFF2-40B4-BE49-F238E27FC236}">
                    <a16:creationId xmlns:a16="http://schemas.microsoft.com/office/drawing/2014/main" xmlns="" id="{DA021ED0-82FB-42DD-8F03-831F32383448}"/>
                  </a:ext>
                </a:extLst>
              </p:cNvPr>
              <p:cNvSpPr>
                <a:spLocks noChangeArrowheads="1"/>
              </p:cNvSpPr>
              <p:nvPr/>
            </p:nvSpPr>
            <p:spPr bwMode="auto">
              <a:xfrm>
                <a:off x="1601" y="1789"/>
                <a:ext cx="62"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rgbClr val="000000"/>
                    </a:solidFill>
                    <a:effectLst/>
                    <a:latin typeface="Times New Roman" panose="02020603050405020304" pitchFamily="18" charset="0"/>
                  </a:rPr>
                  <a:t>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369" name="Rectangle 223">
                <a:extLst>
                  <a:ext uri="{FF2B5EF4-FFF2-40B4-BE49-F238E27FC236}">
                    <a16:creationId xmlns:a16="http://schemas.microsoft.com/office/drawing/2014/main" xmlns="" id="{2BAFE4F3-6F88-4711-BF9A-0C51D7781CFB}"/>
                  </a:ext>
                </a:extLst>
              </p:cNvPr>
              <p:cNvSpPr>
                <a:spLocks noChangeArrowheads="1"/>
              </p:cNvSpPr>
              <p:nvPr/>
            </p:nvSpPr>
            <p:spPr bwMode="auto">
              <a:xfrm>
                <a:off x="1602" y="1696"/>
                <a:ext cx="177" cy="70"/>
              </a:xfrm>
              <a:prstGeom prst="rect">
                <a:avLst/>
              </a:prstGeom>
              <a:solidFill>
                <a:srgbClr val="FFFF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0" name="Rectangle 224">
                <a:extLst>
                  <a:ext uri="{FF2B5EF4-FFF2-40B4-BE49-F238E27FC236}">
                    <a16:creationId xmlns:a16="http://schemas.microsoft.com/office/drawing/2014/main" xmlns="" id="{ED6AB736-0DC3-471D-8C32-B65582FC8005}"/>
                  </a:ext>
                </a:extLst>
              </p:cNvPr>
              <p:cNvSpPr>
                <a:spLocks noChangeArrowheads="1"/>
              </p:cNvSpPr>
              <p:nvPr/>
            </p:nvSpPr>
            <p:spPr bwMode="auto">
              <a:xfrm>
                <a:off x="1616" y="1727"/>
                <a:ext cx="168"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8080"/>
                    </a:solidFill>
                    <a:effectLst/>
                    <a:latin typeface="宋体" panose="02010600030101010101" pitchFamily="2" charset="-122"/>
                    <a:ea typeface="宋体" panose="02010600030101010101" pitchFamily="2" charset="-122"/>
                  </a:rPr>
                  <a:t>293.7</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371" name="Rectangle 225">
                <a:extLst>
                  <a:ext uri="{FF2B5EF4-FFF2-40B4-BE49-F238E27FC236}">
                    <a16:creationId xmlns:a16="http://schemas.microsoft.com/office/drawing/2014/main" xmlns="" id="{32800C36-F6E6-49AC-A681-0963709B62B4}"/>
                  </a:ext>
                </a:extLst>
              </p:cNvPr>
              <p:cNvSpPr>
                <a:spLocks noChangeArrowheads="1"/>
              </p:cNvSpPr>
              <p:nvPr/>
            </p:nvSpPr>
            <p:spPr bwMode="auto">
              <a:xfrm>
                <a:off x="1757" y="1689"/>
                <a:ext cx="62"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rgbClr val="000000"/>
                    </a:solidFill>
                    <a:effectLst/>
                    <a:latin typeface="Times New Roman" panose="02020603050405020304" pitchFamily="18" charset="0"/>
                  </a:rPr>
                  <a:t>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372" name="Rectangle 226">
                <a:extLst>
                  <a:ext uri="{FF2B5EF4-FFF2-40B4-BE49-F238E27FC236}">
                    <a16:creationId xmlns:a16="http://schemas.microsoft.com/office/drawing/2014/main" xmlns="" id="{87923E20-6C12-4242-94DE-543B84BAA5DD}"/>
                  </a:ext>
                </a:extLst>
              </p:cNvPr>
              <p:cNvSpPr>
                <a:spLocks noChangeArrowheads="1"/>
              </p:cNvSpPr>
              <p:nvPr/>
            </p:nvSpPr>
            <p:spPr bwMode="auto">
              <a:xfrm>
                <a:off x="2210" y="2795"/>
                <a:ext cx="288" cy="19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3" name="Rectangle 227">
                <a:extLst>
                  <a:ext uri="{FF2B5EF4-FFF2-40B4-BE49-F238E27FC236}">
                    <a16:creationId xmlns:a16="http://schemas.microsoft.com/office/drawing/2014/main" xmlns="" id="{184E77C1-CDA1-486B-B143-5E6726D720F2}"/>
                  </a:ext>
                </a:extLst>
              </p:cNvPr>
              <p:cNvSpPr>
                <a:spLocks noChangeArrowheads="1"/>
              </p:cNvSpPr>
              <p:nvPr/>
            </p:nvSpPr>
            <p:spPr bwMode="auto">
              <a:xfrm>
                <a:off x="2210" y="2795"/>
                <a:ext cx="288" cy="193"/>
              </a:xfrm>
              <a:prstGeom prst="rect">
                <a:avLst/>
              </a:prstGeom>
              <a:noFill/>
              <a:ln w="11113">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74" name="Line 228">
                <a:extLst>
                  <a:ext uri="{FF2B5EF4-FFF2-40B4-BE49-F238E27FC236}">
                    <a16:creationId xmlns:a16="http://schemas.microsoft.com/office/drawing/2014/main" xmlns="" id="{3A0589B9-67F6-4A55-A597-63F1F9D51362}"/>
                  </a:ext>
                </a:extLst>
              </p:cNvPr>
              <p:cNvSpPr>
                <a:spLocks noChangeShapeType="1"/>
              </p:cNvSpPr>
              <p:nvPr/>
            </p:nvSpPr>
            <p:spPr bwMode="auto">
              <a:xfrm flipH="1">
                <a:off x="975" y="3641"/>
                <a:ext cx="3355"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75" name="Freeform 229">
                <a:extLst>
                  <a:ext uri="{FF2B5EF4-FFF2-40B4-BE49-F238E27FC236}">
                    <a16:creationId xmlns:a16="http://schemas.microsoft.com/office/drawing/2014/main" xmlns="" id="{F41B619B-2ED0-44DC-A0E3-06F2AAB5C8FB}"/>
                  </a:ext>
                </a:extLst>
              </p:cNvPr>
              <p:cNvSpPr>
                <a:spLocks/>
              </p:cNvSpPr>
              <p:nvPr/>
            </p:nvSpPr>
            <p:spPr bwMode="auto">
              <a:xfrm>
                <a:off x="915" y="3618"/>
                <a:ext cx="79" cy="54"/>
              </a:xfrm>
              <a:custGeom>
                <a:avLst/>
                <a:gdLst>
                  <a:gd name="T0" fmla="*/ 79 w 79"/>
                  <a:gd name="T1" fmla="*/ 0 h 54"/>
                  <a:gd name="T2" fmla="*/ 0 w 79"/>
                  <a:gd name="T3" fmla="*/ 31 h 54"/>
                  <a:gd name="T4" fmla="*/ 79 w 79"/>
                  <a:gd name="T5" fmla="*/ 54 h 54"/>
                  <a:gd name="T6" fmla="*/ 79 w 79"/>
                  <a:gd name="T7" fmla="*/ 0 h 54"/>
                </a:gdLst>
                <a:ahLst/>
                <a:cxnLst>
                  <a:cxn ang="0">
                    <a:pos x="T0" y="T1"/>
                  </a:cxn>
                  <a:cxn ang="0">
                    <a:pos x="T2" y="T3"/>
                  </a:cxn>
                  <a:cxn ang="0">
                    <a:pos x="T4" y="T5"/>
                  </a:cxn>
                  <a:cxn ang="0">
                    <a:pos x="T6" y="T7"/>
                  </a:cxn>
                </a:cxnLst>
                <a:rect l="0" t="0" r="r" b="b"/>
                <a:pathLst>
                  <a:path w="79" h="54">
                    <a:moveTo>
                      <a:pt x="79" y="0"/>
                    </a:moveTo>
                    <a:lnTo>
                      <a:pt x="0" y="31"/>
                    </a:lnTo>
                    <a:lnTo>
                      <a:pt x="79" y="54"/>
                    </a:lnTo>
                    <a:lnTo>
                      <a:pt x="7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6" name="Rectangle 230">
                <a:extLst>
                  <a:ext uri="{FF2B5EF4-FFF2-40B4-BE49-F238E27FC236}">
                    <a16:creationId xmlns:a16="http://schemas.microsoft.com/office/drawing/2014/main" xmlns="" id="{F5520ADD-B607-4A21-8DBC-5BBC2FFE8BCC}"/>
                  </a:ext>
                </a:extLst>
              </p:cNvPr>
              <p:cNvSpPr>
                <a:spLocks noChangeArrowheads="1"/>
              </p:cNvSpPr>
              <p:nvPr/>
            </p:nvSpPr>
            <p:spPr bwMode="auto">
              <a:xfrm>
                <a:off x="2276" y="2518"/>
                <a:ext cx="209" cy="8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7" name="Rectangle 231">
                <a:extLst>
                  <a:ext uri="{FF2B5EF4-FFF2-40B4-BE49-F238E27FC236}">
                    <a16:creationId xmlns:a16="http://schemas.microsoft.com/office/drawing/2014/main" xmlns="" id="{D82700B6-16FD-409A-A509-F7C5638BE213}"/>
                  </a:ext>
                </a:extLst>
              </p:cNvPr>
              <p:cNvSpPr>
                <a:spLocks noChangeArrowheads="1"/>
              </p:cNvSpPr>
              <p:nvPr/>
            </p:nvSpPr>
            <p:spPr bwMode="auto">
              <a:xfrm>
                <a:off x="2290" y="2550"/>
                <a:ext cx="196"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FF0000"/>
                    </a:solidFill>
                    <a:effectLst/>
                    <a:latin typeface="宋体" panose="02010600030101010101" pitchFamily="2" charset="-122"/>
                    <a:ea typeface="宋体" panose="02010600030101010101" pitchFamily="2" charset="-122"/>
                  </a:rPr>
                  <a:t>Na2CO3</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378" name="Rectangle 232">
                <a:extLst>
                  <a:ext uri="{FF2B5EF4-FFF2-40B4-BE49-F238E27FC236}">
                    <a16:creationId xmlns:a16="http://schemas.microsoft.com/office/drawing/2014/main" xmlns="" id="{DB5AA70A-5737-4104-82D4-1DCA111E9E6D}"/>
                  </a:ext>
                </a:extLst>
              </p:cNvPr>
              <p:cNvSpPr>
                <a:spLocks noChangeArrowheads="1"/>
              </p:cNvSpPr>
              <p:nvPr/>
            </p:nvSpPr>
            <p:spPr bwMode="auto">
              <a:xfrm>
                <a:off x="2458" y="2512"/>
                <a:ext cx="62"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rgbClr val="000000"/>
                    </a:solidFill>
                    <a:effectLst/>
                    <a:latin typeface="Times New Roman" panose="02020603050405020304" pitchFamily="18" charset="0"/>
                  </a:rPr>
                  <a:t>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379" name="Line 233">
                <a:extLst>
                  <a:ext uri="{FF2B5EF4-FFF2-40B4-BE49-F238E27FC236}">
                    <a16:creationId xmlns:a16="http://schemas.microsoft.com/office/drawing/2014/main" xmlns="" id="{7AEF826F-94F1-4F24-9914-097C254E1992}"/>
                  </a:ext>
                </a:extLst>
              </p:cNvPr>
              <p:cNvSpPr>
                <a:spLocks noChangeShapeType="1"/>
              </p:cNvSpPr>
              <p:nvPr/>
            </p:nvSpPr>
            <p:spPr bwMode="auto">
              <a:xfrm flipV="1">
                <a:off x="2675" y="2173"/>
                <a:ext cx="1" cy="1484"/>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80" name="Freeform 234">
                <a:extLst>
                  <a:ext uri="{FF2B5EF4-FFF2-40B4-BE49-F238E27FC236}">
                    <a16:creationId xmlns:a16="http://schemas.microsoft.com/office/drawing/2014/main" xmlns="" id="{AC73EDFD-C900-4411-81EB-035D1DD97C8F}"/>
                  </a:ext>
                </a:extLst>
              </p:cNvPr>
              <p:cNvSpPr>
                <a:spLocks/>
              </p:cNvSpPr>
              <p:nvPr/>
            </p:nvSpPr>
            <p:spPr bwMode="auto">
              <a:xfrm>
                <a:off x="2656" y="2112"/>
                <a:ext cx="45" cy="84"/>
              </a:xfrm>
              <a:custGeom>
                <a:avLst/>
                <a:gdLst>
                  <a:gd name="T0" fmla="*/ 45 w 45"/>
                  <a:gd name="T1" fmla="*/ 84 h 84"/>
                  <a:gd name="T2" fmla="*/ 25 w 45"/>
                  <a:gd name="T3" fmla="*/ 0 h 84"/>
                  <a:gd name="T4" fmla="*/ 0 w 45"/>
                  <a:gd name="T5" fmla="*/ 84 h 84"/>
                  <a:gd name="T6" fmla="*/ 45 w 45"/>
                  <a:gd name="T7" fmla="*/ 84 h 84"/>
                </a:gdLst>
                <a:ahLst/>
                <a:cxnLst>
                  <a:cxn ang="0">
                    <a:pos x="T0" y="T1"/>
                  </a:cxn>
                  <a:cxn ang="0">
                    <a:pos x="T2" y="T3"/>
                  </a:cxn>
                  <a:cxn ang="0">
                    <a:pos x="T4" y="T5"/>
                  </a:cxn>
                  <a:cxn ang="0">
                    <a:pos x="T6" y="T7"/>
                  </a:cxn>
                </a:cxnLst>
                <a:rect l="0" t="0" r="r" b="b"/>
                <a:pathLst>
                  <a:path w="45" h="84">
                    <a:moveTo>
                      <a:pt x="45" y="84"/>
                    </a:moveTo>
                    <a:lnTo>
                      <a:pt x="25" y="0"/>
                    </a:lnTo>
                    <a:lnTo>
                      <a:pt x="0" y="84"/>
                    </a:lnTo>
                    <a:lnTo>
                      <a:pt x="45" y="8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1" name="Line 235">
                <a:extLst>
                  <a:ext uri="{FF2B5EF4-FFF2-40B4-BE49-F238E27FC236}">
                    <a16:creationId xmlns:a16="http://schemas.microsoft.com/office/drawing/2014/main" xmlns="" id="{2007B4FF-BA84-4B3A-9F73-440964214AFB}"/>
                  </a:ext>
                </a:extLst>
              </p:cNvPr>
              <p:cNvSpPr>
                <a:spLocks noChangeShapeType="1"/>
              </p:cNvSpPr>
              <p:nvPr/>
            </p:nvSpPr>
            <p:spPr bwMode="auto">
              <a:xfrm flipH="1">
                <a:off x="2433" y="2104"/>
                <a:ext cx="242"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82" name="Freeform 236">
                <a:extLst>
                  <a:ext uri="{FF2B5EF4-FFF2-40B4-BE49-F238E27FC236}">
                    <a16:creationId xmlns:a16="http://schemas.microsoft.com/office/drawing/2014/main" xmlns="" id="{C517976C-CD5B-430E-9CE3-2E39FD8DFA70}"/>
                  </a:ext>
                </a:extLst>
              </p:cNvPr>
              <p:cNvSpPr>
                <a:spLocks/>
              </p:cNvSpPr>
              <p:nvPr/>
            </p:nvSpPr>
            <p:spPr bwMode="auto">
              <a:xfrm>
                <a:off x="2380" y="2081"/>
                <a:ext cx="72" cy="54"/>
              </a:xfrm>
              <a:custGeom>
                <a:avLst/>
                <a:gdLst>
                  <a:gd name="T0" fmla="*/ 72 w 72"/>
                  <a:gd name="T1" fmla="*/ 0 h 54"/>
                  <a:gd name="T2" fmla="*/ 0 w 72"/>
                  <a:gd name="T3" fmla="*/ 31 h 54"/>
                  <a:gd name="T4" fmla="*/ 72 w 72"/>
                  <a:gd name="T5" fmla="*/ 54 h 54"/>
                  <a:gd name="T6" fmla="*/ 72 w 72"/>
                  <a:gd name="T7" fmla="*/ 0 h 54"/>
                </a:gdLst>
                <a:ahLst/>
                <a:cxnLst>
                  <a:cxn ang="0">
                    <a:pos x="T0" y="T1"/>
                  </a:cxn>
                  <a:cxn ang="0">
                    <a:pos x="T2" y="T3"/>
                  </a:cxn>
                  <a:cxn ang="0">
                    <a:pos x="T4" y="T5"/>
                  </a:cxn>
                  <a:cxn ang="0">
                    <a:pos x="T6" y="T7"/>
                  </a:cxn>
                </a:cxnLst>
                <a:rect l="0" t="0" r="r" b="b"/>
                <a:pathLst>
                  <a:path w="72" h="54">
                    <a:moveTo>
                      <a:pt x="72" y="0"/>
                    </a:moveTo>
                    <a:lnTo>
                      <a:pt x="0" y="31"/>
                    </a:lnTo>
                    <a:lnTo>
                      <a:pt x="72" y="54"/>
                    </a:lnTo>
                    <a:lnTo>
                      <a:pt x="72"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3" name="Rectangle 237">
                <a:extLst>
                  <a:ext uri="{FF2B5EF4-FFF2-40B4-BE49-F238E27FC236}">
                    <a16:creationId xmlns:a16="http://schemas.microsoft.com/office/drawing/2014/main" xmlns="" id="{C3388A63-C0BB-4E4F-B298-B1FBB5E304E8}"/>
                  </a:ext>
                </a:extLst>
              </p:cNvPr>
              <p:cNvSpPr>
                <a:spLocks noChangeArrowheads="1"/>
              </p:cNvSpPr>
              <p:nvPr/>
            </p:nvSpPr>
            <p:spPr bwMode="auto">
              <a:xfrm>
                <a:off x="2459" y="2634"/>
                <a:ext cx="125" cy="77"/>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4" name="Rectangle 238">
                <a:extLst>
                  <a:ext uri="{FF2B5EF4-FFF2-40B4-BE49-F238E27FC236}">
                    <a16:creationId xmlns:a16="http://schemas.microsoft.com/office/drawing/2014/main" xmlns="" id="{CFBE6F46-B92F-4C9B-9A88-3FD54ABDFB6A}"/>
                  </a:ext>
                </a:extLst>
              </p:cNvPr>
              <p:cNvSpPr>
                <a:spLocks noChangeArrowheads="1"/>
              </p:cNvSpPr>
              <p:nvPr/>
            </p:nvSpPr>
            <p:spPr bwMode="auto">
              <a:xfrm>
                <a:off x="2472" y="2666"/>
                <a:ext cx="83"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FF0000"/>
                    </a:solidFill>
                    <a:effectLst/>
                    <a:latin typeface="宋体" panose="02010600030101010101" pitchFamily="2" charset="-122"/>
                    <a:ea typeface="宋体" panose="02010600030101010101" pitchFamily="2" charset="-122"/>
                  </a:rPr>
                  <a:t>AF</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385" name="Rectangle 239">
                <a:extLst>
                  <a:ext uri="{FF2B5EF4-FFF2-40B4-BE49-F238E27FC236}">
                    <a16:creationId xmlns:a16="http://schemas.microsoft.com/office/drawing/2014/main" xmlns="" id="{F393D904-409C-4E1B-B993-1F0281C742A0}"/>
                  </a:ext>
                </a:extLst>
              </p:cNvPr>
              <p:cNvSpPr>
                <a:spLocks noChangeArrowheads="1"/>
              </p:cNvSpPr>
              <p:nvPr/>
            </p:nvSpPr>
            <p:spPr bwMode="auto">
              <a:xfrm>
                <a:off x="2528" y="2628"/>
                <a:ext cx="62"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rgbClr val="000000"/>
                    </a:solidFill>
                    <a:effectLst/>
                    <a:latin typeface="Times New Roman" panose="02020603050405020304" pitchFamily="18" charset="0"/>
                  </a:rPr>
                  <a:t>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386" name="Line 240">
                <a:extLst>
                  <a:ext uri="{FF2B5EF4-FFF2-40B4-BE49-F238E27FC236}">
                    <a16:creationId xmlns:a16="http://schemas.microsoft.com/office/drawing/2014/main" xmlns="" id="{5AEC9121-AD1C-4FD9-8CBE-4E1386DACF53}"/>
                  </a:ext>
                </a:extLst>
              </p:cNvPr>
              <p:cNvSpPr>
                <a:spLocks noChangeShapeType="1"/>
              </p:cNvSpPr>
              <p:nvPr/>
            </p:nvSpPr>
            <p:spPr bwMode="auto">
              <a:xfrm>
                <a:off x="2054" y="2488"/>
                <a:ext cx="124" cy="1"/>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87" name="Freeform 241">
                <a:extLst>
                  <a:ext uri="{FF2B5EF4-FFF2-40B4-BE49-F238E27FC236}">
                    <a16:creationId xmlns:a16="http://schemas.microsoft.com/office/drawing/2014/main" xmlns="" id="{21A161F7-0FED-4FAE-9DD6-93003C84DA80}"/>
                  </a:ext>
                </a:extLst>
              </p:cNvPr>
              <p:cNvSpPr>
                <a:spLocks/>
              </p:cNvSpPr>
              <p:nvPr/>
            </p:nvSpPr>
            <p:spPr bwMode="auto">
              <a:xfrm>
                <a:off x="2164" y="2466"/>
                <a:ext cx="72" cy="52"/>
              </a:xfrm>
              <a:custGeom>
                <a:avLst/>
                <a:gdLst>
                  <a:gd name="T0" fmla="*/ 0 w 72"/>
                  <a:gd name="T1" fmla="*/ 52 h 52"/>
                  <a:gd name="T2" fmla="*/ 72 w 72"/>
                  <a:gd name="T3" fmla="*/ 30 h 52"/>
                  <a:gd name="T4" fmla="*/ 0 w 72"/>
                  <a:gd name="T5" fmla="*/ 0 h 52"/>
                  <a:gd name="T6" fmla="*/ 0 w 72"/>
                  <a:gd name="T7" fmla="*/ 52 h 52"/>
                </a:gdLst>
                <a:ahLst/>
                <a:cxnLst>
                  <a:cxn ang="0">
                    <a:pos x="T0" y="T1"/>
                  </a:cxn>
                  <a:cxn ang="0">
                    <a:pos x="T2" y="T3"/>
                  </a:cxn>
                  <a:cxn ang="0">
                    <a:pos x="T4" y="T5"/>
                  </a:cxn>
                  <a:cxn ang="0">
                    <a:pos x="T6" y="T7"/>
                  </a:cxn>
                </a:cxnLst>
                <a:rect l="0" t="0" r="r" b="b"/>
                <a:pathLst>
                  <a:path w="72" h="52">
                    <a:moveTo>
                      <a:pt x="0" y="52"/>
                    </a:moveTo>
                    <a:lnTo>
                      <a:pt x="72" y="30"/>
                    </a:lnTo>
                    <a:lnTo>
                      <a:pt x="0" y="0"/>
                    </a:lnTo>
                    <a:lnTo>
                      <a:pt x="0" y="5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8" name="Freeform 242">
                <a:extLst>
                  <a:ext uri="{FF2B5EF4-FFF2-40B4-BE49-F238E27FC236}">
                    <a16:creationId xmlns:a16="http://schemas.microsoft.com/office/drawing/2014/main" xmlns="" id="{BBCAAE6E-8CF1-4F1F-BC18-023597F56F68}"/>
                  </a:ext>
                </a:extLst>
              </p:cNvPr>
              <p:cNvSpPr>
                <a:spLocks/>
              </p:cNvSpPr>
              <p:nvPr/>
            </p:nvSpPr>
            <p:spPr bwMode="auto">
              <a:xfrm>
                <a:off x="2498" y="2795"/>
                <a:ext cx="105" cy="185"/>
              </a:xfrm>
              <a:custGeom>
                <a:avLst/>
                <a:gdLst>
                  <a:gd name="T0" fmla="*/ 53 w 105"/>
                  <a:gd name="T1" fmla="*/ 0 h 185"/>
                  <a:gd name="T2" fmla="*/ 72 w 105"/>
                  <a:gd name="T3" fmla="*/ 8 h 185"/>
                  <a:gd name="T4" fmla="*/ 91 w 105"/>
                  <a:gd name="T5" fmla="*/ 23 h 185"/>
                  <a:gd name="T6" fmla="*/ 98 w 105"/>
                  <a:gd name="T7" fmla="*/ 54 h 185"/>
                  <a:gd name="T8" fmla="*/ 105 w 105"/>
                  <a:gd name="T9" fmla="*/ 93 h 185"/>
                  <a:gd name="T10" fmla="*/ 98 w 105"/>
                  <a:gd name="T11" fmla="*/ 131 h 185"/>
                  <a:gd name="T12" fmla="*/ 91 w 105"/>
                  <a:gd name="T13" fmla="*/ 162 h 185"/>
                  <a:gd name="T14" fmla="*/ 72 w 105"/>
                  <a:gd name="T15" fmla="*/ 177 h 185"/>
                  <a:gd name="T16" fmla="*/ 53 w 105"/>
                  <a:gd name="T17" fmla="*/ 185 h 185"/>
                  <a:gd name="T18" fmla="*/ 0 w 105"/>
                  <a:gd name="T19" fmla="*/ 185 h 185"/>
                  <a:gd name="T20" fmla="*/ 0 w 105"/>
                  <a:gd name="T21" fmla="*/ 0 h 185"/>
                  <a:gd name="T22" fmla="*/ 53 w 105"/>
                  <a:gd name="T2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5" h="185">
                    <a:moveTo>
                      <a:pt x="53" y="0"/>
                    </a:moveTo>
                    <a:lnTo>
                      <a:pt x="72" y="8"/>
                    </a:lnTo>
                    <a:lnTo>
                      <a:pt x="91" y="23"/>
                    </a:lnTo>
                    <a:lnTo>
                      <a:pt x="98" y="54"/>
                    </a:lnTo>
                    <a:lnTo>
                      <a:pt x="105" y="93"/>
                    </a:lnTo>
                    <a:lnTo>
                      <a:pt x="98" y="131"/>
                    </a:lnTo>
                    <a:lnTo>
                      <a:pt x="91" y="162"/>
                    </a:lnTo>
                    <a:lnTo>
                      <a:pt x="72" y="177"/>
                    </a:lnTo>
                    <a:lnTo>
                      <a:pt x="53" y="185"/>
                    </a:lnTo>
                    <a:lnTo>
                      <a:pt x="0" y="185"/>
                    </a:lnTo>
                    <a:lnTo>
                      <a:pt x="0" y="0"/>
                    </a:lnTo>
                    <a:lnTo>
                      <a:pt x="53" y="0"/>
                    </a:lnTo>
                    <a:close/>
                  </a:path>
                </a:pathLst>
              </a:custGeom>
              <a:solidFill>
                <a:srgbClr val="CC99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9" name="Freeform 243">
                <a:extLst>
                  <a:ext uri="{FF2B5EF4-FFF2-40B4-BE49-F238E27FC236}">
                    <a16:creationId xmlns:a16="http://schemas.microsoft.com/office/drawing/2014/main" xmlns="" id="{97B3733B-681C-4545-A96E-1483753E0EC9}"/>
                  </a:ext>
                </a:extLst>
              </p:cNvPr>
              <p:cNvSpPr>
                <a:spLocks/>
              </p:cNvSpPr>
              <p:nvPr/>
            </p:nvSpPr>
            <p:spPr bwMode="auto">
              <a:xfrm>
                <a:off x="2498" y="2795"/>
                <a:ext cx="105" cy="185"/>
              </a:xfrm>
              <a:custGeom>
                <a:avLst/>
                <a:gdLst>
                  <a:gd name="T0" fmla="*/ 53 w 105"/>
                  <a:gd name="T1" fmla="*/ 0 h 185"/>
                  <a:gd name="T2" fmla="*/ 72 w 105"/>
                  <a:gd name="T3" fmla="*/ 8 h 185"/>
                  <a:gd name="T4" fmla="*/ 91 w 105"/>
                  <a:gd name="T5" fmla="*/ 23 h 185"/>
                  <a:gd name="T6" fmla="*/ 98 w 105"/>
                  <a:gd name="T7" fmla="*/ 54 h 185"/>
                  <a:gd name="T8" fmla="*/ 105 w 105"/>
                  <a:gd name="T9" fmla="*/ 93 h 185"/>
                  <a:gd name="T10" fmla="*/ 98 w 105"/>
                  <a:gd name="T11" fmla="*/ 131 h 185"/>
                  <a:gd name="T12" fmla="*/ 91 w 105"/>
                  <a:gd name="T13" fmla="*/ 162 h 185"/>
                  <a:gd name="T14" fmla="*/ 72 w 105"/>
                  <a:gd name="T15" fmla="*/ 177 h 185"/>
                  <a:gd name="T16" fmla="*/ 53 w 105"/>
                  <a:gd name="T17" fmla="*/ 185 h 185"/>
                  <a:gd name="T18" fmla="*/ 0 w 105"/>
                  <a:gd name="T19" fmla="*/ 185 h 185"/>
                  <a:gd name="T20" fmla="*/ 0 w 105"/>
                  <a:gd name="T21" fmla="*/ 0 h 185"/>
                  <a:gd name="T22" fmla="*/ 53 w 105"/>
                  <a:gd name="T2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5" h="185">
                    <a:moveTo>
                      <a:pt x="53" y="0"/>
                    </a:moveTo>
                    <a:lnTo>
                      <a:pt x="72" y="8"/>
                    </a:lnTo>
                    <a:lnTo>
                      <a:pt x="91" y="23"/>
                    </a:lnTo>
                    <a:lnTo>
                      <a:pt x="98" y="54"/>
                    </a:lnTo>
                    <a:lnTo>
                      <a:pt x="105" y="93"/>
                    </a:lnTo>
                    <a:lnTo>
                      <a:pt x="98" y="131"/>
                    </a:lnTo>
                    <a:lnTo>
                      <a:pt x="91" y="162"/>
                    </a:lnTo>
                    <a:lnTo>
                      <a:pt x="72" y="177"/>
                    </a:lnTo>
                    <a:lnTo>
                      <a:pt x="53" y="185"/>
                    </a:lnTo>
                    <a:lnTo>
                      <a:pt x="0" y="185"/>
                    </a:lnTo>
                    <a:lnTo>
                      <a:pt x="0" y="0"/>
                    </a:lnTo>
                    <a:lnTo>
                      <a:pt x="53" y="0"/>
                    </a:lnTo>
                    <a:close/>
                  </a:path>
                </a:pathLst>
              </a:custGeom>
              <a:noFill/>
              <a:ln w="1111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90" name="Freeform 244">
                <a:extLst>
                  <a:ext uri="{FF2B5EF4-FFF2-40B4-BE49-F238E27FC236}">
                    <a16:creationId xmlns:a16="http://schemas.microsoft.com/office/drawing/2014/main" xmlns="" id="{8320D23D-54F4-4992-94A5-ED0D17D0A72C}"/>
                  </a:ext>
                </a:extLst>
              </p:cNvPr>
              <p:cNvSpPr>
                <a:spLocks/>
              </p:cNvSpPr>
              <p:nvPr/>
            </p:nvSpPr>
            <p:spPr bwMode="auto">
              <a:xfrm>
                <a:off x="2099" y="2795"/>
                <a:ext cx="111" cy="185"/>
              </a:xfrm>
              <a:custGeom>
                <a:avLst/>
                <a:gdLst>
                  <a:gd name="T0" fmla="*/ 53 w 111"/>
                  <a:gd name="T1" fmla="*/ 185 h 185"/>
                  <a:gd name="T2" fmla="*/ 33 w 111"/>
                  <a:gd name="T3" fmla="*/ 177 h 185"/>
                  <a:gd name="T4" fmla="*/ 20 w 111"/>
                  <a:gd name="T5" fmla="*/ 162 h 185"/>
                  <a:gd name="T6" fmla="*/ 7 w 111"/>
                  <a:gd name="T7" fmla="*/ 131 h 185"/>
                  <a:gd name="T8" fmla="*/ 0 w 111"/>
                  <a:gd name="T9" fmla="*/ 93 h 185"/>
                  <a:gd name="T10" fmla="*/ 7 w 111"/>
                  <a:gd name="T11" fmla="*/ 54 h 185"/>
                  <a:gd name="T12" fmla="*/ 20 w 111"/>
                  <a:gd name="T13" fmla="*/ 23 h 185"/>
                  <a:gd name="T14" fmla="*/ 33 w 111"/>
                  <a:gd name="T15" fmla="*/ 8 h 185"/>
                  <a:gd name="T16" fmla="*/ 53 w 111"/>
                  <a:gd name="T17" fmla="*/ 0 h 185"/>
                  <a:gd name="T18" fmla="*/ 111 w 111"/>
                  <a:gd name="T19" fmla="*/ 0 h 185"/>
                  <a:gd name="T20" fmla="*/ 111 w 111"/>
                  <a:gd name="T21" fmla="*/ 185 h 185"/>
                  <a:gd name="T22" fmla="*/ 53 w 111"/>
                  <a:gd name="T23" fmla="*/ 185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1" h="185">
                    <a:moveTo>
                      <a:pt x="53" y="185"/>
                    </a:moveTo>
                    <a:lnTo>
                      <a:pt x="33" y="177"/>
                    </a:lnTo>
                    <a:lnTo>
                      <a:pt x="20" y="162"/>
                    </a:lnTo>
                    <a:lnTo>
                      <a:pt x="7" y="131"/>
                    </a:lnTo>
                    <a:lnTo>
                      <a:pt x="0" y="93"/>
                    </a:lnTo>
                    <a:lnTo>
                      <a:pt x="7" y="54"/>
                    </a:lnTo>
                    <a:lnTo>
                      <a:pt x="20" y="23"/>
                    </a:lnTo>
                    <a:lnTo>
                      <a:pt x="33" y="8"/>
                    </a:lnTo>
                    <a:lnTo>
                      <a:pt x="53" y="0"/>
                    </a:lnTo>
                    <a:lnTo>
                      <a:pt x="111" y="0"/>
                    </a:lnTo>
                    <a:lnTo>
                      <a:pt x="111" y="185"/>
                    </a:lnTo>
                    <a:lnTo>
                      <a:pt x="53" y="185"/>
                    </a:lnTo>
                    <a:close/>
                  </a:path>
                </a:pathLst>
              </a:custGeom>
              <a:solidFill>
                <a:srgbClr val="CC99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1" name="Freeform 245">
                <a:extLst>
                  <a:ext uri="{FF2B5EF4-FFF2-40B4-BE49-F238E27FC236}">
                    <a16:creationId xmlns:a16="http://schemas.microsoft.com/office/drawing/2014/main" xmlns="" id="{1E81C463-2972-4472-9E26-3599663BEC09}"/>
                  </a:ext>
                </a:extLst>
              </p:cNvPr>
              <p:cNvSpPr>
                <a:spLocks/>
              </p:cNvSpPr>
              <p:nvPr/>
            </p:nvSpPr>
            <p:spPr bwMode="auto">
              <a:xfrm>
                <a:off x="2099" y="2795"/>
                <a:ext cx="111" cy="185"/>
              </a:xfrm>
              <a:custGeom>
                <a:avLst/>
                <a:gdLst>
                  <a:gd name="T0" fmla="*/ 53 w 111"/>
                  <a:gd name="T1" fmla="*/ 185 h 185"/>
                  <a:gd name="T2" fmla="*/ 33 w 111"/>
                  <a:gd name="T3" fmla="*/ 177 h 185"/>
                  <a:gd name="T4" fmla="*/ 20 w 111"/>
                  <a:gd name="T5" fmla="*/ 162 h 185"/>
                  <a:gd name="T6" fmla="*/ 7 w 111"/>
                  <a:gd name="T7" fmla="*/ 131 h 185"/>
                  <a:gd name="T8" fmla="*/ 0 w 111"/>
                  <a:gd name="T9" fmla="*/ 93 h 185"/>
                  <a:gd name="T10" fmla="*/ 7 w 111"/>
                  <a:gd name="T11" fmla="*/ 54 h 185"/>
                  <a:gd name="T12" fmla="*/ 20 w 111"/>
                  <a:gd name="T13" fmla="*/ 23 h 185"/>
                  <a:gd name="T14" fmla="*/ 33 w 111"/>
                  <a:gd name="T15" fmla="*/ 8 h 185"/>
                  <a:gd name="T16" fmla="*/ 53 w 111"/>
                  <a:gd name="T17" fmla="*/ 0 h 185"/>
                  <a:gd name="T18" fmla="*/ 111 w 111"/>
                  <a:gd name="T19" fmla="*/ 0 h 185"/>
                  <a:gd name="T20" fmla="*/ 111 w 111"/>
                  <a:gd name="T21" fmla="*/ 185 h 185"/>
                  <a:gd name="T22" fmla="*/ 53 w 111"/>
                  <a:gd name="T23" fmla="*/ 185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1" h="185">
                    <a:moveTo>
                      <a:pt x="53" y="185"/>
                    </a:moveTo>
                    <a:lnTo>
                      <a:pt x="33" y="177"/>
                    </a:lnTo>
                    <a:lnTo>
                      <a:pt x="20" y="162"/>
                    </a:lnTo>
                    <a:lnTo>
                      <a:pt x="7" y="131"/>
                    </a:lnTo>
                    <a:lnTo>
                      <a:pt x="0" y="93"/>
                    </a:lnTo>
                    <a:lnTo>
                      <a:pt x="7" y="54"/>
                    </a:lnTo>
                    <a:lnTo>
                      <a:pt x="20" y="23"/>
                    </a:lnTo>
                    <a:lnTo>
                      <a:pt x="33" y="8"/>
                    </a:lnTo>
                    <a:lnTo>
                      <a:pt x="53" y="0"/>
                    </a:lnTo>
                    <a:lnTo>
                      <a:pt x="111" y="0"/>
                    </a:lnTo>
                    <a:lnTo>
                      <a:pt x="111" y="185"/>
                    </a:lnTo>
                    <a:lnTo>
                      <a:pt x="53" y="185"/>
                    </a:lnTo>
                    <a:close/>
                  </a:path>
                </a:pathLst>
              </a:custGeom>
              <a:noFill/>
              <a:ln w="1111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92" name="Line 246">
                <a:extLst>
                  <a:ext uri="{FF2B5EF4-FFF2-40B4-BE49-F238E27FC236}">
                    <a16:creationId xmlns:a16="http://schemas.microsoft.com/office/drawing/2014/main" xmlns="" id="{3C799325-C84F-4A55-A60A-740F590602CA}"/>
                  </a:ext>
                </a:extLst>
              </p:cNvPr>
              <p:cNvSpPr>
                <a:spLocks noChangeShapeType="1"/>
              </p:cNvSpPr>
              <p:nvPr/>
            </p:nvSpPr>
            <p:spPr bwMode="auto">
              <a:xfrm>
                <a:off x="2387" y="2626"/>
                <a:ext cx="1" cy="10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93" name="Freeform 247">
                <a:extLst>
                  <a:ext uri="{FF2B5EF4-FFF2-40B4-BE49-F238E27FC236}">
                    <a16:creationId xmlns:a16="http://schemas.microsoft.com/office/drawing/2014/main" xmlns="" id="{F7F8445E-6895-4B65-BD82-57676F3F054A}"/>
                  </a:ext>
                </a:extLst>
              </p:cNvPr>
              <p:cNvSpPr>
                <a:spLocks/>
              </p:cNvSpPr>
              <p:nvPr/>
            </p:nvSpPr>
            <p:spPr bwMode="auto">
              <a:xfrm>
                <a:off x="2368" y="2718"/>
                <a:ext cx="45" cy="85"/>
              </a:xfrm>
              <a:custGeom>
                <a:avLst/>
                <a:gdLst>
                  <a:gd name="T0" fmla="*/ 0 w 45"/>
                  <a:gd name="T1" fmla="*/ 0 h 85"/>
                  <a:gd name="T2" fmla="*/ 26 w 45"/>
                  <a:gd name="T3" fmla="*/ 85 h 85"/>
                  <a:gd name="T4" fmla="*/ 45 w 45"/>
                  <a:gd name="T5" fmla="*/ 0 h 85"/>
                  <a:gd name="T6" fmla="*/ 0 w 45"/>
                  <a:gd name="T7" fmla="*/ 0 h 85"/>
                </a:gdLst>
                <a:ahLst/>
                <a:cxnLst>
                  <a:cxn ang="0">
                    <a:pos x="T0" y="T1"/>
                  </a:cxn>
                  <a:cxn ang="0">
                    <a:pos x="T2" y="T3"/>
                  </a:cxn>
                  <a:cxn ang="0">
                    <a:pos x="T4" y="T5"/>
                  </a:cxn>
                  <a:cxn ang="0">
                    <a:pos x="T6" y="T7"/>
                  </a:cxn>
                </a:cxnLst>
                <a:rect l="0" t="0" r="r" b="b"/>
                <a:pathLst>
                  <a:path w="45" h="85">
                    <a:moveTo>
                      <a:pt x="0" y="0"/>
                    </a:moveTo>
                    <a:lnTo>
                      <a:pt x="26" y="85"/>
                    </a:lnTo>
                    <a:lnTo>
                      <a:pt x="45"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4" name="Line 248">
                <a:extLst>
                  <a:ext uri="{FF2B5EF4-FFF2-40B4-BE49-F238E27FC236}">
                    <a16:creationId xmlns:a16="http://schemas.microsoft.com/office/drawing/2014/main" xmlns="" id="{2C7846BB-C076-4D89-AD12-CE958BB56109}"/>
                  </a:ext>
                </a:extLst>
              </p:cNvPr>
              <p:cNvSpPr>
                <a:spLocks noChangeShapeType="1"/>
              </p:cNvSpPr>
              <p:nvPr/>
            </p:nvSpPr>
            <p:spPr bwMode="auto">
              <a:xfrm>
                <a:off x="2466" y="2718"/>
                <a:ext cx="0" cy="17"/>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95" name="Freeform 249">
                <a:extLst>
                  <a:ext uri="{FF2B5EF4-FFF2-40B4-BE49-F238E27FC236}">
                    <a16:creationId xmlns:a16="http://schemas.microsoft.com/office/drawing/2014/main" xmlns="" id="{26FB350B-04F2-490E-9E45-AD2C1A40BEBB}"/>
                  </a:ext>
                </a:extLst>
              </p:cNvPr>
              <p:cNvSpPr>
                <a:spLocks/>
              </p:cNvSpPr>
              <p:nvPr/>
            </p:nvSpPr>
            <p:spPr bwMode="auto">
              <a:xfrm>
                <a:off x="2445" y="2718"/>
                <a:ext cx="46" cy="85"/>
              </a:xfrm>
              <a:custGeom>
                <a:avLst/>
                <a:gdLst>
                  <a:gd name="T0" fmla="*/ 0 w 46"/>
                  <a:gd name="T1" fmla="*/ 0 h 85"/>
                  <a:gd name="T2" fmla="*/ 27 w 46"/>
                  <a:gd name="T3" fmla="*/ 85 h 85"/>
                  <a:gd name="T4" fmla="*/ 46 w 46"/>
                  <a:gd name="T5" fmla="*/ 0 h 85"/>
                  <a:gd name="T6" fmla="*/ 0 w 46"/>
                  <a:gd name="T7" fmla="*/ 0 h 85"/>
                </a:gdLst>
                <a:ahLst/>
                <a:cxnLst>
                  <a:cxn ang="0">
                    <a:pos x="T0" y="T1"/>
                  </a:cxn>
                  <a:cxn ang="0">
                    <a:pos x="T2" y="T3"/>
                  </a:cxn>
                  <a:cxn ang="0">
                    <a:pos x="T4" y="T5"/>
                  </a:cxn>
                  <a:cxn ang="0">
                    <a:pos x="T6" y="T7"/>
                  </a:cxn>
                </a:cxnLst>
                <a:rect l="0" t="0" r="r" b="b"/>
                <a:pathLst>
                  <a:path w="46" h="85">
                    <a:moveTo>
                      <a:pt x="0" y="0"/>
                    </a:moveTo>
                    <a:lnTo>
                      <a:pt x="27" y="85"/>
                    </a:lnTo>
                    <a:lnTo>
                      <a:pt x="46"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6" name="Line 250">
                <a:extLst>
                  <a:ext uri="{FF2B5EF4-FFF2-40B4-BE49-F238E27FC236}">
                    <a16:creationId xmlns:a16="http://schemas.microsoft.com/office/drawing/2014/main" xmlns="" id="{037F1E0C-7226-4C48-82F3-94DFC8552E27}"/>
                  </a:ext>
                </a:extLst>
              </p:cNvPr>
              <p:cNvSpPr>
                <a:spLocks noChangeShapeType="1"/>
              </p:cNvSpPr>
              <p:nvPr/>
            </p:nvSpPr>
            <p:spPr bwMode="auto">
              <a:xfrm>
                <a:off x="2230" y="2496"/>
                <a:ext cx="1" cy="23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97" name="Freeform 251">
                <a:extLst>
                  <a:ext uri="{FF2B5EF4-FFF2-40B4-BE49-F238E27FC236}">
                    <a16:creationId xmlns:a16="http://schemas.microsoft.com/office/drawing/2014/main" xmlns="" id="{B4F0116A-41D0-4478-A343-6E17E6CBE015}"/>
                  </a:ext>
                </a:extLst>
              </p:cNvPr>
              <p:cNvSpPr>
                <a:spLocks/>
              </p:cNvSpPr>
              <p:nvPr/>
            </p:nvSpPr>
            <p:spPr bwMode="auto">
              <a:xfrm>
                <a:off x="2210" y="2711"/>
                <a:ext cx="46" cy="92"/>
              </a:xfrm>
              <a:custGeom>
                <a:avLst/>
                <a:gdLst>
                  <a:gd name="T0" fmla="*/ 0 w 46"/>
                  <a:gd name="T1" fmla="*/ 0 h 92"/>
                  <a:gd name="T2" fmla="*/ 26 w 46"/>
                  <a:gd name="T3" fmla="*/ 92 h 92"/>
                  <a:gd name="T4" fmla="*/ 46 w 46"/>
                  <a:gd name="T5" fmla="*/ 0 h 92"/>
                  <a:gd name="T6" fmla="*/ 0 w 46"/>
                  <a:gd name="T7" fmla="*/ 0 h 92"/>
                </a:gdLst>
                <a:ahLst/>
                <a:cxnLst>
                  <a:cxn ang="0">
                    <a:pos x="T0" y="T1"/>
                  </a:cxn>
                  <a:cxn ang="0">
                    <a:pos x="T2" y="T3"/>
                  </a:cxn>
                  <a:cxn ang="0">
                    <a:pos x="T4" y="T5"/>
                  </a:cxn>
                  <a:cxn ang="0">
                    <a:pos x="T6" y="T7"/>
                  </a:cxn>
                </a:cxnLst>
                <a:rect l="0" t="0" r="r" b="b"/>
                <a:pathLst>
                  <a:path w="46" h="92">
                    <a:moveTo>
                      <a:pt x="0" y="0"/>
                    </a:moveTo>
                    <a:lnTo>
                      <a:pt x="26" y="92"/>
                    </a:lnTo>
                    <a:lnTo>
                      <a:pt x="46"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8" name="Line 252">
                <a:extLst>
                  <a:ext uri="{FF2B5EF4-FFF2-40B4-BE49-F238E27FC236}">
                    <a16:creationId xmlns:a16="http://schemas.microsoft.com/office/drawing/2014/main" xmlns="" id="{AA2CAA40-2274-4269-978E-ABE969EB0358}"/>
                  </a:ext>
                </a:extLst>
              </p:cNvPr>
              <p:cNvSpPr>
                <a:spLocks noChangeShapeType="1"/>
              </p:cNvSpPr>
              <p:nvPr/>
            </p:nvSpPr>
            <p:spPr bwMode="auto">
              <a:xfrm>
                <a:off x="2047" y="2126"/>
                <a:ext cx="203" cy="1"/>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99" name="Freeform 253">
                <a:extLst>
                  <a:ext uri="{FF2B5EF4-FFF2-40B4-BE49-F238E27FC236}">
                    <a16:creationId xmlns:a16="http://schemas.microsoft.com/office/drawing/2014/main" xmlns="" id="{53F8FFD9-41F6-420C-9C2E-9E338D033536}"/>
                  </a:ext>
                </a:extLst>
              </p:cNvPr>
              <p:cNvSpPr>
                <a:spLocks/>
              </p:cNvSpPr>
              <p:nvPr/>
            </p:nvSpPr>
            <p:spPr bwMode="auto">
              <a:xfrm>
                <a:off x="2236" y="2104"/>
                <a:ext cx="79" cy="54"/>
              </a:xfrm>
              <a:custGeom>
                <a:avLst/>
                <a:gdLst>
                  <a:gd name="T0" fmla="*/ 0 w 79"/>
                  <a:gd name="T1" fmla="*/ 54 h 54"/>
                  <a:gd name="T2" fmla="*/ 79 w 79"/>
                  <a:gd name="T3" fmla="*/ 22 h 54"/>
                  <a:gd name="T4" fmla="*/ 0 w 79"/>
                  <a:gd name="T5" fmla="*/ 0 h 54"/>
                  <a:gd name="T6" fmla="*/ 0 w 79"/>
                  <a:gd name="T7" fmla="*/ 54 h 54"/>
                </a:gdLst>
                <a:ahLst/>
                <a:cxnLst>
                  <a:cxn ang="0">
                    <a:pos x="T0" y="T1"/>
                  </a:cxn>
                  <a:cxn ang="0">
                    <a:pos x="T2" y="T3"/>
                  </a:cxn>
                  <a:cxn ang="0">
                    <a:pos x="T4" y="T5"/>
                  </a:cxn>
                  <a:cxn ang="0">
                    <a:pos x="T6" y="T7"/>
                  </a:cxn>
                </a:cxnLst>
                <a:rect l="0" t="0" r="r" b="b"/>
                <a:pathLst>
                  <a:path w="79" h="54">
                    <a:moveTo>
                      <a:pt x="0" y="54"/>
                    </a:moveTo>
                    <a:lnTo>
                      <a:pt x="79" y="22"/>
                    </a:lnTo>
                    <a:lnTo>
                      <a:pt x="0" y="0"/>
                    </a:lnTo>
                    <a:lnTo>
                      <a:pt x="0" y="5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0" name="Line 254">
                <a:extLst>
                  <a:ext uri="{FF2B5EF4-FFF2-40B4-BE49-F238E27FC236}">
                    <a16:creationId xmlns:a16="http://schemas.microsoft.com/office/drawing/2014/main" xmlns="" id="{8BFE3814-3D77-44AB-86AB-0B30117DA696}"/>
                  </a:ext>
                </a:extLst>
              </p:cNvPr>
              <p:cNvSpPr>
                <a:spLocks noChangeShapeType="1"/>
              </p:cNvSpPr>
              <p:nvPr/>
            </p:nvSpPr>
            <p:spPr bwMode="auto">
              <a:xfrm flipH="1">
                <a:off x="2087" y="2181"/>
                <a:ext cx="202"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01" name="Freeform 255">
                <a:extLst>
                  <a:ext uri="{FF2B5EF4-FFF2-40B4-BE49-F238E27FC236}">
                    <a16:creationId xmlns:a16="http://schemas.microsoft.com/office/drawing/2014/main" xmlns="" id="{64309D81-0622-47F1-9D53-B341595DA64B}"/>
                  </a:ext>
                </a:extLst>
              </p:cNvPr>
              <p:cNvSpPr>
                <a:spLocks/>
              </p:cNvSpPr>
              <p:nvPr/>
            </p:nvSpPr>
            <p:spPr bwMode="auto">
              <a:xfrm>
                <a:off x="2027" y="2158"/>
                <a:ext cx="79" cy="54"/>
              </a:xfrm>
              <a:custGeom>
                <a:avLst/>
                <a:gdLst>
                  <a:gd name="T0" fmla="*/ 79 w 79"/>
                  <a:gd name="T1" fmla="*/ 0 h 54"/>
                  <a:gd name="T2" fmla="*/ 0 w 79"/>
                  <a:gd name="T3" fmla="*/ 31 h 54"/>
                  <a:gd name="T4" fmla="*/ 79 w 79"/>
                  <a:gd name="T5" fmla="*/ 54 h 54"/>
                  <a:gd name="T6" fmla="*/ 79 w 79"/>
                  <a:gd name="T7" fmla="*/ 0 h 54"/>
                </a:gdLst>
                <a:ahLst/>
                <a:cxnLst>
                  <a:cxn ang="0">
                    <a:pos x="T0" y="T1"/>
                  </a:cxn>
                  <a:cxn ang="0">
                    <a:pos x="T2" y="T3"/>
                  </a:cxn>
                  <a:cxn ang="0">
                    <a:pos x="T4" y="T5"/>
                  </a:cxn>
                  <a:cxn ang="0">
                    <a:pos x="T6" y="T7"/>
                  </a:cxn>
                </a:cxnLst>
                <a:rect l="0" t="0" r="r" b="b"/>
                <a:pathLst>
                  <a:path w="79" h="54">
                    <a:moveTo>
                      <a:pt x="79" y="0"/>
                    </a:moveTo>
                    <a:lnTo>
                      <a:pt x="0" y="31"/>
                    </a:lnTo>
                    <a:lnTo>
                      <a:pt x="79" y="54"/>
                    </a:lnTo>
                    <a:lnTo>
                      <a:pt x="7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2" name="Rectangle 256">
                <a:extLst>
                  <a:ext uri="{FF2B5EF4-FFF2-40B4-BE49-F238E27FC236}">
                    <a16:creationId xmlns:a16="http://schemas.microsoft.com/office/drawing/2014/main" xmlns="" id="{9D682D9C-3ABE-47CF-ADBB-6BC13B2AE74C}"/>
                  </a:ext>
                </a:extLst>
              </p:cNvPr>
              <p:cNvSpPr>
                <a:spLocks noChangeArrowheads="1"/>
              </p:cNvSpPr>
              <p:nvPr/>
            </p:nvSpPr>
            <p:spPr bwMode="auto">
              <a:xfrm>
                <a:off x="2074" y="2227"/>
                <a:ext cx="391"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ACETONITRILE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403" name="Rectangle 257">
                <a:extLst>
                  <a:ext uri="{FF2B5EF4-FFF2-40B4-BE49-F238E27FC236}">
                    <a16:creationId xmlns:a16="http://schemas.microsoft.com/office/drawing/2014/main" xmlns="" id="{01D9A63E-DA42-4136-8975-6171906F257A}"/>
                  </a:ext>
                </a:extLst>
              </p:cNvPr>
              <p:cNvSpPr>
                <a:spLocks noChangeArrowheads="1"/>
              </p:cNvSpPr>
              <p:nvPr/>
            </p:nvSpPr>
            <p:spPr bwMode="auto">
              <a:xfrm>
                <a:off x="2438" y="2189"/>
                <a:ext cx="62"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rgbClr val="000000"/>
                    </a:solidFill>
                    <a:effectLst/>
                    <a:latin typeface="Times New Roman" panose="02020603050405020304" pitchFamily="18" charset="0"/>
                  </a:rPr>
                  <a:t>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404" name="Rectangle 258">
                <a:extLst>
                  <a:ext uri="{FF2B5EF4-FFF2-40B4-BE49-F238E27FC236}">
                    <a16:creationId xmlns:a16="http://schemas.microsoft.com/office/drawing/2014/main" xmlns="" id="{929B0EE8-3E51-48BB-8AE2-858233A854A8}"/>
                  </a:ext>
                </a:extLst>
              </p:cNvPr>
              <p:cNvSpPr>
                <a:spLocks noChangeArrowheads="1"/>
              </p:cNvSpPr>
              <p:nvPr/>
            </p:nvSpPr>
            <p:spPr bwMode="auto">
              <a:xfrm>
                <a:off x="2074" y="2312"/>
                <a:ext cx="364"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FRACTIONATOR</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405" name="Rectangle 259">
                <a:extLst>
                  <a:ext uri="{FF2B5EF4-FFF2-40B4-BE49-F238E27FC236}">
                    <a16:creationId xmlns:a16="http://schemas.microsoft.com/office/drawing/2014/main" xmlns="" id="{52129F46-0CBB-4322-A5D6-547B7B34A5BC}"/>
                  </a:ext>
                </a:extLst>
              </p:cNvPr>
              <p:cNvSpPr>
                <a:spLocks noChangeArrowheads="1"/>
              </p:cNvSpPr>
              <p:nvPr/>
            </p:nvSpPr>
            <p:spPr bwMode="auto">
              <a:xfrm>
                <a:off x="2410" y="2274"/>
                <a:ext cx="62"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rgbClr val="000000"/>
                    </a:solidFill>
                    <a:effectLst/>
                    <a:latin typeface="Times New Roman" panose="02020603050405020304" pitchFamily="18" charset="0"/>
                  </a:rPr>
                  <a:t>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406" name="Line 260">
                <a:extLst>
                  <a:ext uri="{FF2B5EF4-FFF2-40B4-BE49-F238E27FC236}">
                    <a16:creationId xmlns:a16="http://schemas.microsoft.com/office/drawing/2014/main" xmlns="" id="{44643CF3-7EB2-4E66-B36B-078F2C54E899}"/>
                  </a:ext>
                </a:extLst>
              </p:cNvPr>
              <p:cNvSpPr>
                <a:spLocks noChangeShapeType="1"/>
              </p:cNvSpPr>
              <p:nvPr/>
            </p:nvSpPr>
            <p:spPr bwMode="auto">
              <a:xfrm flipV="1">
                <a:off x="2387" y="1912"/>
                <a:ext cx="1" cy="192"/>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07" name="Line 261">
                <a:extLst>
                  <a:ext uri="{FF2B5EF4-FFF2-40B4-BE49-F238E27FC236}">
                    <a16:creationId xmlns:a16="http://schemas.microsoft.com/office/drawing/2014/main" xmlns="" id="{E00522AE-03D7-4402-BFD9-2F87C64B2437}"/>
                  </a:ext>
                </a:extLst>
              </p:cNvPr>
              <p:cNvSpPr>
                <a:spLocks noChangeShapeType="1"/>
              </p:cNvSpPr>
              <p:nvPr/>
            </p:nvSpPr>
            <p:spPr bwMode="auto">
              <a:xfrm flipH="1">
                <a:off x="2099" y="1912"/>
                <a:ext cx="288"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08" name="Freeform 262">
                <a:extLst>
                  <a:ext uri="{FF2B5EF4-FFF2-40B4-BE49-F238E27FC236}">
                    <a16:creationId xmlns:a16="http://schemas.microsoft.com/office/drawing/2014/main" xmlns="" id="{AFCF3180-530A-47C2-9349-F9B320DC8DBE}"/>
                  </a:ext>
                </a:extLst>
              </p:cNvPr>
              <p:cNvSpPr>
                <a:spLocks/>
              </p:cNvSpPr>
              <p:nvPr/>
            </p:nvSpPr>
            <p:spPr bwMode="auto">
              <a:xfrm>
                <a:off x="2041" y="1889"/>
                <a:ext cx="78" cy="54"/>
              </a:xfrm>
              <a:custGeom>
                <a:avLst/>
                <a:gdLst>
                  <a:gd name="T0" fmla="*/ 78 w 78"/>
                  <a:gd name="T1" fmla="*/ 0 h 54"/>
                  <a:gd name="T2" fmla="*/ 0 w 78"/>
                  <a:gd name="T3" fmla="*/ 23 h 54"/>
                  <a:gd name="T4" fmla="*/ 78 w 78"/>
                  <a:gd name="T5" fmla="*/ 54 h 54"/>
                  <a:gd name="T6" fmla="*/ 78 w 78"/>
                  <a:gd name="T7" fmla="*/ 0 h 54"/>
                </a:gdLst>
                <a:ahLst/>
                <a:cxnLst>
                  <a:cxn ang="0">
                    <a:pos x="T0" y="T1"/>
                  </a:cxn>
                  <a:cxn ang="0">
                    <a:pos x="T2" y="T3"/>
                  </a:cxn>
                  <a:cxn ang="0">
                    <a:pos x="T4" y="T5"/>
                  </a:cxn>
                  <a:cxn ang="0">
                    <a:pos x="T6" y="T7"/>
                  </a:cxn>
                </a:cxnLst>
                <a:rect l="0" t="0" r="r" b="b"/>
                <a:pathLst>
                  <a:path w="78" h="54">
                    <a:moveTo>
                      <a:pt x="78" y="0"/>
                    </a:moveTo>
                    <a:lnTo>
                      <a:pt x="0" y="23"/>
                    </a:lnTo>
                    <a:lnTo>
                      <a:pt x="78" y="54"/>
                    </a:lnTo>
                    <a:lnTo>
                      <a:pt x="78"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9" name="Rectangle 263">
                <a:extLst>
                  <a:ext uri="{FF2B5EF4-FFF2-40B4-BE49-F238E27FC236}">
                    <a16:creationId xmlns:a16="http://schemas.microsoft.com/office/drawing/2014/main" xmlns="" id="{D1F415B5-6125-4EBC-AA45-38ECFBA32D31}"/>
                  </a:ext>
                </a:extLst>
              </p:cNvPr>
              <p:cNvSpPr>
                <a:spLocks noChangeArrowheads="1"/>
              </p:cNvSpPr>
              <p:nvPr/>
            </p:nvSpPr>
            <p:spPr bwMode="auto">
              <a:xfrm>
                <a:off x="2217" y="2795"/>
                <a:ext cx="274" cy="185"/>
              </a:xfrm>
              <a:prstGeom prst="rect">
                <a:avLst/>
              </a:prstGeom>
              <a:solidFill>
                <a:srgbClr val="CC99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0" name="Rectangle 264">
                <a:extLst>
                  <a:ext uri="{FF2B5EF4-FFF2-40B4-BE49-F238E27FC236}">
                    <a16:creationId xmlns:a16="http://schemas.microsoft.com/office/drawing/2014/main" xmlns="" id="{96E0F05D-0753-45B9-A3A4-0B6543985FE5}"/>
                  </a:ext>
                </a:extLst>
              </p:cNvPr>
              <p:cNvSpPr>
                <a:spLocks noChangeArrowheads="1"/>
              </p:cNvSpPr>
              <p:nvPr/>
            </p:nvSpPr>
            <p:spPr bwMode="auto">
              <a:xfrm>
                <a:off x="2237" y="2827"/>
                <a:ext cx="83"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41</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411" name="Rectangle 265">
                <a:extLst>
                  <a:ext uri="{FF2B5EF4-FFF2-40B4-BE49-F238E27FC236}">
                    <a16:creationId xmlns:a16="http://schemas.microsoft.com/office/drawing/2014/main" xmlns="" id="{574512AA-15CC-4C79-86E2-333ABDBD7E20}"/>
                  </a:ext>
                </a:extLst>
              </p:cNvPr>
              <p:cNvSpPr>
                <a:spLocks noChangeArrowheads="1"/>
              </p:cNvSpPr>
              <p:nvPr/>
            </p:nvSpPr>
            <p:spPr bwMode="auto">
              <a:xfrm>
                <a:off x="2293" y="2827"/>
                <a:ext cx="56"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412" name="Rectangle 266">
                <a:extLst>
                  <a:ext uri="{FF2B5EF4-FFF2-40B4-BE49-F238E27FC236}">
                    <a16:creationId xmlns:a16="http://schemas.microsoft.com/office/drawing/2014/main" xmlns="" id="{E4BDDF43-913E-41A2-BCB1-1A05495A8033}"/>
                  </a:ext>
                </a:extLst>
              </p:cNvPr>
              <p:cNvSpPr>
                <a:spLocks noChangeArrowheads="1"/>
              </p:cNvSpPr>
              <p:nvPr/>
            </p:nvSpPr>
            <p:spPr bwMode="auto">
              <a:xfrm>
                <a:off x="2321" y="2827"/>
                <a:ext cx="56"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D</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413" name="Rectangle 267">
                <a:extLst>
                  <a:ext uri="{FF2B5EF4-FFF2-40B4-BE49-F238E27FC236}">
                    <a16:creationId xmlns:a16="http://schemas.microsoft.com/office/drawing/2014/main" xmlns="" id="{36C673BD-C0EB-44BC-A414-79C40513BA14}"/>
                  </a:ext>
                </a:extLst>
              </p:cNvPr>
              <p:cNvSpPr>
                <a:spLocks noChangeArrowheads="1"/>
              </p:cNvSpPr>
              <p:nvPr/>
            </p:nvSpPr>
            <p:spPr bwMode="auto">
              <a:xfrm>
                <a:off x="2349" y="2827"/>
                <a:ext cx="56"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414" name="Rectangle 268">
                <a:extLst>
                  <a:ext uri="{FF2B5EF4-FFF2-40B4-BE49-F238E27FC236}">
                    <a16:creationId xmlns:a16="http://schemas.microsoft.com/office/drawing/2014/main" xmlns="" id="{E5A04AE2-53B8-4DF7-B54F-EA9E94B1AD2D}"/>
                  </a:ext>
                </a:extLst>
              </p:cNvPr>
              <p:cNvSpPr>
                <a:spLocks noChangeArrowheads="1"/>
              </p:cNvSpPr>
              <p:nvPr/>
            </p:nvSpPr>
            <p:spPr bwMode="auto">
              <a:xfrm>
                <a:off x="2376" y="2827"/>
                <a:ext cx="168"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3002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415" name="Rectangle 269">
                <a:extLst>
                  <a:ext uri="{FF2B5EF4-FFF2-40B4-BE49-F238E27FC236}">
                    <a16:creationId xmlns:a16="http://schemas.microsoft.com/office/drawing/2014/main" xmlns="" id="{CC37249B-4C53-4DD6-8B99-4FE5F800505B}"/>
                  </a:ext>
                </a:extLst>
              </p:cNvPr>
              <p:cNvSpPr>
                <a:spLocks noChangeArrowheads="1"/>
              </p:cNvSpPr>
              <p:nvPr/>
            </p:nvSpPr>
            <p:spPr bwMode="auto">
              <a:xfrm>
                <a:off x="2517" y="2789"/>
                <a:ext cx="62"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rgbClr val="000000"/>
                    </a:solidFill>
                    <a:effectLst/>
                    <a:latin typeface="Times New Roman" panose="02020603050405020304" pitchFamily="18" charset="0"/>
                  </a:rPr>
                  <a:t>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416" name="Rectangle 270">
                <a:extLst>
                  <a:ext uri="{FF2B5EF4-FFF2-40B4-BE49-F238E27FC236}">
                    <a16:creationId xmlns:a16="http://schemas.microsoft.com/office/drawing/2014/main" xmlns="" id="{3ECA1976-137A-42EE-92ED-BEF30A86CBFF}"/>
                  </a:ext>
                </a:extLst>
              </p:cNvPr>
              <p:cNvSpPr>
                <a:spLocks noChangeArrowheads="1"/>
              </p:cNvSpPr>
              <p:nvPr/>
            </p:nvSpPr>
            <p:spPr bwMode="auto">
              <a:xfrm>
                <a:off x="2251" y="2912"/>
                <a:ext cx="251"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Decanter</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417" name="Rectangle 271">
                <a:extLst>
                  <a:ext uri="{FF2B5EF4-FFF2-40B4-BE49-F238E27FC236}">
                    <a16:creationId xmlns:a16="http://schemas.microsoft.com/office/drawing/2014/main" xmlns="" id="{C9737841-87E9-4DD9-AF63-D45F827429A6}"/>
                  </a:ext>
                </a:extLst>
              </p:cNvPr>
              <p:cNvSpPr>
                <a:spLocks noChangeArrowheads="1"/>
              </p:cNvSpPr>
              <p:nvPr/>
            </p:nvSpPr>
            <p:spPr bwMode="auto">
              <a:xfrm>
                <a:off x="2474" y="2874"/>
                <a:ext cx="62"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rgbClr val="000000"/>
                    </a:solidFill>
                    <a:effectLst/>
                    <a:latin typeface="Times New Roman" panose="02020603050405020304" pitchFamily="18" charset="0"/>
                  </a:rPr>
                  <a:t>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418" name="Rectangle 272">
                <a:extLst>
                  <a:ext uri="{FF2B5EF4-FFF2-40B4-BE49-F238E27FC236}">
                    <a16:creationId xmlns:a16="http://schemas.microsoft.com/office/drawing/2014/main" xmlns="" id="{86B0C41B-86A5-43B1-BB4F-313433DB4DE7}"/>
                  </a:ext>
                </a:extLst>
              </p:cNvPr>
              <p:cNvSpPr>
                <a:spLocks noChangeArrowheads="1"/>
              </p:cNvSpPr>
              <p:nvPr/>
            </p:nvSpPr>
            <p:spPr bwMode="auto">
              <a:xfrm>
                <a:off x="2243" y="2427"/>
                <a:ext cx="202" cy="108"/>
              </a:xfrm>
              <a:prstGeom prst="rect">
                <a:avLst/>
              </a:prstGeom>
              <a:solidFill>
                <a:srgbClr val="FFFF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9" name="Rectangle 273">
                <a:extLst>
                  <a:ext uri="{FF2B5EF4-FFF2-40B4-BE49-F238E27FC236}">
                    <a16:creationId xmlns:a16="http://schemas.microsoft.com/office/drawing/2014/main" xmlns="" id="{9A12AE18-9965-47BA-AC5C-DFCFEA7CB931}"/>
                  </a:ext>
                </a:extLst>
              </p:cNvPr>
              <p:cNvSpPr>
                <a:spLocks noChangeArrowheads="1"/>
              </p:cNvSpPr>
              <p:nvPr/>
            </p:nvSpPr>
            <p:spPr bwMode="auto">
              <a:xfrm>
                <a:off x="2256" y="2458"/>
                <a:ext cx="196"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8080"/>
                    </a:solidFill>
                    <a:effectLst/>
                    <a:latin typeface="宋体" panose="02010600030101010101" pitchFamily="2" charset="-122"/>
                    <a:ea typeface="宋体" panose="02010600030101010101" pitchFamily="2" charset="-122"/>
                  </a:rPr>
                  <a:t>831T/H</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420" name="Rectangle 274">
                <a:extLst>
                  <a:ext uri="{FF2B5EF4-FFF2-40B4-BE49-F238E27FC236}">
                    <a16:creationId xmlns:a16="http://schemas.microsoft.com/office/drawing/2014/main" xmlns="" id="{5E960252-D698-4726-8F2C-26DBCF2912DF}"/>
                  </a:ext>
                </a:extLst>
              </p:cNvPr>
              <p:cNvSpPr>
                <a:spLocks noChangeArrowheads="1"/>
              </p:cNvSpPr>
              <p:nvPr/>
            </p:nvSpPr>
            <p:spPr bwMode="auto">
              <a:xfrm>
                <a:off x="2424" y="2420"/>
                <a:ext cx="62"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rgbClr val="000000"/>
                    </a:solidFill>
                    <a:effectLst/>
                    <a:latin typeface="Times New Roman" panose="02020603050405020304" pitchFamily="18" charset="0"/>
                  </a:rPr>
                  <a:t>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421" name="Freeform 275">
                <a:extLst>
                  <a:ext uri="{FF2B5EF4-FFF2-40B4-BE49-F238E27FC236}">
                    <a16:creationId xmlns:a16="http://schemas.microsoft.com/office/drawing/2014/main" xmlns="" id="{F8BCA5F4-0BF1-4EEA-BF44-ED82D1EFC0DB}"/>
                  </a:ext>
                </a:extLst>
              </p:cNvPr>
              <p:cNvSpPr>
                <a:spLocks/>
              </p:cNvSpPr>
              <p:nvPr/>
            </p:nvSpPr>
            <p:spPr bwMode="auto">
              <a:xfrm>
                <a:off x="1831" y="1481"/>
                <a:ext cx="157" cy="92"/>
              </a:xfrm>
              <a:custGeom>
                <a:avLst/>
                <a:gdLst>
                  <a:gd name="T0" fmla="*/ 0 w 157"/>
                  <a:gd name="T1" fmla="*/ 46 h 92"/>
                  <a:gd name="T2" fmla="*/ 7 w 157"/>
                  <a:gd name="T3" fmla="*/ 31 h 92"/>
                  <a:gd name="T4" fmla="*/ 20 w 157"/>
                  <a:gd name="T5" fmla="*/ 15 h 92"/>
                  <a:gd name="T6" fmla="*/ 45 w 157"/>
                  <a:gd name="T7" fmla="*/ 8 h 92"/>
                  <a:gd name="T8" fmla="*/ 79 w 157"/>
                  <a:gd name="T9" fmla="*/ 0 h 92"/>
                  <a:gd name="T10" fmla="*/ 112 w 157"/>
                  <a:gd name="T11" fmla="*/ 8 h 92"/>
                  <a:gd name="T12" fmla="*/ 138 w 157"/>
                  <a:gd name="T13" fmla="*/ 15 h 92"/>
                  <a:gd name="T14" fmla="*/ 151 w 157"/>
                  <a:gd name="T15" fmla="*/ 31 h 92"/>
                  <a:gd name="T16" fmla="*/ 157 w 157"/>
                  <a:gd name="T17" fmla="*/ 46 h 92"/>
                  <a:gd name="T18" fmla="*/ 157 w 157"/>
                  <a:gd name="T19" fmla="*/ 92 h 92"/>
                  <a:gd name="T20" fmla="*/ 0 w 157"/>
                  <a:gd name="T21" fmla="*/ 92 h 92"/>
                  <a:gd name="T22" fmla="*/ 0 w 157"/>
                  <a:gd name="T23" fmla="*/ 4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7" h="92">
                    <a:moveTo>
                      <a:pt x="0" y="46"/>
                    </a:moveTo>
                    <a:lnTo>
                      <a:pt x="7" y="31"/>
                    </a:lnTo>
                    <a:lnTo>
                      <a:pt x="20" y="15"/>
                    </a:lnTo>
                    <a:lnTo>
                      <a:pt x="45" y="8"/>
                    </a:lnTo>
                    <a:lnTo>
                      <a:pt x="79" y="0"/>
                    </a:lnTo>
                    <a:lnTo>
                      <a:pt x="112" y="8"/>
                    </a:lnTo>
                    <a:lnTo>
                      <a:pt x="138" y="15"/>
                    </a:lnTo>
                    <a:lnTo>
                      <a:pt x="151" y="31"/>
                    </a:lnTo>
                    <a:lnTo>
                      <a:pt x="157" y="46"/>
                    </a:lnTo>
                    <a:lnTo>
                      <a:pt x="157" y="92"/>
                    </a:lnTo>
                    <a:lnTo>
                      <a:pt x="0" y="92"/>
                    </a:lnTo>
                    <a:lnTo>
                      <a:pt x="0" y="46"/>
                    </a:lnTo>
                    <a:close/>
                  </a:path>
                </a:pathLst>
              </a:custGeom>
              <a:solidFill>
                <a:srgbClr val="CC99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2" name="Freeform 276">
                <a:extLst>
                  <a:ext uri="{FF2B5EF4-FFF2-40B4-BE49-F238E27FC236}">
                    <a16:creationId xmlns:a16="http://schemas.microsoft.com/office/drawing/2014/main" xmlns="" id="{29B87D7C-1F53-4A2D-BFD9-A04501BA1D8C}"/>
                  </a:ext>
                </a:extLst>
              </p:cNvPr>
              <p:cNvSpPr>
                <a:spLocks/>
              </p:cNvSpPr>
              <p:nvPr/>
            </p:nvSpPr>
            <p:spPr bwMode="auto">
              <a:xfrm>
                <a:off x="1831" y="1481"/>
                <a:ext cx="157" cy="92"/>
              </a:xfrm>
              <a:custGeom>
                <a:avLst/>
                <a:gdLst>
                  <a:gd name="T0" fmla="*/ 0 w 157"/>
                  <a:gd name="T1" fmla="*/ 46 h 92"/>
                  <a:gd name="T2" fmla="*/ 7 w 157"/>
                  <a:gd name="T3" fmla="*/ 31 h 92"/>
                  <a:gd name="T4" fmla="*/ 20 w 157"/>
                  <a:gd name="T5" fmla="*/ 15 h 92"/>
                  <a:gd name="T6" fmla="*/ 45 w 157"/>
                  <a:gd name="T7" fmla="*/ 8 h 92"/>
                  <a:gd name="T8" fmla="*/ 79 w 157"/>
                  <a:gd name="T9" fmla="*/ 0 h 92"/>
                  <a:gd name="T10" fmla="*/ 112 w 157"/>
                  <a:gd name="T11" fmla="*/ 8 h 92"/>
                  <a:gd name="T12" fmla="*/ 138 w 157"/>
                  <a:gd name="T13" fmla="*/ 15 h 92"/>
                  <a:gd name="T14" fmla="*/ 151 w 157"/>
                  <a:gd name="T15" fmla="*/ 31 h 92"/>
                  <a:gd name="T16" fmla="*/ 157 w 157"/>
                  <a:gd name="T17" fmla="*/ 46 h 92"/>
                  <a:gd name="T18" fmla="*/ 157 w 157"/>
                  <a:gd name="T19" fmla="*/ 92 h 92"/>
                  <a:gd name="T20" fmla="*/ 0 w 157"/>
                  <a:gd name="T21" fmla="*/ 92 h 92"/>
                  <a:gd name="T22" fmla="*/ 0 w 157"/>
                  <a:gd name="T23" fmla="*/ 4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7" h="92">
                    <a:moveTo>
                      <a:pt x="0" y="46"/>
                    </a:moveTo>
                    <a:lnTo>
                      <a:pt x="7" y="31"/>
                    </a:lnTo>
                    <a:lnTo>
                      <a:pt x="20" y="15"/>
                    </a:lnTo>
                    <a:lnTo>
                      <a:pt x="45" y="8"/>
                    </a:lnTo>
                    <a:lnTo>
                      <a:pt x="79" y="0"/>
                    </a:lnTo>
                    <a:lnTo>
                      <a:pt x="112" y="8"/>
                    </a:lnTo>
                    <a:lnTo>
                      <a:pt x="138" y="15"/>
                    </a:lnTo>
                    <a:lnTo>
                      <a:pt x="151" y="31"/>
                    </a:lnTo>
                    <a:lnTo>
                      <a:pt x="157" y="46"/>
                    </a:lnTo>
                    <a:lnTo>
                      <a:pt x="157" y="92"/>
                    </a:lnTo>
                    <a:lnTo>
                      <a:pt x="0" y="92"/>
                    </a:lnTo>
                    <a:lnTo>
                      <a:pt x="0" y="46"/>
                    </a:lnTo>
                    <a:close/>
                  </a:path>
                </a:pathLst>
              </a:custGeom>
              <a:noFill/>
              <a:ln w="1111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23" name="Rectangle 277">
                <a:extLst>
                  <a:ext uri="{FF2B5EF4-FFF2-40B4-BE49-F238E27FC236}">
                    <a16:creationId xmlns:a16="http://schemas.microsoft.com/office/drawing/2014/main" xmlns="" id="{5D17AED2-4759-452B-A89B-C85DDF666E9B}"/>
                  </a:ext>
                </a:extLst>
              </p:cNvPr>
              <p:cNvSpPr>
                <a:spLocks noChangeArrowheads="1"/>
              </p:cNvSpPr>
              <p:nvPr/>
            </p:nvSpPr>
            <p:spPr bwMode="auto">
              <a:xfrm>
                <a:off x="1831" y="1573"/>
                <a:ext cx="164" cy="170"/>
              </a:xfrm>
              <a:prstGeom prst="rect">
                <a:avLst/>
              </a:prstGeom>
              <a:solidFill>
                <a:srgbClr val="CC99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4" name="Rectangle 278">
                <a:extLst>
                  <a:ext uri="{FF2B5EF4-FFF2-40B4-BE49-F238E27FC236}">
                    <a16:creationId xmlns:a16="http://schemas.microsoft.com/office/drawing/2014/main" xmlns="" id="{115CDCBE-1994-4FA1-8CE1-31175235A707}"/>
                  </a:ext>
                </a:extLst>
              </p:cNvPr>
              <p:cNvSpPr>
                <a:spLocks noChangeArrowheads="1"/>
              </p:cNvSpPr>
              <p:nvPr/>
            </p:nvSpPr>
            <p:spPr bwMode="auto">
              <a:xfrm>
                <a:off x="1831" y="1573"/>
                <a:ext cx="164" cy="170"/>
              </a:xfrm>
              <a:prstGeom prst="rect">
                <a:avLst/>
              </a:prstGeom>
              <a:noFill/>
              <a:ln w="11113">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25" name="Rectangle 279">
                <a:extLst>
                  <a:ext uri="{FF2B5EF4-FFF2-40B4-BE49-F238E27FC236}">
                    <a16:creationId xmlns:a16="http://schemas.microsoft.com/office/drawing/2014/main" xmlns="" id="{EF8D83D4-1582-4DCA-AE4D-D9726BD02BED}"/>
                  </a:ext>
                </a:extLst>
              </p:cNvPr>
              <p:cNvSpPr>
                <a:spLocks noChangeArrowheads="1"/>
              </p:cNvSpPr>
              <p:nvPr/>
            </p:nvSpPr>
            <p:spPr bwMode="auto">
              <a:xfrm>
                <a:off x="1779" y="1881"/>
                <a:ext cx="268" cy="760"/>
              </a:xfrm>
              <a:prstGeom prst="rect">
                <a:avLst/>
              </a:prstGeom>
              <a:solidFill>
                <a:srgbClr val="CC99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6" name="Rectangle 280">
                <a:extLst>
                  <a:ext uri="{FF2B5EF4-FFF2-40B4-BE49-F238E27FC236}">
                    <a16:creationId xmlns:a16="http://schemas.microsoft.com/office/drawing/2014/main" xmlns="" id="{876FCD51-A290-43EA-A1E0-F142079E0315}"/>
                  </a:ext>
                </a:extLst>
              </p:cNvPr>
              <p:cNvSpPr>
                <a:spLocks noChangeArrowheads="1"/>
              </p:cNvSpPr>
              <p:nvPr/>
            </p:nvSpPr>
            <p:spPr bwMode="auto">
              <a:xfrm>
                <a:off x="1779" y="1881"/>
                <a:ext cx="268" cy="760"/>
              </a:xfrm>
              <a:prstGeom prst="rect">
                <a:avLst/>
              </a:prstGeom>
              <a:noFill/>
              <a:ln w="11113">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27" name="Freeform 281">
                <a:extLst>
                  <a:ext uri="{FF2B5EF4-FFF2-40B4-BE49-F238E27FC236}">
                    <a16:creationId xmlns:a16="http://schemas.microsoft.com/office/drawing/2014/main" xmlns="" id="{2EA946E1-527D-4CBD-A9B1-315D9A60DA6E}"/>
                  </a:ext>
                </a:extLst>
              </p:cNvPr>
              <p:cNvSpPr>
                <a:spLocks/>
              </p:cNvSpPr>
              <p:nvPr/>
            </p:nvSpPr>
            <p:spPr bwMode="auto">
              <a:xfrm>
                <a:off x="1779" y="2634"/>
                <a:ext cx="262" cy="123"/>
              </a:xfrm>
              <a:custGeom>
                <a:avLst/>
                <a:gdLst>
                  <a:gd name="T0" fmla="*/ 262 w 262"/>
                  <a:gd name="T1" fmla="*/ 62 h 123"/>
                  <a:gd name="T2" fmla="*/ 248 w 262"/>
                  <a:gd name="T3" fmla="*/ 84 h 123"/>
                  <a:gd name="T4" fmla="*/ 222 w 262"/>
                  <a:gd name="T5" fmla="*/ 107 h 123"/>
                  <a:gd name="T6" fmla="*/ 183 w 262"/>
                  <a:gd name="T7" fmla="*/ 115 h 123"/>
                  <a:gd name="T8" fmla="*/ 131 w 262"/>
                  <a:gd name="T9" fmla="*/ 123 h 123"/>
                  <a:gd name="T10" fmla="*/ 78 w 262"/>
                  <a:gd name="T11" fmla="*/ 115 h 123"/>
                  <a:gd name="T12" fmla="*/ 39 w 262"/>
                  <a:gd name="T13" fmla="*/ 107 h 123"/>
                  <a:gd name="T14" fmla="*/ 13 w 262"/>
                  <a:gd name="T15" fmla="*/ 84 h 123"/>
                  <a:gd name="T16" fmla="*/ 0 w 262"/>
                  <a:gd name="T17" fmla="*/ 62 h 123"/>
                  <a:gd name="T18" fmla="*/ 0 w 262"/>
                  <a:gd name="T19" fmla="*/ 0 h 123"/>
                  <a:gd name="T20" fmla="*/ 262 w 262"/>
                  <a:gd name="T21" fmla="*/ 0 h 123"/>
                  <a:gd name="T22" fmla="*/ 262 w 262"/>
                  <a:gd name="T23" fmla="*/ 62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2" h="123">
                    <a:moveTo>
                      <a:pt x="262" y="62"/>
                    </a:moveTo>
                    <a:lnTo>
                      <a:pt x="248" y="84"/>
                    </a:lnTo>
                    <a:lnTo>
                      <a:pt x="222" y="107"/>
                    </a:lnTo>
                    <a:lnTo>
                      <a:pt x="183" y="115"/>
                    </a:lnTo>
                    <a:lnTo>
                      <a:pt x="131" y="123"/>
                    </a:lnTo>
                    <a:lnTo>
                      <a:pt x="78" y="115"/>
                    </a:lnTo>
                    <a:lnTo>
                      <a:pt x="39" y="107"/>
                    </a:lnTo>
                    <a:lnTo>
                      <a:pt x="13" y="84"/>
                    </a:lnTo>
                    <a:lnTo>
                      <a:pt x="0" y="62"/>
                    </a:lnTo>
                    <a:lnTo>
                      <a:pt x="0" y="0"/>
                    </a:lnTo>
                    <a:lnTo>
                      <a:pt x="262" y="0"/>
                    </a:lnTo>
                    <a:lnTo>
                      <a:pt x="262" y="62"/>
                    </a:lnTo>
                    <a:close/>
                  </a:path>
                </a:pathLst>
              </a:custGeom>
              <a:solidFill>
                <a:srgbClr val="CC99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8" name="Freeform 282">
                <a:extLst>
                  <a:ext uri="{FF2B5EF4-FFF2-40B4-BE49-F238E27FC236}">
                    <a16:creationId xmlns:a16="http://schemas.microsoft.com/office/drawing/2014/main" xmlns="" id="{45353716-A3B4-4F05-A50D-722691F72D85}"/>
                  </a:ext>
                </a:extLst>
              </p:cNvPr>
              <p:cNvSpPr>
                <a:spLocks/>
              </p:cNvSpPr>
              <p:nvPr/>
            </p:nvSpPr>
            <p:spPr bwMode="auto">
              <a:xfrm>
                <a:off x="1779" y="2634"/>
                <a:ext cx="262" cy="123"/>
              </a:xfrm>
              <a:custGeom>
                <a:avLst/>
                <a:gdLst>
                  <a:gd name="T0" fmla="*/ 262 w 262"/>
                  <a:gd name="T1" fmla="*/ 62 h 123"/>
                  <a:gd name="T2" fmla="*/ 248 w 262"/>
                  <a:gd name="T3" fmla="*/ 84 h 123"/>
                  <a:gd name="T4" fmla="*/ 222 w 262"/>
                  <a:gd name="T5" fmla="*/ 107 h 123"/>
                  <a:gd name="T6" fmla="*/ 183 w 262"/>
                  <a:gd name="T7" fmla="*/ 115 h 123"/>
                  <a:gd name="T8" fmla="*/ 131 w 262"/>
                  <a:gd name="T9" fmla="*/ 123 h 123"/>
                  <a:gd name="T10" fmla="*/ 78 w 262"/>
                  <a:gd name="T11" fmla="*/ 115 h 123"/>
                  <a:gd name="T12" fmla="*/ 39 w 262"/>
                  <a:gd name="T13" fmla="*/ 107 h 123"/>
                  <a:gd name="T14" fmla="*/ 13 w 262"/>
                  <a:gd name="T15" fmla="*/ 84 h 123"/>
                  <a:gd name="T16" fmla="*/ 0 w 262"/>
                  <a:gd name="T17" fmla="*/ 62 h 123"/>
                  <a:gd name="T18" fmla="*/ 0 w 262"/>
                  <a:gd name="T19" fmla="*/ 0 h 123"/>
                  <a:gd name="T20" fmla="*/ 262 w 262"/>
                  <a:gd name="T21" fmla="*/ 0 h 123"/>
                  <a:gd name="T22" fmla="*/ 262 w 262"/>
                  <a:gd name="T23" fmla="*/ 62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2" h="123">
                    <a:moveTo>
                      <a:pt x="262" y="62"/>
                    </a:moveTo>
                    <a:lnTo>
                      <a:pt x="248" y="84"/>
                    </a:lnTo>
                    <a:lnTo>
                      <a:pt x="222" y="107"/>
                    </a:lnTo>
                    <a:lnTo>
                      <a:pt x="183" y="115"/>
                    </a:lnTo>
                    <a:lnTo>
                      <a:pt x="131" y="123"/>
                    </a:lnTo>
                    <a:lnTo>
                      <a:pt x="78" y="115"/>
                    </a:lnTo>
                    <a:lnTo>
                      <a:pt x="39" y="107"/>
                    </a:lnTo>
                    <a:lnTo>
                      <a:pt x="13" y="84"/>
                    </a:lnTo>
                    <a:lnTo>
                      <a:pt x="0" y="62"/>
                    </a:lnTo>
                    <a:lnTo>
                      <a:pt x="0" y="0"/>
                    </a:lnTo>
                    <a:lnTo>
                      <a:pt x="262" y="0"/>
                    </a:lnTo>
                    <a:lnTo>
                      <a:pt x="262" y="62"/>
                    </a:lnTo>
                    <a:close/>
                  </a:path>
                </a:pathLst>
              </a:custGeom>
              <a:noFill/>
              <a:ln w="1111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29" name="Rectangle 283">
                <a:extLst>
                  <a:ext uri="{FF2B5EF4-FFF2-40B4-BE49-F238E27FC236}">
                    <a16:creationId xmlns:a16="http://schemas.microsoft.com/office/drawing/2014/main" xmlns="" id="{0B4560B9-F3D6-4DB4-92F5-B3AC8D1DD0BC}"/>
                  </a:ext>
                </a:extLst>
              </p:cNvPr>
              <p:cNvSpPr>
                <a:spLocks noChangeArrowheads="1"/>
              </p:cNvSpPr>
              <p:nvPr/>
            </p:nvSpPr>
            <p:spPr bwMode="auto">
              <a:xfrm>
                <a:off x="1792" y="2049"/>
                <a:ext cx="242" cy="286"/>
              </a:xfrm>
              <a:prstGeom prst="rect">
                <a:avLst/>
              </a:prstGeom>
              <a:solidFill>
                <a:srgbClr val="CC99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0" name="Rectangle 284">
                <a:extLst>
                  <a:ext uri="{FF2B5EF4-FFF2-40B4-BE49-F238E27FC236}">
                    <a16:creationId xmlns:a16="http://schemas.microsoft.com/office/drawing/2014/main" xmlns="" id="{977D46ED-4301-469D-96E2-4468396E526C}"/>
                  </a:ext>
                </a:extLst>
              </p:cNvPr>
              <p:cNvSpPr>
                <a:spLocks noChangeArrowheads="1"/>
              </p:cNvSpPr>
              <p:nvPr/>
            </p:nvSpPr>
            <p:spPr bwMode="auto">
              <a:xfrm>
                <a:off x="1845" y="2081"/>
                <a:ext cx="83"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41</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431" name="Rectangle 285">
                <a:extLst>
                  <a:ext uri="{FF2B5EF4-FFF2-40B4-BE49-F238E27FC236}">
                    <a16:creationId xmlns:a16="http://schemas.microsoft.com/office/drawing/2014/main" xmlns="" id="{416AA1A4-39DB-4660-8AA9-F2F5C90F3BE0}"/>
                  </a:ext>
                </a:extLst>
              </p:cNvPr>
              <p:cNvSpPr>
                <a:spLocks noChangeArrowheads="1"/>
              </p:cNvSpPr>
              <p:nvPr/>
            </p:nvSpPr>
            <p:spPr bwMode="auto">
              <a:xfrm>
                <a:off x="1900" y="2081"/>
                <a:ext cx="56"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432" name="Rectangle 286">
                <a:extLst>
                  <a:ext uri="{FF2B5EF4-FFF2-40B4-BE49-F238E27FC236}">
                    <a16:creationId xmlns:a16="http://schemas.microsoft.com/office/drawing/2014/main" xmlns="" id="{02D0C313-221B-4DF0-9B78-714403EBFC0A}"/>
                  </a:ext>
                </a:extLst>
              </p:cNvPr>
              <p:cNvSpPr>
                <a:spLocks noChangeArrowheads="1"/>
              </p:cNvSpPr>
              <p:nvPr/>
            </p:nvSpPr>
            <p:spPr bwMode="auto">
              <a:xfrm>
                <a:off x="1928" y="2081"/>
                <a:ext cx="56"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T</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433" name="Rectangle 287">
                <a:extLst>
                  <a:ext uri="{FF2B5EF4-FFF2-40B4-BE49-F238E27FC236}">
                    <a16:creationId xmlns:a16="http://schemas.microsoft.com/office/drawing/2014/main" xmlns="" id="{1C8CA2E3-62D8-4F7F-ABD2-272B90AF86B4}"/>
                  </a:ext>
                </a:extLst>
              </p:cNvPr>
              <p:cNvSpPr>
                <a:spLocks noChangeArrowheads="1"/>
              </p:cNvSpPr>
              <p:nvPr/>
            </p:nvSpPr>
            <p:spPr bwMode="auto">
              <a:xfrm>
                <a:off x="1956" y="2081"/>
                <a:ext cx="56"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434" name="Rectangle 288">
                <a:extLst>
                  <a:ext uri="{FF2B5EF4-FFF2-40B4-BE49-F238E27FC236}">
                    <a16:creationId xmlns:a16="http://schemas.microsoft.com/office/drawing/2014/main" xmlns="" id="{0CA777C6-514A-4C56-87AE-31FC961BD65B}"/>
                  </a:ext>
                </a:extLst>
              </p:cNvPr>
              <p:cNvSpPr>
                <a:spLocks noChangeArrowheads="1"/>
              </p:cNvSpPr>
              <p:nvPr/>
            </p:nvSpPr>
            <p:spPr bwMode="auto">
              <a:xfrm>
                <a:off x="1985" y="2043"/>
                <a:ext cx="62"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rgbClr val="000000"/>
                    </a:solidFill>
                    <a:effectLst/>
                    <a:latin typeface="Times New Roman" panose="02020603050405020304" pitchFamily="18" charset="0"/>
                  </a:rPr>
                  <a:t>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435" name="Rectangle 289">
                <a:extLst>
                  <a:ext uri="{FF2B5EF4-FFF2-40B4-BE49-F238E27FC236}">
                    <a16:creationId xmlns:a16="http://schemas.microsoft.com/office/drawing/2014/main" xmlns="" id="{A822DDC7-2B38-4644-8249-AB6F74CDF0CB}"/>
                  </a:ext>
                </a:extLst>
              </p:cNvPr>
              <p:cNvSpPr>
                <a:spLocks noChangeArrowheads="1"/>
              </p:cNvSpPr>
              <p:nvPr/>
            </p:nvSpPr>
            <p:spPr bwMode="auto">
              <a:xfrm>
                <a:off x="1858" y="2166"/>
                <a:ext cx="140"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3001</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436" name="Rectangle 290">
                <a:extLst>
                  <a:ext uri="{FF2B5EF4-FFF2-40B4-BE49-F238E27FC236}">
                    <a16:creationId xmlns:a16="http://schemas.microsoft.com/office/drawing/2014/main" xmlns="" id="{A46901BC-E209-4835-B5F8-6E138F0C67F4}"/>
                  </a:ext>
                </a:extLst>
              </p:cNvPr>
              <p:cNvSpPr>
                <a:spLocks noChangeArrowheads="1"/>
              </p:cNvSpPr>
              <p:nvPr/>
            </p:nvSpPr>
            <p:spPr bwMode="auto">
              <a:xfrm>
                <a:off x="1971" y="2128"/>
                <a:ext cx="62"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rgbClr val="000000"/>
                    </a:solidFill>
                    <a:effectLst/>
                    <a:latin typeface="Times New Roman" panose="02020603050405020304" pitchFamily="18" charset="0"/>
                  </a:rPr>
                  <a:t>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437" name="Rectangle 291">
                <a:extLst>
                  <a:ext uri="{FF2B5EF4-FFF2-40B4-BE49-F238E27FC236}">
                    <a16:creationId xmlns:a16="http://schemas.microsoft.com/office/drawing/2014/main" xmlns="" id="{5C59033F-D172-4347-A877-035EF51E54A4}"/>
                  </a:ext>
                </a:extLst>
              </p:cNvPr>
              <p:cNvSpPr>
                <a:spLocks noChangeArrowheads="1"/>
              </p:cNvSpPr>
              <p:nvPr/>
            </p:nvSpPr>
            <p:spPr bwMode="auto">
              <a:xfrm>
                <a:off x="1805" y="2250"/>
                <a:ext cx="280"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Recovery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438" name="Rectangle 292">
                <a:extLst>
                  <a:ext uri="{FF2B5EF4-FFF2-40B4-BE49-F238E27FC236}">
                    <a16:creationId xmlns:a16="http://schemas.microsoft.com/office/drawing/2014/main" xmlns="" id="{D4147E10-2A55-4384-AB47-7BB536CBD2CD}"/>
                  </a:ext>
                </a:extLst>
              </p:cNvPr>
              <p:cNvSpPr>
                <a:spLocks noChangeArrowheads="1"/>
              </p:cNvSpPr>
              <p:nvPr/>
            </p:nvSpPr>
            <p:spPr bwMode="auto">
              <a:xfrm>
                <a:off x="2058" y="2212"/>
                <a:ext cx="62"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rgbClr val="000000"/>
                    </a:solidFill>
                    <a:effectLst/>
                    <a:latin typeface="Times New Roman" panose="02020603050405020304" pitchFamily="18" charset="0"/>
                  </a:rPr>
                  <a:t>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439" name="Rectangle 293">
                <a:extLst>
                  <a:ext uri="{FF2B5EF4-FFF2-40B4-BE49-F238E27FC236}">
                    <a16:creationId xmlns:a16="http://schemas.microsoft.com/office/drawing/2014/main" xmlns="" id="{F4425E09-B00B-4161-84BD-E36FA78BA8F1}"/>
                  </a:ext>
                </a:extLst>
              </p:cNvPr>
              <p:cNvSpPr>
                <a:spLocks noChangeArrowheads="1"/>
              </p:cNvSpPr>
              <p:nvPr/>
            </p:nvSpPr>
            <p:spPr bwMode="auto">
              <a:xfrm>
                <a:off x="1832" y="2335"/>
                <a:ext cx="196"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Column</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440" name="Rectangle 294">
                <a:extLst>
                  <a:ext uri="{FF2B5EF4-FFF2-40B4-BE49-F238E27FC236}">
                    <a16:creationId xmlns:a16="http://schemas.microsoft.com/office/drawing/2014/main" xmlns="" id="{B8FD8D62-38DB-492F-A035-ACF183508373}"/>
                  </a:ext>
                </a:extLst>
              </p:cNvPr>
              <p:cNvSpPr>
                <a:spLocks noChangeArrowheads="1"/>
              </p:cNvSpPr>
              <p:nvPr/>
            </p:nvSpPr>
            <p:spPr bwMode="auto">
              <a:xfrm>
                <a:off x="2000" y="2297"/>
                <a:ext cx="62"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rgbClr val="000000"/>
                    </a:solidFill>
                    <a:effectLst/>
                    <a:latin typeface="Times New Roman" panose="02020603050405020304" pitchFamily="18" charset="0"/>
                  </a:rPr>
                  <a:t>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441" name="Freeform 295">
                <a:extLst>
                  <a:ext uri="{FF2B5EF4-FFF2-40B4-BE49-F238E27FC236}">
                    <a16:creationId xmlns:a16="http://schemas.microsoft.com/office/drawing/2014/main" xmlns="" id="{CDF15BA6-94C2-420D-BE96-40CA1CF90A6C}"/>
                  </a:ext>
                </a:extLst>
              </p:cNvPr>
              <p:cNvSpPr>
                <a:spLocks/>
              </p:cNvSpPr>
              <p:nvPr/>
            </p:nvSpPr>
            <p:spPr bwMode="auto">
              <a:xfrm>
                <a:off x="1779" y="1743"/>
                <a:ext cx="262" cy="138"/>
              </a:xfrm>
              <a:custGeom>
                <a:avLst/>
                <a:gdLst>
                  <a:gd name="T0" fmla="*/ 262 w 262"/>
                  <a:gd name="T1" fmla="*/ 138 h 138"/>
                  <a:gd name="T2" fmla="*/ 0 w 262"/>
                  <a:gd name="T3" fmla="*/ 138 h 138"/>
                  <a:gd name="T4" fmla="*/ 52 w 262"/>
                  <a:gd name="T5" fmla="*/ 0 h 138"/>
                  <a:gd name="T6" fmla="*/ 209 w 262"/>
                  <a:gd name="T7" fmla="*/ 0 h 138"/>
                  <a:gd name="T8" fmla="*/ 262 w 262"/>
                  <a:gd name="T9" fmla="*/ 138 h 138"/>
                </a:gdLst>
                <a:ahLst/>
                <a:cxnLst>
                  <a:cxn ang="0">
                    <a:pos x="T0" y="T1"/>
                  </a:cxn>
                  <a:cxn ang="0">
                    <a:pos x="T2" y="T3"/>
                  </a:cxn>
                  <a:cxn ang="0">
                    <a:pos x="T4" y="T5"/>
                  </a:cxn>
                  <a:cxn ang="0">
                    <a:pos x="T6" y="T7"/>
                  </a:cxn>
                  <a:cxn ang="0">
                    <a:pos x="T8" y="T9"/>
                  </a:cxn>
                </a:cxnLst>
                <a:rect l="0" t="0" r="r" b="b"/>
                <a:pathLst>
                  <a:path w="262" h="138">
                    <a:moveTo>
                      <a:pt x="262" y="138"/>
                    </a:moveTo>
                    <a:lnTo>
                      <a:pt x="0" y="138"/>
                    </a:lnTo>
                    <a:lnTo>
                      <a:pt x="52" y="0"/>
                    </a:lnTo>
                    <a:lnTo>
                      <a:pt x="209" y="0"/>
                    </a:lnTo>
                    <a:lnTo>
                      <a:pt x="262" y="138"/>
                    </a:lnTo>
                    <a:close/>
                  </a:path>
                </a:pathLst>
              </a:custGeom>
              <a:solidFill>
                <a:srgbClr val="CC99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2" name="Freeform 296">
                <a:extLst>
                  <a:ext uri="{FF2B5EF4-FFF2-40B4-BE49-F238E27FC236}">
                    <a16:creationId xmlns:a16="http://schemas.microsoft.com/office/drawing/2014/main" xmlns="" id="{FEAC1441-06E8-4F83-858C-959C4C2DD73D}"/>
                  </a:ext>
                </a:extLst>
              </p:cNvPr>
              <p:cNvSpPr>
                <a:spLocks/>
              </p:cNvSpPr>
              <p:nvPr/>
            </p:nvSpPr>
            <p:spPr bwMode="auto">
              <a:xfrm>
                <a:off x="1779" y="1743"/>
                <a:ext cx="262" cy="138"/>
              </a:xfrm>
              <a:custGeom>
                <a:avLst/>
                <a:gdLst>
                  <a:gd name="T0" fmla="*/ 262 w 262"/>
                  <a:gd name="T1" fmla="*/ 138 h 138"/>
                  <a:gd name="T2" fmla="*/ 0 w 262"/>
                  <a:gd name="T3" fmla="*/ 138 h 138"/>
                  <a:gd name="T4" fmla="*/ 52 w 262"/>
                  <a:gd name="T5" fmla="*/ 0 h 138"/>
                  <a:gd name="T6" fmla="*/ 209 w 262"/>
                  <a:gd name="T7" fmla="*/ 0 h 138"/>
                  <a:gd name="T8" fmla="*/ 262 w 262"/>
                  <a:gd name="T9" fmla="*/ 138 h 138"/>
                </a:gdLst>
                <a:ahLst/>
                <a:cxnLst>
                  <a:cxn ang="0">
                    <a:pos x="T0" y="T1"/>
                  </a:cxn>
                  <a:cxn ang="0">
                    <a:pos x="T2" y="T3"/>
                  </a:cxn>
                  <a:cxn ang="0">
                    <a:pos x="T4" y="T5"/>
                  </a:cxn>
                  <a:cxn ang="0">
                    <a:pos x="T6" y="T7"/>
                  </a:cxn>
                  <a:cxn ang="0">
                    <a:pos x="T8" y="T9"/>
                  </a:cxn>
                </a:cxnLst>
                <a:rect l="0" t="0" r="r" b="b"/>
                <a:pathLst>
                  <a:path w="262" h="138">
                    <a:moveTo>
                      <a:pt x="262" y="138"/>
                    </a:moveTo>
                    <a:lnTo>
                      <a:pt x="0" y="138"/>
                    </a:lnTo>
                    <a:lnTo>
                      <a:pt x="52" y="0"/>
                    </a:lnTo>
                    <a:lnTo>
                      <a:pt x="209" y="0"/>
                    </a:lnTo>
                    <a:lnTo>
                      <a:pt x="262" y="138"/>
                    </a:lnTo>
                    <a:close/>
                  </a:path>
                </a:pathLst>
              </a:custGeom>
              <a:noFill/>
              <a:ln w="1111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43" name="Rectangle 297">
                <a:extLst>
                  <a:ext uri="{FF2B5EF4-FFF2-40B4-BE49-F238E27FC236}">
                    <a16:creationId xmlns:a16="http://schemas.microsoft.com/office/drawing/2014/main" xmlns="" id="{3D05C5E4-C3BE-4BC8-BC66-26DC276E05B4}"/>
                  </a:ext>
                </a:extLst>
              </p:cNvPr>
              <p:cNvSpPr>
                <a:spLocks noChangeArrowheads="1"/>
              </p:cNvSpPr>
              <p:nvPr/>
            </p:nvSpPr>
            <p:spPr bwMode="auto">
              <a:xfrm>
                <a:off x="2649" y="1773"/>
                <a:ext cx="262" cy="131"/>
              </a:xfrm>
              <a:prstGeom prst="rect">
                <a:avLst/>
              </a:prstGeom>
              <a:noFill/>
              <a:ln w="11113">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44" name="Freeform 298">
                <a:extLst>
                  <a:ext uri="{FF2B5EF4-FFF2-40B4-BE49-F238E27FC236}">
                    <a16:creationId xmlns:a16="http://schemas.microsoft.com/office/drawing/2014/main" xmlns="" id="{F08A6C46-5671-4389-85F8-5E8BCFAE3FBF}"/>
                  </a:ext>
                </a:extLst>
              </p:cNvPr>
              <p:cNvSpPr>
                <a:spLocks/>
              </p:cNvSpPr>
              <p:nvPr/>
            </p:nvSpPr>
            <p:spPr bwMode="auto">
              <a:xfrm>
                <a:off x="3127" y="1489"/>
                <a:ext cx="175" cy="69"/>
              </a:xfrm>
              <a:custGeom>
                <a:avLst/>
                <a:gdLst>
                  <a:gd name="T0" fmla="*/ 0 w 175"/>
                  <a:gd name="T1" fmla="*/ 38 h 69"/>
                  <a:gd name="T2" fmla="*/ 5 w 175"/>
                  <a:gd name="T3" fmla="*/ 23 h 69"/>
                  <a:gd name="T4" fmla="*/ 26 w 175"/>
                  <a:gd name="T5" fmla="*/ 7 h 69"/>
                  <a:gd name="T6" fmla="*/ 51 w 175"/>
                  <a:gd name="T7" fmla="*/ 0 h 69"/>
                  <a:gd name="T8" fmla="*/ 84 w 175"/>
                  <a:gd name="T9" fmla="*/ 0 h 69"/>
                  <a:gd name="T10" fmla="*/ 123 w 175"/>
                  <a:gd name="T11" fmla="*/ 0 h 69"/>
                  <a:gd name="T12" fmla="*/ 149 w 175"/>
                  <a:gd name="T13" fmla="*/ 7 h 69"/>
                  <a:gd name="T14" fmla="*/ 169 w 175"/>
                  <a:gd name="T15" fmla="*/ 23 h 69"/>
                  <a:gd name="T16" fmla="*/ 175 w 175"/>
                  <a:gd name="T17" fmla="*/ 31 h 69"/>
                  <a:gd name="T18" fmla="*/ 175 w 175"/>
                  <a:gd name="T19" fmla="*/ 69 h 69"/>
                  <a:gd name="T20" fmla="*/ 0 w 175"/>
                  <a:gd name="T21" fmla="*/ 69 h 69"/>
                  <a:gd name="T22" fmla="*/ 0 w 175"/>
                  <a:gd name="T23" fmla="*/ 3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5" h="69">
                    <a:moveTo>
                      <a:pt x="0" y="38"/>
                    </a:moveTo>
                    <a:lnTo>
                      <a:pt x="5" y="23"/>
                    </a:lnTo>
                    <a:lnTo>
                      <a:pt x="26" y="7"/>
                    </a:lnTo>
                    <a:lnTo>
                      <a:pt x="51" y="0"/>
                    </a:lnTo>
                    <a:lnTo>
                      <a:pt x="84" y="0"/>
                    </a:lnTo>
                    <a:lnTo>
                      <a:pt x="123" y="0"/>
                    </a:lnTo>
                    <a:lnTo>
                      <a:pt x="149" y="7"/>
                    </a:lnTo>
                    <a:lnTo>
                      <a:pt x="169" y="23"/>
                    </a:lnTo>
                    <a:lnTo>
                      <a:pt x="175" y="31"/>
                    </a:lnTo>
                    <a:lnTo>
                      <a:pt x="175" y="69"/>
                    </a:lnTo>
                    <a:lnTo>
                      <a:pt x="0" y="69"/>
                    </a:lnTo>
                    <a:lnTo>
                      <a:pt x="0" y="38"/>
                    </a:lnTo>
                    <a:close/>
                  </a:path>
                </a:pathLst>
              </a:custGeom>
              <a:solidFill>
                <a:srgbClr val="CC99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5" name="Freeform 299">
                <a:extLst>
                  <a:ext uri="{FF2B5EF4-FFF2-40B4-BE49-F238E27FC236}">
                    <a16:creationId xmlns:a16="http://schemas.microsoft.com/office/drawing/2014/main" xmlns="" id="{44A4CC2D-133D-4E62-BE30-8C6FD39D3B23}"/>
                  </a:ext>
                </a:extLst>
              </p:cNvPr>
              <p:cNvSpPr>
                <a:spLocks/>
              </p:cNvSpPr>
              <p:nvPr/>
            </p:nvSpPr>
            <p:spPr bwMode="auto">
              <a:xfrm>
                <a:off x="3127" y="1489"/>
                <a:ext cx="175" cy="69"/>
              </a:xfrm>
              <a:custGeom>
                <a:avLst/>
                <a:gdLst>
                  <a:gd name="T0" fmla="*/ 0 w 175"/>
                  <a:gd name="T1" fmla="*/ 38 h 69"/>
                  <a:gd name="T2" fmla="*/ 5 w 175"/>
                  <a:gd name="T3" fmla="*/ 23 h 69"/>
                  <a:gd name="T4" fmla="*/ 26 w 175"/>
                  <a:gd name="T5" fmla="*/ 7 h 69"/>
                  <a:gd name="T6" fmla="*/ 51 w 175"/>
                  <a:gd name="T7" fmla="*/ 0 h 69"/>
                  <a:gd name="T8" fmla="*/ 84 w 175"/>
                  <a:gd name="T9" fmla="*/ 0 h 69"/>
                  <a:gd name="T10" fmla="*/ 123 w 175"/>
                  <a:gd name="T11" fmla="*/ 0 h 69"/>
                  <a:gd name="T12" fmla="*/ 149 w 175"/>
                  <a:gd name="T13" fmla="*/ 7 h 69"/>
                  <a:gd name="T14" fmla="*/ 169 w 175"/>
                  <a:gd name="T15" fmla="*/ 23 h 69"/>
                  <a:gd name="T16" fmla="*/ 175 w 175"/>
                  <a:gd name="T17" fmla="*/ 31 h 69"/>
                  <a:gd name="T18" fmla="*/ 175 w 175"/>
                  <a:gd name="T19" fmla="*/ 69 h 69"/>
                  <a:gd name="T20" fmla="*/ 0 w 175"/>
                  <a:gd name="T21" fmla="*/ 69 h 69"/>
                  <a:gd name="T22" fmla="*/ 0 w 175"/>
                  <a:gd name="T23" fmla="*/ 3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5" h="69">
                    <a:moveTo>
                      <a:pt x="0" y="38"/>
                    </a:moveTo>
                    <a:lnTo>
                      <a:pt x="5" y="23"/>
                    </a:lnTo>
                    <a:lnTo>
                      <a:pt x="26" y="7"/>
                    </a:lnTo>
                    <a:lnTo>
                      <a:pt x="51" y="0"/>
                    </a:lnTo>
                    <a:lnTo>
                      <a:pt x="84" y="0"/>
                    </a:lnTo>
                    <a:lnTo>
                      <a:pt x="123" y="0"/>
                    </a:lnTo>
                    <a:lnTo>
                      <a:pt x="149" y="7"/>
                    </a:lnTo>
                    <a:lnTo>
                      <a:pt x="169" y="23"/>
                    </a:lnTo>
                    <a:lnTo>
                      <a:pt x="175" y="31"/>
                    </a:lnTo>
                    <a:lnTo>
                      <a:pt x="175" y="69"/>
                    </a:lnTo>
                    <a:lnTo>
                      <a:pt x="0" y="69"/>
                    </a:lnTo>
                    <a:lnTo>
                      <a:pt x="0" y="38"/>
                    </a:lnTo>
                    <a:close/>
                  </a:path>
                </a:pathLst>
              </a:custGeom>
              <a:noFill/>
              <a:ln w="1111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46" name="Line 300">
                <a:extLst>
                  <a:ext uri="{FF2B5EF4-FFF2-40B4-BE49-F238E27FC236}">
                    <a16:creationId xmlns:a16="http://schemas.microsoft.com/office/drawing/2014/main" xmlns="" id="{BA197D8B-FC25-4A2B-9930-1AA675FB2BAA}"/>
                  </a:ext>
                </a:extLst>
              </p:cNvPr>
              <p:cNvSpPr>
                <a:spLocks noChangeShapeType="1"/>
              </p:cNvSpPr>
              <p:nvPr/>
            </p:nvSpPr>
            <p:spPr bwMode="auto">
              <a:xfrm>
                <a:off x="2701" y="3372"/>
                <a:ext cx="1399" cy="1"/>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47" name="Freeform 301">
                <a:extLst>
                  <a:ext uri="{FF2B5EF4-FFF2-40B4-BE49-F238E27FC236}">
                    <a16:creationId xmlns:a16="http://schemas.microsoft.com/office/drawing/2014/main" xmlns="" id="{A89B56F3-3EB8-4C82-B116-D624AED0F0F1}"/>
                  </a:ext>
                </a:extLst>
              </p:cNvPr>
              <p:cNvSpPr>
                <a:spLocks/>
              </p:cNvSpPr>
              <p:nvPr/>
            </p:nvSpPr>
            <p:spPr bwMode="auto">
              <a:xfrm>
                <a:off x="4087" y="3349"/>
                <a:ext cx="72" cy="54"/>
              </a:xfrm>
              <a:custGeom>
                <a:avLst/>
                <a:gdLst>
                  <a:gd name="T0" fmla="*/ 0 w 72"/>
                  <a:gd name="T1" fmla="*/ 54 h 54"/>
                  <a:gd name="T2" fmla="*/ 72 w 72"/>
                  <a:gd name="T3" fmla="*/ 23 h 54"/>
                  <a:gd name="T4" fmla="*/ 0 w 72"/>
                  <a:gd name="T5" fmla="*/ 0 h 54"/>
                  <a:gd name="T6" fmla="*/ 0 w 72"/>
                  <a:gd name="T7" fmla="*/ 54 h 54"/>
                </a:gdLst>
                <a:ahLst/>
                <a:cxnLst>
                  <a:cxn ang="0">
                    <a:pos x="T0" y="T1"/>
                  </a:cxn>
                  <a:cxn ang="0">
                    <a:pos x="T2" y="T3"/>
                  </a:cxn>
                  <a:cxn ang="0">
                    <a:pos x="T4" y="T5"/>
                  </a:cxn>
                  <a:cxn ang="0">
                    <a:pos x="T6" y="T7"/>
                  </a:cxn>
                </a:cxnLst>
                <a:rect l="0" t="0" r="r" b="b"/>
                <a:pathLst>
                  <a:path w="72" h="54">
                    <a:moveTo>
                      <a:pt x="0" y="54"/>
                    </a:moveTo>
                    <a:lnTo>
                      <a:pt x="72" y="23"/>
                    </a:lnTo>
                    <a:lnTo>
                      <a:pt x="0" y="0"/>
                    </a:lnTo>
                    <a:lnTo>
                      <a:pt x="0" y="5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8" name="Rectangle 302">
                <a:extLst>
                  <a:ext uri="{FF2B5EF4-FFF2-40B4-BE49-F238E27FC236}">
                    <a16:creationId xmlns:a16="http://schemas.microsoft.com/office/drawing/2014/main" xmlns="" id="{F007B560-76BE-44C6-94AD-2FBBA6E4F066}"/>
                  </a:ext>
                </a:extLst>
              </p:cNvPr>
              <p:cNvSpPr>
                <a:spLocks noChangeArrowheads="1"/>
              </p:cNvSpPr>
              <p:nvPr/>
            </p:nvSpPr>
            <p:spPr bwMode="auto">
              <a:xfrm>
                <a:off x="3427" y="2319"/>
                <a:ext cx="56"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E</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449" name="Rectangle 303">
                <a:extLst>
                  <a:ext uri="{FF2B5EF4-FFF2-40B4-BE49-F238E27FC236}">
                    <a16:creationId xmlns:a16="http://schemas.microsoft.com/office/drawing/2014/main" xmlns="" id="{502E25B0-6E1B-4C0D-A773-63137F18FA1F}"/>
                  </a:ext>
                </a:extLst>
              </p:cNvPr>
              <p:cNvSpPr>
                <a:spLocks noChangeArrowheads="1"/>
              </p:cNvSpPr>
              <p:nvPr/>
            </p:nvSpPr>
            <p:spPr bwMode="auto">
              <a:xfrm>
                <a:off x="3455" y="2319"/>
                <a:ext cx="56"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450" name="Rectangle 304">
                <a:extLst>
                  <a:ext uri="{FF2B5EF4-FFF2-40B4-BE49-F238E27FC236}">
                    <a16:creationId xmlns:a16="http://schemas.microsoft.com/office/drawing/2014/main" xmlns="" id="{7C52F8AE-E67F-42DD-82FF-E38DA5F62409}"/>
                  </a:ext>
                </a:extLst>
              </p:cNvPr>
              <p:cNvSpPr>
                <a:spLocks noChangeArrowheads="1"/>
              </p:cNvSpPr>
              <p:nvPr/>
            </p:nvSpPr>
            <p:spPr bwMode="auto">
              <a:xfrm>
                <a:off x="3483" y="2319"/>
                <a:ext cx="224"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3006A/B</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451" name="Rectangle 305">
                <a:extLst>
                  <a:ext uri="{FF2B5EF4-FFF2-40B4-BE49-F238E27FC236}">
                    <a16:creationId xmlns:a16="http://schemas.microsoft.com/office/drawing/2014/main" xmlns="" id="{225C027C-0E06-439A-AC66-8E4446EEEEA9}"/>
                  </a:ext>
                </a:extLst>
              </p:cNvPr>
              <p:cNvSpPr>
                <a:spLocks noChangeArrowheads="1"/>
              </p:cNvSpPr>
              <p:nvPr/>
            </p:nvSpPr>
            <p:spPr bwMode="auto">
              <a:xfrm>
                <a:off x="3679" y="2281"/>
                <a:ext cx="62"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rgbClr val="000000"/>
                    </a:solidFill>
                    <a:effectLst/>
                    <a:latin typeface="Times New Roman" panose="02020603050405020304" pitchFamily="18" charset="0"/>
                  </a:rPr>
                  <a:t>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452" name="Line 306">
                <a:extLst>
                  <a:ext uri="{FF2B5EF4-FFF2-40B4-BE49-F238E27FC236}">
                    <a16:creationId xmlns:a16="http://schemas.microsoft.com/office/drawing/2014/main" xmlns="" id="{B9F583BD-CC75-49E0-9BA3-DE97D51B7670}"/>
                  </a:ext>
                </a:extLst>
              </p:cNvPr>
              <p:cNvSpPr>
                <a:spLocks noChangeShapeType="1"/>
              </p:cNvSpPr>
              <p:nvPr/>
            </p:nvSpPr>
            <p:spPr bwMode="auto">
              <a:xfrm>
                <a:off x="3009" y="2688"/>
                <a:ext cx="91" cy="1"/>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53" name="Freeform 307">
                <a:extLst>
                  <a:ext uri="{FF2B5EF4-FFF2-40B4-BE49-F238E27FC236}">
                    <a16:creationId xmlns:a16="http://schemas.microsoft.com/office/drawing/2014/main" xmlns="" id="{F8762B92-0E2F-45B1-9BF8-99DA174E479D}"/>
                  </a:ext>
                </a:extLst>
              </p:cNvPr>
              <p:cNvSpPr>
                <a:spLocks/>
              </p:cNvSpPr>
              <p:nvPr/>
            </p:nvSpPr>
            <p:spPr bwMode="auto">
              <a:xfrm>
                <a:off x="3087" y="2665"/>
                <a:ext cx="78" cy="53"/>
              </a:xfrm>
              <a:custGeom>
                <a:avLst/>
                <a:gdLst>
                  <a:gd name="T0" fmla="*/ 0 w 78"/>
                  <a:gd name="T1" fmla="*/ 53 h 53"/>
                  <a:gd name="T2" fmla="*/ 78 w 78"/>
                  <a:gd name="T3" fmla="*/ 31 h 53"/>
                  <a:gd name="T4" fmla="*/ 0 w 78"/>
                  <a:gd name="T5" fmla="*/ 0 h 53"/>
                  <a:gd name="T6" fmla="*/ 0 w 78"/>
                  <a:gd name="T7" fmla="*/ 53 h 53"/>
                </a:gdLst>
                <a:ahLst/>
                <a:cxnLst>
                  <a:cxn ang="0">
                    <a:pos x="T0" y="T1"/>
                  </a:cxn>
                  <a:cxn ang="0">
                    <a:pos x="T2" y="T3"/>
                  </a:cxn>
                  <a:cxn ang="0">
                    <a:pos x="T4" y="T5"/>
                  </a:cxn>
                  <a:cxn ang="0">
                    <a:pos x="T6" y="T7"/>
                  </a:cxn>
                </a:cxnLst>
                <a:rect l="0" t="0" r="r" b="b"/>
                <a:pathLst>
                  <a:path w="78" h="53">
                    <a:moveTo>
                      <a:pt x="0" y="53"/>
                    </a:moveTo>
                    <a:lnTo>
                      <a:pt x="78" y="31"/>
                    </a:lnTo>
                    <a:lnTo>
                      <a:pt x="0" y="0"/>
                    </a:lnTo>
                    <a:lnTo>
                      <a:pt x="0" y="5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4" name="Line 308">
                <a:extLst>
                  <a:ext uri="{FF2B5EF4-FFF2-40B4-BE49-F238E27FC236}">
                    <a16:creationId xmlns:a16="http://schemas.microsoft.com/office/drawing/2014/main" xmlns="" id="{2A31409E-FF85-4977-A95C-96DB6FD2D22D}"/>
                  </a:ext>
                </a:extLst>
              </p:cNvPr>
              <p:cNvSpPr>
                <a:spLocks noChangeShapeType="1"/>
              </p:cNvSpPr>
              <p:nvPr/>
            </p:nvSpPr>
            <p:spPr bwMode="auto">
              <a:xfrm>
                <a:off x="3983" y="1204"/>
                <a:ext cx="0" cy="77"/>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55" name="Line 309">
                <a:extLst>
                  <a:ext uri="{FF2B5EF4-FFF2-40B4-BE49-F238E27FC236}">
                    <a16:creationId xmlns:a16="http://schemas.microsoft.com/office/drawing/2014/main" xmlns="" id="{8CEE2D31-487E-4408-B896-DBF07B924217}"/>
                  </a:ext>
                </a:extLst>
              </p:cNvPr>
              <p:cNvSpPr>
                <a:spLocks noChangeShapeType="1"/>
              </p:cNvSpPr>
              <p:nvPr/>
            </p:nvSpPr>
            <p:spPr bwMode="auto">
              <a:xfrm>
                <a:off x="3832" y="2849"/>
                <a:ext cx="1" cy="62"/>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56" name="Freeform 310">
                <a:extLst>
                  <a:ext uri="{FF2B5EF4-FFF2-40B4-BE49-F238E27FC236}">
                    <a16:creationId xmlns:a16="http://schemas.microsoft.com/office/drawing/2014/main" xmlns="" id="{05125FA4-9D22-4D3F-9AEA-52E277F24850}"/>
                  </a:ext>
                </a:extLst>
              </p:cNvPr>
              <p:cNvSpPr>
                <a:spLocks/>
              </p:cNvSpPr>
              <p:nvPr/>
            </p:nvSpPr>
            <p:spPr bwMode="auto">
              <a:xfrm>
                <a:off x="3813" y="2895"/>
                <a:ext cx="46" cy="93"/>
              </a:xfrm>
              <a:custGeom>
                <a:avLst/>
                <a:gdLst>
                  <a:gd name="T0" fmla="*/ 0 w 46"/>
                  <a:gd name="T1" fmla="*/ 0 h 93"/>
                  <a:gd name="T2" fmla="*/ 19 w 46"/>
                  <a:gd name="T3" fmla="*/ 93 h 93"/>
                  <a:gd name="T4" fmla="*/ 46 w 46"/>
                  <a:gd name="T5" fmla="*/ 8 h 93"/>
                  <a:gd name="T6" fmla="*/ 0 w 46"/>
                  <a:gd name="T7" fmla="*/ 0 h 93"/>
                </a:gdLst>
                <a:ahLst/>
                <a:cxnLst>
                  <a:cxn ang="0">
                    <a:pos x="T0" y="T1"/>
                  </a:cxn>
                  <a:cxn ang="0">
                    <a:pos x="T2" y="T3"/>
                  </a:cxn>
                  <a:cxn ang="0">
                    <a:pos x="T4" y="T5"/>
                  </a:cxn>
                  <a:cxn ang="0">
                    <a:pos x="T6" y="T7"/>
                  </a:cxn>
                </a:cxnLst>
                <a:rect l="0" t="0" r="r" b="b"/>
                <a:pathLst>
                  <a:path w="46" h="93">
                    <a:moveTo>
                      <a:pt x="0" y="0"/>
                    </a:moveTo>
                    <a:lnTo>
                      <a:pt x="19" y="93"/>
                    </a:lnTo>
                    <a:lnTo>
                      <a:pt x="46" y="8"/>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7" name="Line 311">
                <a:extLst>
                  <a:ext uri="{FF2B5EF4-FFF2-40B4-BE49-F238E27FC236}">
                    <a16:creationId xmlns:a16="http://schemas.microsoft.com/office/drawing/2014/main" xmlns="" id="{EF69A1E7-BBAA-4093-BD8F-7A224553B7CC}"/>
                  </a:ext>
                </a:extLst>
              </p:cNvPr>
              <p:cNvSpPr>
                <a:spLocks noChangeShapeType="1"/>
              </p:cNvSpPr>
              <p:nvPr/>
            </p:nvSpPr>
            <p:spPr bwMode="auto">
              <a:xfrm>
                <a:off x="3271" y="2773"/>
                <a:ext cx="0" cy="345"/>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58" name="Freeform 312">
                <a:extLst>
                  <a:ext uri="{FF2B5EF4-FFF2-40B4-BE49-F238E27FC236}">
                    <a16:creationId xmlns:a16="http://schemas.microsoft.com/office/drawing/2014/main" xmlns="" id="{A636582F-99E6-4E87-BBD5-8C6BBCF232C5}"/>
                  </a:ext>
                </a:extLst>
              </p:cNvPr>
              <p:cNvSpPr>
                <a:spLocks/>
              </p:cNvSpPr>
              <p:nvPr/>
            </p:nvSpPr>
            <p:spPr bwMode="auto">
              <a:xfrm>
                <a:off x="3250" y="3103"/>
                <a:ext cx="46" cy="84"/>
              </a:xfrm>
              <a:custGeom>
                <a:avLst/>
                <a:gdLst>
                  <a:gd name="T0" fmla="*/ 0 w 46"/>
                  <a:gd name="T1" fmla="*/ 0 h 84"/>
                  <a:gd name="T2" fmla="*/ 21 w 46"/>
                  <a:gd name="T3" fmla="*/ 84 h 84"/>
                  <a:gd name="T4" fmla="*/ 46 w 46"/>
                  <a:gd name="T5" fmla="*/ 0 h 84"/>
                  <a:gd name="T6" fmla="*/ 0 w 46"/>
                  <a:gd name="T7" fmla="*/ 0 h 84"/>
                </a:gdLst>
                <a:ahLst/>
                <a:cxnLst>
                  <a:cxn ang="0">
                    <a:pos x="T0" y="T1"/>
                  </a:cxn>
                  <a:cxn ang="0">
                    <a:pos x="T2" y="T3"/>
                  </a:cxn>
                  <a:cxn ang="0">
                    <a:pos x="T4" y="T5"/>
                  </a:cxn>
                  <a:cxn ang="0">
                    <a:pos x="T6" y="T7"/>
                  </a:cxn>
                </a:cxnLst>
                <a:rect l="0" t="0" r="r" b="b"/>
                <a:pathLst>
                  <a:path w="46" h="84">
                    <a:moveTo>
                      <a:pt x="0" y="0"/>
                    </a:moveTo>
                    <a:lnTo>
                      <a:pt x="21" y="84"/>
                    </a:lnTo>
                    <a:lnTo>
                      <a:pt x="46"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9" name="Rectangle 313">
                <a:extLst>
                  <a:ext uri="{FF2B5EF4-FFF2-40B4-BE49-F238E27FC236}">
                    <a16:creationId xmlns:a16="http://schemas.microsoft.com/office/drawing/2014/main" xmlns="" id="{DEFB0231-E3FC-4A04-A12A-FC8A03B2BE81}"/>
                  </a:ext>
                </a:extLst>
              </p:cNvPr>
              <p:cNvSpPr>
                <a:spLocks noChangeArrowheads="1"/>
              </p:cNvSpPr>
              <p:nvPr/>
            </p:nvSpPr>
            <p:spPr bwMode="auto">
              <a:xfrm>
                <a:off x="3780" y="1858"/>
                <a:ext cx="190" cy="1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0" name="Rectangle 314">
                <a:extLst>
                  <a:ext uri="{FF2B5EF4-FFF2-40B4-BE49-F238E27FC236}">
                    <a16:creationId xmlns:a16="http://schemas.microsoft.com/office/drawing/2014/main" xmlns="" id="{FAF263E2-7D7C-4E32-BF08-19C28B47AA4B}"/>
                  </a:ext>
                </a:extLst>
              </p:cNvPr>
              <p:cNvSpPr>
                <a:spLocks noChangeArrowheads="1"/>
              </p:cNvSpPr>
              <p:nvPr/>
            </p:nvSpPr>
            <p:spPr bwMode="auto">
              <a:xfrm>
                <a:off x="3793" y="1889"/>
                <a:ext cx="196"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To WWI</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461" name="Rectangle 315">
                <a:extLst>
                  <a:ext uri="{FF2B5EF4-FFF2-40B4-BE49-F238E27FC236}">
                    <a16:creationId xmlns:a16="http://schemas.microsoft.com/office/drawing/2014/main" xmlns="" id="{5B267D6C-E5CD-421F-ACE0-905840416378}"/>
                  </a:ext>
                </a:extLst>
              </p:cNvPr>
              <p:cNvSpPr>
                <a:spLocks noChangeArrowheads="1"/>
              </p:cNvSpPr>
              <p:nvPr/>
            </p:nvSpPr>
            <p:spPr bwMode="auto">
              <a:xfrm>
                <a:off x="3961" y="1851"/>
                <a:ext cx="62"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rgbClr val="000000"/>
                    </a:solidFill>
                    <a:effectLst/>
                    <a:latin typeface="Times New Roman" panose="02020603050405020304" pitchFamily="18" charset="0"/>
                  </a:rPr>
                  <a:t>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462" name="Freeform 316">
                <a:extLst>
                  <a:ext uri="{FF2B5EF4-FFF2-40B4-BE49-F238E27FC236}">
                    <a16:creationId xmlns:a16="http://schemas.microsoft.com/office/drawing/2014/main" xmlns="" id="{70742D27-5958-4633-AD14-18484FB3C8C3}"/>
                  </a:ext>
                </a:extLst>
              </p:cNvPr>
              <p:cNvSpPr>
                <a:spLocks/>
              </p:cNvSpPr>
              <p:nvPr/>
            </p:nvSpPr>
            <p:spPr bwMode="auto">
              <a:xfrm>
                <a:off x="3218" y="1120"/>
                <a:ext cx="353" cy="376"/>
              </a:xfrm>
              <a:custGeom>
                <a:avLst/>
                <a:gdLst>
                  <a:gd name="T0" fmla="*/ 0 w 353"/>
                  <a:gd name="T1" fmla="*/ 376 h 376"/>
                  <a:gd name="T2" fmla="*/ 0 w 353"/>
                  <a:gd name="T3" fmla="*/ 0 h 376"/>
                  <a:gd name="T4" fmla="*/ 353 w 353"/>
                  <a:gd name="T5" fmla="*/ 0 h 376"/>
                </a:gdLst>
                <a:ahLst/>
                <a:cxnLst>
                  <a:cxn ang="0">
                    <a:pos x="T0" y="T1"/>
                  </a:cxn>
                  <a:cxn ang="0">
                    <a:pos x="T2" y="T3"/>
                  </a:cxn>
                  <a:cxn ang="0">
                    <a:pos x="T4" y="T5"/>
                  </a:cxn>
                </a:cxnLst>
                <a:rect l="0" t="0" r="r" b="b"/>
                <a:pathLst>
                  <a:path w="353" h="376">
                    <a:moveTo>
                      <a:pt x="0" y="376"/>
                    </a:moveTo>
                    <a:lnTo>
                      <a:pt x="0" y="0"/>
                    </a:lnTo>
                    <a:lnTo>
                      <a:pt x="353" y="0"/>
                    </a:lnTo>
                  </a:path>
                </a:pathLst>
              </a:custGeom>
              <a:noFill/>
              <a:ln w="1111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63" name="Freeform 317">
                <a:extLst>
                  <a:ext uri="{FF2B5EF4-FFF2-40B4-BE49-F238E27FC236}">
                    <a16:creationId xmlns:a16="http://schemas.microsoft.com/office/drawing/2014/main" xmlns="" id="{A82AA031-0624-4C61-A719-371CDFA12E67}"/>
                  </a:ext>
                </a:extLst>
              </p:cNvPr>
              <p:cNvSpPr>
                <a:spLocks/>
              </p:cNvSpPr>
              <p:nvPr/>
            </p:nvSpPr>
            <p:spPr bwMode="auto">
              <a:xfrm>
                <a:off x="3557" y="1097"/>
                <a:ext cx="79" cy="53"/>
              </a:xfrm>
              <a:custGeom>
                <a:avLst/>
                <a:gdLst>
                  <a:gd name="T0" fmla="*/ 0 w 79"/>
                  <a:gd name="T1" fmla="*/ 53 h 53"/>
                  <a:gd name="T2" fmla="*/ 79 w 79"/>
                  <a:gd name="T3" fmla="*/ 30 h 53"/>
                  <a:gd name="T4" fmla="*/ 0 w 79"/>
                  <a:gd name="T5" fmla="*/ 0 h 53"/>
                  <a:gd name="T6" fmla="*/ 0 w 79"/>
                  <a:gd name="T7" fmla="*/ 53 h 53"/>
                </a:gdLst>
                <a:ahLst/>
                <a:cxnLst>
                  <a:cxn ang="0">
                    <a:pos x="T0" y="T1"/>
                  </a:cxn>
                  <a:cxn ang="0">
                    <a:pos x="T2" y="T3"/>
                  </a:cxn>
                  <a:cxn ang="0">
                    <a:pos x="T4" y="T5"/>
                  </a:cxn>
                  <a:cxn ang="0">
                    <a:pos x="T6" y="T7"/>
                  </a:cxn>
                </a:cxnLst>
                <a:rect l="0" t="0" r="r" b="b"/>
                <a:pathLst>
                  <a:path w="79" h="53">
                    <a:moveTo>
                      <a:pt x="0" y="53"/>
                    </a:moveTo>
                    <a:lnTo>
                      <a:pt x="79" y="30"/>
                    </a:lnTo>
                    <a:lnTo>
                      <a:pt x="0" y="0"/>
                    </a:lnTo>
                    <a:lnTo>
                      <a:pt x="0" y="5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4" name="Line 318">
                <a:extLst>
                  <a:ext uri="{FF2B5EF4-FFF2-40B4-BE49-F238E27FC236}">
                    <a16:creationId xmlns:a16="http://schemas.microsoft.com/office/drawing/2014/main" xmlns="" id="{96F4F4C0-88CF-4136-87C9-5AB4FA6DA786}"/>
                  </a:ext>
                </a:extLst>
              </p:cNvPr>
              <p:cNvSpPr>
                <a:spLocks noChangeShapeType="1"/>
              </p:cNvSpPr>
              <p:nvPr/>
            </p:nvSpPr>
            <p:spPr bwMode="auto">
              <a:xfrm>
                <a:off x="3271" y="3187"/>
                <a:ext cx="836" cy="1"/>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65" name="Freeform 319">
                <a:extLst>
                  <a:ext uri="{FF2B5EF4-FFF2-40B4-BE49-F238E27FC236}">
                    <a16:creationId xmlns:a16="http://schemas.microsoft.com/office/drawing/2014/main" xmlns="" id="{4C8E6933-6331-4785-AD26-52AC2FBBCCBC}"/>
                  </a:ext>
                </a:extLst>
              </p:cNvPr>
              <p:cNvSpPr>
                <a:spLocks/>
              </p:cNvSpPr>
              <p:nvPr/>
            </p:nvSpPr>
            <p:spPr bwMode="auto">
              <a:xfrm>
                <a:off x="4094" y="3164"/>
                <a:ext cx="78" cy="54"/>
              </a:xfrm>
              <a:custGeom>
                <a:avLst/>
                <a:gdLst>
                  <a:gd name="T0" fmla="*/ 0 w 78"/>
                  <a:gd name="T1" fmla="*/ 54 h 54"/>
                  <a:gd name="T2" fmla="*/ 78 w 78"/>
                  <a:gd name="T3" fmla="*/ 23 h 54"/>
                  <a:gd name="T4" fmla="*/ 0 w 78"/>
                  <a:gd name="T5" fmla="*/ 0 h 54"/>
                  <a:gd name="T6" fmla="*/ 0 w 78"/>
                  <a:gd name="T7" fmla="*/ 54 h 54"/>
                </a:gdLst>
                <a:ahLst/>
                <a:cxnLst>
                  <a:cxn ang="0">
                    <a:pos x="T0" y="T1"/>
                  </a:cxn>
                  <a:cxn ang="0">
                    <a:pos x="T2" y="T3"/>
                  </a:cxn>
                  <a:cxn ang="0">
                    <a:pos x="T4" y="T5"/>
                  </a:cxn>
                  <a:cxn ang="0">
                    <a:pos x="T6" y="T7"/>
                  </a:cxn>
                </a:cxnLst>
                <a:rect l="0" t="0" r="r" b="b"/>
                <a:pathLst>
                  <a:path w="78" h="54">
                    <a:moveTo>
                      <a:pt x="0" y="54"/>
                    </a:moveTo>
                    <a:lnTo>
                      <a:pt x="78" y="23"/>
                    </a:lnTo>
                    <a:lnTo>
                      <a:pt x="0" y="0"/>
                    </a:lnTo>
                    <a:lnTo>
                      <a:pt x="0" y="5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6" name="Line 320">
                <a:extLst>
                  <a:ext uri="{FF2B5EF4-FFF2-40B4-BE49-F238E27FC236}">
                    <a16:creationId xmlns:a16="http://schemas.microsoft.com/office/drawing/2014/main" xmlns="" id="{EC1DB8D4-4494-4AB6-8B2E-139ED7CE033F}"/>
                  </a:ext>
                </a:extLst>
              </p:cNvPr>
              <p:cNvSpPr>
                <a:spLocks noChangeShapeType="1"/>
              </p:cNvSpPr>
              <p:nvPr/>
            </p:nvSpPr>
            <p:spPr bwMode="auto">
              <a:xfrm>
                <a:off x="3178" y="2764"/>
                <a:ext cx="1" cy="208"/>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67" name="Rectangle 321">
                <a:extLst>
                  <a:ext uri="{FF2B5EF4-FFF2-40B4-BE49-F238E27FC236}">
                    <a16:creationId xmlns:a16="http://schemas.microsoft.com/office/drawing/2014/main" xmlns="" id="{4E6661B3-AAC4-4882-8E25-9ADB7CB0A694}"/>
                  </a:ext>
                </a:extLst>
              </p:cNvPr>
              <p:cNvSpPr>
                <a:spLocks noChangeArrowheads="1"/>
              </p:cNvSpPr>
              <p:nvPr/>
            </p:nvSpPr>
            <p:spPr bwMode="auto">
              <a:xfrm>
                <a:off x="2813" y="3089"/>
                <a:ext cx="83"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FF"/>
                    </a:solidFill>
                    <a:effectLst/>
                    <a:latin typeface="宋体" panose="02010600030101010101" pitchFamily="2" charset="-122"/>
                    <a:ea typeface="宋体" panose="02010600030101010101" pitchFamily="2" charset="-122"/>
                  </a:rPr>
                  <a:t>41</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468" name="Rectangle 322">
                <a:extLst>
                  <a:ext uri="{FF2B5EF4-FFF2-40B4-BE49-F238E27FC236}">
                    <a16:creationId xmlns:a16="http://schemas.microsoft.com/office/drawing/2014/main" xmlns="" id="{2882D4AA-1AFC-4BFA-997A-4F4CFA9EF2A5}"/>
                  </a:ext>
                </a:extLst>
              </p:cNvPr>
              <p:cNvSpPr>
                <a:spLocks noChangeArrowheads="1"/>
              </p:cNvSpPr>
              <p:nvPr/>
            </p:nvSpPr>
            <p:spPr bwMode="auto">
              <a:xfrm>
                <a:off x="2869" y="3089"/>
                <a:ext cx="56"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FF"/>
                    </a:solidFill>
                    <a:effectLst/>
                    <a:latin typeface="宋体" panose="02010600030101010101" pitchFamily="2" charset="-122"/>
                    <a:ea typeface="宋体" panose="02010600030101010101" pitchFamily="2" charset="-122"/>
                  </a:rPr>
                  <a:t>-</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469" name="Rectangle 323">
                <a:extLst>
                  <a:ext uri="{FF2B5EF4-FFF2-40B4-BE49-F238E27FC236}">
                    <a16:creationId xmlns:a16="http://schemas.microsoft.com/office/drawing/2014/main" xmlns="" id="{E2B1572F-F75D-459B-A822-5D69FBC73D52}"/>
                  </a:ext>
                </a:extLst>
              </p:cNvPr>
              <p:cNvSpPr>
                <a:spLocks noChangeArrowheads="1"/>
              </p:cNvSpPr>
              <p:nvPr/>
            </p:nvSpPr>
            <p:spPr bwMode="auto">
              <a:xfrm>
                <a:off x="2896" y="3089"/>
                <a:ext cx="56"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FF"/>
                    </a:solidFill>
                    <a:effectLst/>
                    <a:latin typeface="宋体" panose="02010600030101010101" pitchFamily="2" charset="-122"/>
                    <a:ea typeface="宋体" panose="02010600030101010101" pitchFamily="2" charset="-122"/>
                  </a:rPr>
                  <a:t>E</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470" name="Rectangle 324">
                <a:extLst>
                  <a:ext uri="{FF2B5EF4-FFF2-40B4-BE49-F238E27FC236}">
                    <a16:creationId xmlns:a16="http://schemas.microsoft.com/office/drawing/2014/main" xmlns="" id="{57D4B8F8-D88C-4531-A646-C0A0E2320E7D}"/>
                  </a:ext>
                </a:extLst>
              </p:cNvPr>
              <p:cNvSpPr>
                <a:spLocks noChangeArrowheads="1"/>
              </p:cNvSpPr>
              <p:nvPr/>
            </p:nvSpPr>
            <p:spPr bwMode="auto">
              <a:xfrm>
                <a:off x="2924" y="3089"/>
                <a:ext cx="56"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FF"/>
                    </a:solidFill>
                    <a:effectLst/>
                    <a:latin typeface="宋体" panose="02010600030101010101" pitchFamily="2" charset="-122"/>
                    <a:ea typeface="宋体" panose="02010600030101010101" pitchFamily="2" charset="-122"/>
                  </a:rPr>
                  <a:t>-</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471" name="Rectangle 325">
                <a:extLst>
                  <a:ext uri="{FF2B5EF4-FFF2-40B4-BE49-F238E27FC236}">
                    <a16:creationId xmlns:a16="http://schemas.microsoft.com/office/drawing/2014/main" xmlns="" id="{2417CAD1-C4C5-4837-B143-1C80EAEA0031}"/>
                  </a:ext>
                </a:extLst>
              </p:cNvPr>
              <p:cNvSpPr>
                <a:spLocks noChangeArrowheads="1"/>
              </p:cNvSpPr>
              <p:nvPr/>
            </p:nvSpPr>
            <p:spPr bwMode="auto">
              <a:xfrm>
                <a:off x="2952" y="3089"/>
                <a:ext cx="224"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dirty="0">
                    <a:ln>
                      <a:noFill/>
                    </a:ln>
                    <a:solidFill>
                      <a:srgbClr val="0000FF"/>
                    </a:solidFill>
                    <a:effectLst/>
                    <a:latin typeface="宋体" panose="02010600030101010101" pitchFamily="2" charset="-122"/>
                    <a:ea typeface="宋体" panose="02010600030101010101" pitchFamily="2" charset="-122"/>
                  </a:rPr>
                  <a:t>3007A/B</a:t>
                </a:r>
                <a:endParaRPr kumimoji="0" lang="zh-CN" altLang="zh-CN" sz="1800" b="0" i="0" u="none" strike="noStrike" cap="none" normalizeH="0" baseline="0" dirty="0">
                  <a:ln>
                    <a:noFill/>
                  </a:ln>
                  <a:solidFill>
                    <a:schemeClr val="tx1"/>
                  </a:solidFill>
                  <a:effectLst/>
                  <a:latin typeface="Arial" panose="020B0604020202020204" pitchFamily="34" charset="0"/>
                </a:endParaRPr>
              </a:p>
            </p:txBody>
          </p:sp>
          <p:sp>
            <p:nvSpPr>
              <p:cNvPr id="472" name="Rectangle 326">
                <a:extLst>
                  <a:ext uri="{FF2B5EF4-FFF2-40B4-BE49-F238E27FC236}">
                    <a16:creationId xmlns:a16="http://schemas.microsoft.com/office/drawing/2014/main" xmlns="" id="{487886B4-F442-46EB-A752-CD20F8814FF0}"/>
                  </a:ext>
                </a:extLst>
              </p:cNvPr>
              <p:cNvSpPr>
                <a:spLocks noChangeArrowheads="1"/>
              </p:cNvSpPr>
              <p:nvPr/>
            </p:nvSpPr>
            <p:spPr bwMode="auto">
              <a:xfrm>
                <a:off x="3149" y="3051"/>
                <a:ext cx="62"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rgbClr val="000000"/>
                    </a:solidFill>
                    <a:effectLst/>
                    <a:latin typeface="Times New Roman" panose="02020603050405020304" pitchFamily="18" charset="0"/>
                  </a:rPr>
                  <a:t>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473" name="Rectangle 327">
                <a:extLst>
                  <a:ext uri="{FF2B5EF4-FFF2-40B4-BE49-F238E27FC236}">
                    <a16:creationId xmlns:a16="http://schemas.microsoft.com/office/drawing/2014/main" xmlns="" id="{4E507B1D-DB35-4B30-BAE7-FB71E20D253F}"/>
                  </a:ext>
                </a:extLst>
              </p:cNvPr>
              <p:cNvSpPr>
                <a:spLocks noChangeArrowheads="1"/>
              </p:cNvSpPr>
              <p:nvPr/>
            </p:nvSpPr>
            <p:spPr bwMode="auto">
              <a:xfrm>
                <a:off x="2891" y="2735"/>
                <a:ext cx="124" cy="206"/>
              </a:xfrm>
              <a:prstGeom prst="rect">
                <a:avLst/>
              </a:prstGeom>
              <a:solidFill>
                <a:srgbClr val="CC99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4" name="Rectangle 328">
                <a:extLst>
                  <a:ext uri="{FF2B5EF4-FFF2-40B4-BE49-F238E27FC236}">
                    <a16:creationId xmlns:a16="http://schemas.microsoft.com/office/drawing/2014/main" xmlns="" id="{2265EC92-1313-46AA-93D0-D2FF98D5174C}"/>
                  </a:ext>
                </a:extLst>
              </p:cNvPr>
              <p:cNvSpPr>
                <a:spLocks noChangeArrowheads="1"/>
              </p:cNvSpPr>
              <p:nvPr/>
            </p:nvSpPr>
            <p:spPr bwMode="auto">
              <a:xfrm>
                <a:off x="2891" y="2735"/>
                <a:ext cx="124" cy="206"/>
              </a:xfrm>
              <a:prstGeom prst="rect">
                <a:avLst/>
              </a:prstGeom>
              <a:noFill/>
              <a:ln w="11113">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75" name="Line 329">
                <a:extLst>
                  <a:ext uri="{FF2B5EF4-FFF2-40B4-BE49-F238E27FC236}">
                    <a16:creationId xmlns:a16="http://schemas.microsoft.com/office/drawing/2014/main" xmlns="" id="{D451D28F-41D0-43E6-9FC5-B5FD079DBBBB}"/>
                  </a:ext>
                </a:extLst>
              </p:cNvPr>
              <p:cNvSpPr>
                <a:spLocks noChangeShapeType="1"/>
              </p:cNvSpPr>
              <p:nvPr/>
            </p:nvSpPr>
            <p:spPr bwMode="auto">
              <a:xfrm>
                <a:off x="2995" y="2735"/>
                <a:ext cx="0" cy="191"/>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76" name="Line 330">
                <a:extLst>
                  <a:ext uri="{FF2B5EF4-FFF2-40B4-BE49-F238E27FC236}">
                    <a16:creationId xmlns:a16="http://schemas.microsoft.com/office/drawing/2014/main" xmlns="" id="{66C540FE-C358-47CA-8117-A556AAD63090}"/>
                  </a:ext>
                </a:extLst>
              </p:cNvPr>
              <p:cNvSpPr>
                <a:spLocks noChangeShapeType="1"/>
              </p:cNvSpPr>
              <p:nvPr/>
            </p:nvSpPr>
            <p:spPr bwMode="auto">
              <a:xfrm>
                <a:off x="2975" y="2735"/>
                <a:ext cx="1" cy="191"/>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77" name="Line 331">
                <a:extLst>
                  <a:ext uri="{FF2B5EF4-FFF2-40B4-BE49-F238E27FC236}">
                    <a16:creationId xmlns:a16="http://schemas.microsoft.com/office/drawing/2014/main" xmlns="" id="{7E4BC10E-9449-4840-BAE6-92B759699F52}"/>
                  </a:ext>
                </a:extLst>
              </p:cNvPr>
              <p:cNvSpPr>
                <a:spLocks noChangeShapeType="1"/>
              </p:cNvSpPr>
              <p:nvPr/>
            </p:nvSpPr>
            <p:spPr bwMode="auto">
              <a:xfrm>
                <a:off x="2956" y="2735"/>
                <a:ext cx="0" cy="183"/>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78" name="Line 332">
                <a:extLst>
                  <a:ext uri="{FF2B5EF4-FFF2-40B4-BE49-F238E27FC236}">
                    <a16:creationId xmlns:a16="http://schemas.microsoft.com/office/drawing/2014/main" xmlns="" id="{D38771B5-73DA-4CF8-BA6F-D06CE8D6095E}"/>
                  </a:ext>
                </a:extLst>
              </p:cNvPr>
              <p:cNvSpPr>
                <a:spLocks noChangeShapeType="1"/>
              </p:cNvSpPr>
              <p:nvPr/>
            </p:nvSpPr>
            <p:spPr bwMode="auto">
              <a:xfrm>
                <a:off x="2930" y="2735"/>
                <a:ext cx="0" cy="183"/>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79" name="Line 333">
                <a:extLst>
                  <a:ext uri="{FF2B5EF4-FFF2-40B4-BE49-F238E27FC236}">
                    <a16:creationId xmlns:a16="http://schemas.microsoft.com/office/drawing/2014/main" xmlns="" id="{F5BFB1B2-AA57-451C-B445-8429BA082A94}"/>
                  </a:ext>
                </a:extLst>
              </p:cNvPr>
              <p:cNvSpPr>
                <a:spLocks noChangeShapeType="1"/>
              </p:cNvSpPr>
              <p:nvPr/>
            </p:nvSpPr>
            <p:spPr bwMode="auto">
              <a:xfrm>
                <a:off x="2911" y="2741"/>
                <a:ext cx="0" cy="185"/>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80" name="Rectangle 334">
                <a:extLst>
                  <a:ext uri="{FF2B5EF4-FFF2-40B4-BE49-F238E27FC236}">
                    <a16:creationId xmlns:a16="http://schemas.microsoft.com/office/drawing/2014/main" xmlns="" id="{67FE7AA3-12AD-4E48-BB44-A1944B88065E}"/>
                  </a:ext>
                </a:extLst>
              </p:cNvPr>
              <p:cNvSpPr>
                <a:spLocks noChangeArrowheads="1"/>
              </p:cNvSpPr>
              <p:nvPr/>
            </p:nvSpPr>
            <p:spPr bwMode="auto">
              <a:xfrm>
                <a:off x="2891" y="2918"/>
                <a:ext cx="124" cy="77"/>
              </a:xfrm>
              <a:prstGeom prst="rect">
                <a:avLst/>
              </a:prstGeom>
              <a:solidFill>
                <a:srgbClr val="CC99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1" name="Rectangle 335">
                <a:extLst>
                  <a:ext uri="{FF2B5EF4-FFF2-40B4-BE49-F238E27FC236}">
                    <a16:creationId xmlns:a16="http://schemas.microsoft.com/office/drawing/2014/main" xmlns="" id="{D298A3AF-AABB-4BA4-AEA8-152694291C57}"/>
                  </a:ext>
                </a:extLst>
              </p:cNvPr>
              <p:cNvSpPr>
                <a:spLocks noChangeArrowheads="1"/>
              </p:cNvSpPr>
              <p:nvPr/>
            </p:nvSpPr>
            <p:spPr bwMode="auto">
              <a:xfrm>
                <a:off x="2891" y="2918"/>
                <a:ext cx="124" cy="77"/>
              </a:xfrm>
              <a:prstGeom prst="rect">
                <a:avLst/>
              </a:prstGeom>
              <a:noFill/>
              <a:ln w="11113">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82" name="Rectangle 336">
                <a:extLst>
                  <a:ext uri="{FF2B5EF4-FFF2-40B4-BE49-F238E27FC236}">
                    <a16:creationId xmlns:a16="http://schemas.microsoft.com/office/drawing/2014/main" xmlns="" id="{0E3178F3-D097-4FE1-978F-2221A62C3C4F}"/>
                  </a:ext>
                </a:extLst>
              </p:cNvPr>
              <p:cNvSpPr>
                <a:spLocks noChangeArrowheads="1"/>
              </p:cNvSpPr>
              <p:nvPr/>
            </p:nvSpPr>
            <p:spPr bwMode="auto">
              <a:xfrm>
                <a:off x="2877" y="2649"/>
                <a:ext cx="151" cy="23"/>
              </a:xfrm>
              <a:prstGeom prst="rect">
                <a:avLst/>
              </a:prstGeom>
              <a:solidFill>
                <a:srgbClr val="CC99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3" name="Rectangle 337">
                <a:extLst>
                  <a:ext uri="{FF2B5EF4-FFF2-40B4-BE49-F238E27FC236}">
                    <a16:creationId xmlns:a16="http://schemas.microsoft.com/office/drawing/2014/main" xmlns="" id="{8E99375E-1CCD-4B28-B4F9-36038D9A6D87}"/>
                  </a:ext>
                </a:extLst>
              </p:cNvPr>
              <p:cNvSpPr>
                <a:spLocks noChangeArrowheads="1"/>
              </p:cNvSpPr>
              <p:nvPr/>
            </p:nvSpPr>
            <p:spPr bwMode="auto">
              <a:xfrm>
                <a:off x="2877" y="2649"/>
                <a:ext cx="151" cy="23"/>
              </a:xfrm>
              <a:prstGeom prst="rect">
                <a:avLst/>
              </a:prstGeom>
              <a:noFill/>
              <a:ln w="11113">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84" name="Rectangle 338">
                <a:extLst>
                  <a:ext uri="{FF2B5EF4-FFF2-40B4-BE49-F238E27FC236}">
                    <a16:creationId xmlns:a16="http://schemas.microsoft.com/office/drawing/2014/main" xmlns="" id="{11CCAE5F-5A57-4D16-B905-08337BFFD644}"/>
                  </a:ext>
                </a:extLst>
              </p:cNvPr>
              <p:cNvSpPr>
                <a:spLocks noChangeArrowheads="1"/>
              </p:cNvSpPr>
              <p:nvPr/>
            </p:nvSpPr>
            <p:spPr bwMode="auto">
              <a:xfrm>
                <a:off x="2877" y="2626"/>
                <a:ext cx="151" cy="32"/>
              </a:xfrm>
              <a:prstGeom prst="rect">
                <a:avLst/>
              </a:prstGeom>
              <a:solidFill>
                <a:srgbClr val="CC99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5" name="Rectangle 339">
                <a:extLst>
                  <a:ext uri="{FF2B5EF4-FFF2-40B4-BE49-F238E27FC236}">
                    <a16:creationId xmlns:a16="http://schemas.microsoft.com/office/drawing/2014/main" xmlns="" id="{D8F0B922-35E2-44ED-881C-5DAC02E95EA7}"/>
                  </a:ext>
                </a:extLst>
              </p:cNvPr>
              <p:cNvSpPr>
                <a:spLocks noChangeArrowheads="1"/>
              </p:cNvSpPr>
              <p:nvPr/>
            </p:nvSpPr>
            <p:spPr bwMode="auto">
              <a:xfrm>
                <a:off x="2877" y="2626"/>
                <a:ext cx="151" cy="32"/>
              </a:xfrm>
              <a:prstGeom prst="rect">
                <a:avLst/>
              </a:prstGeom>
              <a:noFill/>
              <a:ln w="11113">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86" name="Rectangle 340">
                <a:extLst>
                  <a:ext uri="{FF2B5EF4-FFF2-40B4-BE49-F238E27FC236}">
                    <a16:creationId xmlns:a16="http://schemas.microsoft.com/office/drawing/2014/main" xmlns="" id="{EF5703B8-B50B-4070-9797-42A55F67416B}"/>
                  </a:ext>
                </a:extLst>
              </p:cNvPr>
              <p:cNvSpPr>
                <a:spLocks noChangeArrowheads="1"/>
              </p:cNvSpPr>
              <p:nvPr/>
            </p:nvSpPr>
            <p:spPr bwMode="auto">
              <a:xfrm>
                <a:off x="2891" y="2665"/>
                <a:ext cx="124" cy="70"/>
              </a:xfrm>
              <a:prstGeom prst="rect">
                <a:avLst/>
              </a:prstGeom>
              <a:solidFill>
                <a:srgbClr val="CC99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7" name="Rectangle 341">
                <a:extLst>
                  <a:ext uri="{FF2B5EF4-FFF2-40B4-BE49-F238E27FC236}">
                    <a16:creationId xmlns:a16="http://schemas.microsoft.com/office/drawing/2014/main" xmlns="" id="{327B4E78-4077-47C6-AB7A-90E7C88E8817}"/>
                  </a:ext>
                </a:extLst>
              </p:cNvPr>
              <p:cNvSpPr>
                <a:spLocks noChangeArrowheads="1"/>
              </p:cNvSpPr>
              <p:nvPr/>
            </p:nvSpPr>
            <p:spPr bwMode="auto">
              <a:xfrm>
                <a:off x="2891" y="2665"/>
                <a:ext cx="124" cy="70"/>
              </a:xfrm>
              <a:prstGeom prst="rect">
                <a:avLst/>
              </a:prstGeom>
              <a:noFill/>
              <a:ln w="11113">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88" name="Rectangle 342">
                <a:extLst>
                  <a:ext uri="{FF2B5EF4-FFF2-40B4-BE49-F238E27FC236}">
                    <a16:creationId xmlns:a16="http://schemas.microsoft.com/office/drawing/2014/main" xmlns="" id="{2F4E0491-0BD9-430C-A79D-5EA4B5D781C5}"/>
                  </a:ext>
                </a:extLst>
              </p:cNvPr>
              <p:cNvSpPr>
                <a:spLocks noChangeArrowheads="1"/>
              </p:cNvSpPr>
              <p:nvPr/>
            </p:nvSpPr>
            <p:spPr bwMode="auto">
              <a:xfrm>
                <a:off x="2877" y="2988"/>
                <a:ext cx="151" cy="23"/>
              </a:xfrm>
              <a:prstGeom prst="rect">
                <a:avLst/>
              </a:prstGeom>
              <a:solidFill>
                <a:srgbClr val="CC99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9" name="Rectangle 343">
                <a:extLst>
                  <a:ext uri="{FF2B5EF4-FFF2-40B4-BE49-F238E27FC236}">
                    <a16:creationId xmlns:a16="http://schemas.microsoft.com/office/drawing/2014/main" xmlns="" id="{78287A45-C902-46A5-8807-D996C03F1E03}"/>
                  </a:ext>
                </a:extLst>
              </p:cNvPr>
              <p:cNvSpPr>
                <a:spLocks noChangeArrowheads="1"/>
              </p:cNvSpPr>
              <p:nvPr/>
            </p:nvSpPr>
            <p:spPr bwMode="auto">
              <a:xfrm>
                <a:off x="2877" y="2988"/>
                <a:ext cx="151" cy="23"/>
              </a:xfrm>
              <a:prstGeom prst="rect">
                <a:avLst/>
              </a:prstGeom>
              <a:noFill/>
              <a:ln w="11113">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90" name="Rectangle 344">
                <a:extLst>
                  <a:ext uri="{FF2B5EF4-FFF2-40B4-BE49-F238E27FC236}">
                    <a16:creationId xmlns:a16="http://schemas.microsoft.com/office/drawing/2014/main" xmlns="" id="{644CD1E3-CE17-4729-8067-386F9152A798}"/>
                  </a:ext>
                </a:extLst>
              </p:cNvPr>
              <p:cNvSpPr>
                <a:spLocks noChangeArrowheads="1"/>
              </p:cNvSpPr>
              <p:nvPr/>
            </p:nvSpPr>
            <p:spPr bwMode="auto">
              <a:xfrm>
                <a:off x="2877" y="2995"/>
                <a:ext cx="151" cy="31"/>
              </a:xfrm>
              <a:prstGeom prst="rect">
                <a:avLst/>
              </a:prstGeom>
              <a:solidFill>
                <a:srgbClr val="CC99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1" name="Rectangle 345">
                <a:extLst>
                  <a:ext uri="{FF2B5EF4-FFF2-40B4-BE49-F238E27FC236}">
                    <a16:creationId xmlns:a16="http://schemas.microsoft.com/office/drawing/2014/main" xmlns="" id="{75A01B3E-6AD8-48C9-A313-3A37AA072993}"/>
                  </a:ext>
                </a:extLst>
              </p:cNvPr>
              <p:cNvSpPr>
                <a:spLocks noChangeArrowheads="1"/>
              </p:cNvSpPr>
              <p:nvPr/>
            </p:nvSpPr>
            <p:spPr bwMode="auto">
              <a:xfrm>
                <a:off x="2877" y="2995"/>
                <a:ext cx="151" cy="31"/>
              </a:xfrm>
              <a:prstGeom prst="rect">
                <a:avLst/>
              </a:prstGeom>
              <a:noFill/>
              <a:ln w="11113">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92" name="Line 346">
                <a:extLst>
                  <a:ext uri="{FF2B5EF4-FFF2-40B4-BE49-F238E27FC236}">
                    <a16:creationId xmlns:a16="http://schemas.microsoft.com/office/drawing/2014/main" xmlns="" id="{BCE7CD9D-B4FB-4B69-A248-ECE74D89F975}"/>
                  </a:ext>
                </a:extLst>
              </p:cNvPr>
              <p:cNvSpPr>
                <a:spLocks noChangeShapeType="1"/>
              </p:cNvSpPr>
              <p:nvPr/>
            </p:nvSpPr>
            <p:spPr bwMode="auto">
              <a:xfrm flipH="1">
                <a:off x="3060" y="2964"/>
                <a:ext cx="125" cy="1"/>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93" name="Freeform 347">
                <a:extLst>
                  <a:ext uri="{FF2B5EF4-FFF2-40B4-BE49-F238E27FC236}">
                    <a16:creationId xmlns:a16="http://schemas.microsoft.com/office/drawing/2014/main" xmlns="" id="{7DD64A02-F8AD-4F9D-BCEB-011D42D621D5}"/>
                  </a:ext>
                </a:extLst>
              </p:cNvPr>
              <p:cNvSpPr>
                <a:spLocks/>
              </p:cNvSpPr>
              <p:nvPr/>
            </p:nvSpPr>
            <p:spPr bwMode="auto">
              <a:xfrm>
                <a:off x="3009" y="2941"/>
                <a:ext cx="72" cy="54"/>
              </a:xfrm>
              <a:custGeom>
                <a:avLst/>
                <a:gdLst>
                  <a:gd name="T0" fmla="*/ 72 w 72"/>
                  <a:gd name="T1" fmla="*/ 0 h 54"/>
                  <a:gd name="T2" fmla="*/ 0 w 72"/>
                  <a:gd name="T3" fmla="*/ 31 h 54"/>
                  <a:gd name="T4" fmla="*/ 72 w 72"/>
                  <a:gd name="T5" fmla="*/ 54 h 54"/>
                  <a:gd name="T6" fmla="*/ 72 w 72"/>
                  <a:gd name="T7" fmla="*/ 0 h 54"/>
                </a:gdLst>
                <a:ahLst/>
                <a:cxnLst>
                  <a:cxn ang="0">
                    <a:pos x="T0" y="T1"/>
                  </a:cxn>
                  <a:cxn ang="0">
                    <a:pos x="T2" y="T3"/>
                  </a:cxn>
                  <a:cxn ang="0">
                    <a:pos x="T4" y="T5"/>
                  </a:cxn>
                  <a:cxn ang="0">
                    <a:pos x="T6" y="T7"/>
                  </a:cxn>
                </a:cxnLst>
                <a:rect l="0" t="0" r="r" b="b"/>
                <a:pathLst>
                  <a:path w="72" h="54">
                    <a:moveTo>
                      <a:pt x="72" y="0"/>
                    </a:moveTo>
                    <a:lnTo>
                      <a:pt x="0" y="31"/>
                    </a:lnTo>
                    <a:lnTo>
                      <a:pt x="72" y="54"/>
                    </a:lnTo>
                    <a:lnTo>
                      <a:pt x="72"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4" name="Line 348">
                <a:extLst>
                  <a:ext uri="{FF2B5EF4-FFF2-40B4-BE49-F238E27FC236}">
                    <a16:creationId xmlns:a16="http://schemas.microsoft.com/office/drawing/2014/main" xmlns="" id="{67940A3D-084D-439F-9E01-32EA96BBA66F}"/>
                  </a:ext>
                </a:extLst>
              </p:cNvPr>
              <p:cNvSpPr>
                <a:spLocks noChangeShapeType="1"/>
              </p:cNvSpPr>
              <p:nvPr/>
            </p:nvSpPr>
            <p:spPr bwMode="auto">
              <a:xfrm>
                <a:off x="2747" y="2918"/>
                <a:ext cx="92" cy="1"/>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95" name="Freeform 349">
                <a:extLst>
                  <a:ext uri="{FF2B5EF4-FFF2-40B4-BE49-F238E27FC236}">
                    <a16:creationId xmlns:a16="http://schemas.microsoft.com/office/drawing/2014/main" xmlns="" id="{D0E45136-A492-45AE-91FC-0789A9563560}"/>
                  </a:ext>
                </a:extLst>
              </p:cNvPr>
              <p:cNvSpPr>
                <a:spLocks/>
              </p:cNvSpPr>
              <p:nvPr/>
            </p:nvSpPr>
            <p:spPr bwMode="auto">
              <a:xfrm>
                <a:off x="2825" y="2895"/>
                <a:ext cx="78" cy="54"/>
              </a:xfrm>
              <a:custGeom>
                <a:avLst/>
                <a:gdLst>
                  <a:gd name="T0" fmla="*/ 0 w 78"/>
                  <a:gd name="T1" fmla="*/ 54 h 54"/>
                  <a:gd name="T2" fmla="*/ 78 w 78"/>
                  <a:gd name="T3" fmla="*/ 31 h 54"/>
                  <a:gd name="T4" fmla="*/ 0 w 78"/>
                  <a:gd name="T5" fmla="*/ 0 h 54"/>
                  <a:gd name="T6" fmla="*/ 0 w 78"/>
                  <a:gd name="T7" fmla="*/ 54 h 54"/>
                </a:gdLst>
                <a:ahLst/>
                <a:cxnLst>
                  <a:cxn ang="0">
                    <a:pos x="T0" y="T1"/>
                  </a:cxn>
                  <a:cxn ang="0">
                    <a:pos x="T2" y="T3"/>
                  </a:cxn>
                  <a:cxn ang="0">
                    <a:pos x="T4" y="T5"/>
                  </a:cxn>
                  <a:cxn ang="0">
                    <a:pos x="T6" y="T7"/>
                  </a:cxn>
                </a:cxnLst>
                <a:rect l="0" t="0" r="r" b="b"/>
                <a:pathLst>
                  <a:path w="78" h="54">
                    <a:moveTo>
                      <a:pt x="0" y="54"/>
                    </a:moveTo>
                    <a:lnTo>
                      <a:pt x="78" y="31"/>
                    </a:lnTo>
                    <a:lnTo>
                      <a:pt x="0" y="0"/>
                    </a:lnTo>
                    <a:lnTo>
                      <a:pt x="0" y="5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6" name="Line 350">
                <a:extLst>
                  <a:ext uri="{FF2B5EF4-FFF2-40B4-BE49-F238E27FC236}">
                    <a16:creationId xmlns:a16="http://schemas.microsoft.com/office/drawing/2014/main" xmlns="" id="{0FDDBE80-D9FA-4F47-89C0-7F762AE82BAF}"/>
                  </a:ext>
                </a:extLst>
              </p:cNvPr>
              <p:cNvSpPr>
                <a:spLocks noChangeShapeType="1"/>
              </p:cNvSpPr>
              <p:nvPr/>
            </p:nvSpPr>
            <p:spPr bwMode="auto">
              <a:xfrm flipH="1">
                <a:off x="2805" y="2757"/>
                <a:ext cx="86" cy="1"/>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97" name="Freeform 351">
                <a:extLst>
                  <a:ext uri="{FF2B5EF4-FFF2-40B4-BE49-F238E27FC236}">
                    <a16:creationId xmlns:a16="http://schemas.microsoft.com/office/drawing/2014/main" xmlns="" id="{F1C1B598-C1D0-4F3A-9493-E64C9D60E537}"/>
                  </a:ext>
                </a:extLst>
              </p:cNvPr>
              <p:cNvSpPr>
                <a:spLocks/>
              </p:cNvSpPr>
              <p:nvPr/>
            </p:nvSpPr>
            <p:spPr bwMode="auto">
              <a:xfrm>
                <a:off x="2747" y="2735"/>
                <a:ext cx="78" cy="53"/>
              </a:xfrm>
              <a:custGeom>
                <a:avLst/>
                <a:gdLst>
                  <a:gd name="T0" fmla="*/ 78 w 78"/>
                  <a:gd name="T1" fmla="*/ 0 h 53"/>
                  <a:gd name="T2" fmla="*/ 0 w 78"/>
                  <a:gd name="T3" fmla="*/ 22 h 53"/>
                  <a:gd name="T4" fmla="*/ 78 w 78"/>
                  <a:gd name="T5" fmla="*/ 53 h 53"/>
                  <a:gd name="T6" fmla="*/ 78 w 78"/>
                  <a:gd name="T7" fmla="*/ 0 h 53"/>
                </a:gdLst>
                <a:ahLst/>
                <a:cxnLst>
                  <a:cxn ang="0">
                    <a:pos x="T0" y="T1"/>
                  </a:cxn>
                  <a:cxn ang="0">
                    <a:pos x="T2" y="T3"/>
                  </a:cxn>
                  <a:cxn ang="0">
                    <a:pos x="T4" y="T5"/>
                  </a:cxn>
                  <a:cxn ang="0">
                    <a:pos x="T6" y="T7"/>
                  </a:cxn>
                </a:cxnLst>
                <a:rect l="0" t="0" r="r" b="b"/>
                <a:pathLst>
                  <a:path w="78" h="53">
                    <a:moveTo>
                      <a:pt x="78" y="0"/>
                    </a:moveTo>
                    <a:lnTo>
                      <a:pt x="0" y="22"/>
                    </a:lnTo>
                    <a:lnTo>
                      <a:pt x="78" y="53"/>
                    </a:lnTo>
                    <a:lnTo>
                      <a:pt x="78"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8" name="Rectangle 352">
                <a:extLst>
                  <a:ext uri="{FF2B5EF4-FFF2-40B4-BE49-F238E27FC236}">
                    <a16:creationId xmlns:a16="http://schemas.microsoft.com/office/drawing/2014/main" xmlns="" id="{E014CDD4-F6D4-4E8F-B342-B5A15B483CD5}"/>
                  </a:ext>
                </a:extLst>
              </p:cNvPr>
              <p:cNvSpPr>
                <a:spLocks noChangeArrowheads="1"/>
              </p:cNvSpPr>
              <p:nvPr/>
            </p:nvSpPr>
            <p:spPr bwMode="auto">
              <a:xfrm>
                <a:off x="2584" y="2858"/>
                <a:ext cx="196"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FF"/>
                    </a:solidFill>
                    <a:effectLst/>
                    <a:latin typeface="宋体" panose="02010600030101010101" pitchFamily="2" charset="-122"/>
                    <a:ea typeface="宋体" panose="02010600030101010101" pitchFamily="2" charset="-122"/>
                  </a:rPr>
                  <a:t>From D</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499" name="Rectangle 353">
                <a:extLst>
                  <a:ext uri="{FF2B5EF4-FFF2-40B4-BE49-F238E27FC236}">
                    <a16:creationId xmlns:a16="http://schemas.microsoft.com/office/drawing/2014/main" xmlns="" id="{D7147775-E358-469C-8085-BA5B157520C1}"/>
                  </a:ext>
                </a:extLst>
              </p:cNvPr>
              <p:cNvSpPr>
                <a:spLocks noChangeArrowheads="1"/>
              </p:cNvSpPr>
              <p:nvPr/>
            </p:nvSpPr>
            <p:spPr bwMode="auto">
              <a:xfrm>
                <a:off x="2751" y="2858"/>
                <a:ext cx="56"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FF"/>
                    </a:solidFill>
                    <a:effectLst/>
                    <a:latin typeface="宋体" panose="02010600030101010101" pitchFamily="2" charset="-122"/>
                    <a:ea typeface="宋体" panose="02010600030101010101" pitchFamily="2" charset="-122"/>
                  </a:rPr>
                  <a:t>-</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500" name="Rectangle 354">
                <a:extLst>
                  <a:ext uri="{FF2B5EF4-FFF2-40B4-BE49-F238E27FC236}">
                    <a16:creationId xmlns:a16="http://schemas.microsoft.com/office/drawing/2014/main" xmlns="" id="{0DF54348-9C81-4ADC-850F-45BF4305D410}"/>
                  </a:ext>
                </a:extLst>
              </p:cNvPr>
              <p:cNvSpPr>
                <a:spLocks noChangeArrowheads="1"/>
              </p:cNvSpPr>
              <p:nvPr/>
            </p:nvSpPr>
            <p:spPr bwMode="auto">
              <a:xfrm>
                <a:off x="2778" y="2858"/>
                <a:ext cx="83"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FF"/>
                    </a:solidFill>
                    <a:effectLst/>
                    <a:latin typeface="宋体" panose="02010600030101010101" pitchFamily="2" charset="-122"/>
                    <a:ea typeface="宋体" panose="02010600030101010101" pitchFamily="2" charset="-122"/>
                  </a:rPr>
                  <a:t>30</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501" name="Rectangle 355">
                <a:extLst>
                  <a:ext uri="{FF2B5EF4-FFF2-40B4-BE49-F238E27FC236}">
                    <a16:creationId xmlns:a16="http://schemas.microsoft.com/office/drawing/2014/main" xmlns="" id="{13700882-DD2C-48DA-8CBB-766EFB829A1B}"/>
                  </a:ext>
                </a:extLst>
              </p:cNvPr>
              <p:cNvSpPr>
                <a:spLocks noChangeArrowheads="1"/>
              </p:cNvSpPr>
              <p:nvPr/>
            </p:nvSpPr>
            <p:spPr bwMode="auto">
              <a:xfrm>
                <a:off x="2835" y="2858"/>
                <a:ext cx="83"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FF"/>
                    </a:solidFill>
                    <a:effectLst/>
                    <a:latin typeface="宋体" panose="02010600030101010101" pitchFamily="2" charset="-122"/>
                    <a:ea typeface="宋体" panose="02010600030101010101" pitchFamily="2" charset="-122"/>
                  </a:rPr>
                  <a:t>02</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502" name="Rectangle 356">
                <a:extLst>
                  <a:ext uri="{FF2B5EF4-FFF2-40B4-BE49-F238E27FC236}">
                    <a16:creationId xmlns:a16="http://schemas.microsoft.com/office/drawing/2014/main" xmlns="" id="{19A99AE7-EB14-4CD9-9A59-3692BABF563B}"/>
                  </a:ext>
                </a:extLst>
              </p:cNvPr>
              <p:cNvSpPr>
                <a:spLocks noChangeArrowheads="1"/>
              </p:cNvSpPr>
              <p:nvPr/>
            </p:nvSpPr>
            <p:spPr bwMode="auto">
              <a:xfrm>
                <a:off x="2892" y="2820"/>
                <a:ext cx="62"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rgbClr val="000000"/>
                    </a:solidFill>
                    <a:effectLst/>
                    <a:latin typeface="Times New Roman" panose="02020603050405020304" pitchFamily="18" charset="0"/>
                  </a:rPr>
                  <a:t>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503" name="Rectangle 357">
                <a:extLst>
                  <a:ext uri="{FF2B5EF4-FFF2-40B4-BE49-F238E27FC236}">
                    <a16:creationId xmlns:a16="http://schemas.microsoft.com/office/drawing/2014/main" xmlns="" id="{3EDE8A8F-3B26-42A8-8122-D3B2941874BE}"/>
                  </a:ext>
                </a:extLst>
              </p:cNvPr>
              <p:cNvSpPr>
                <a:spLocks noChangeArrowheads="1"/>
              </p:cNvSpPr>
              <p:nvPr/>
            </p:nvSpPr>
            <p:spPr bwMode="auto">
              <a:xfrm>
                <a:off x="3127" y="1558"/>
                <a:ext cx="182" cy="538"/>
              </a:xfrm>
              <a:prstGeom prst="rect">
                <a:avLst/>
              </a:prstGeom>
              <a:solidFill>
                <a:srgbClr val="CC99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4" name="Rectangle 358">
                <a:extLst>
                  <a:ext uri="{FF2B5EF4-FFF2-40B4-BE49-F238E27FC236}">
                    <a16:creationId xmlns:a16="http://schemas.microsoft.com/office/drawing/2014/main" xmlns="" id="{81A63676-7ACA-4EFD-A696-CDDA0689286C}"/>
                  </a:ext>
                </a:extLst>
              </p:cNvPr>
              <p:cNvSpPr>
                <a:spLocks noChangeArrowheads="1"/>
              </p:cNvSpPr>
              <p:nvPr/>
            </p:nvSpPr>
            <p:spPr bwMode="auto">
              <a:xfrm>
                <a:off x="3127" y="1558"/>
                <a:ext cx="182" cy="538"/>
              </a:xfrm>
              <a:prstGeom prst="rect">
                <a:avLst/>
              </a:prstGeom>
              <a:noFill/>
              <a:ln w="11113">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05" name="Freeform 359">
                <a:extLst>
                  <a:ext uri="{FF2B5EF4-FFF2-40B4-BE49-F238E27FC236}">
                    <a16:creationId xmlns:a16="http://schemas.microsoft.com/office/drawing/2014/main" xmlns="" id="{A69F5511-5EB4-4C7E-9BE5-950CB55EE9B7}"/>
                  </a:ext>
                </a:extLst>
              </p:cNvPr>
              <p:cNvSpPr>
                <a:spLocks/>
              </p:cNvSpPr>
              <p:nvPr/>
            </p:nvSpPr>
            <p:spPr bwMode="auto">
              <a:xfrm>
                <a:off x="3067" y="2081"/>
                <a:ext cx="295" cy="84"/>
              </a:xfrm>
              <a:custGeom>
                <a:avLst/>
                <a:gdLst>
                  <a:gd name="T0" fmla="*/ 295 w 295"/>
                  <a:gd name="T1" fmla="*/ 84 h 84"/>
                  <a:gd name="T2" fmla="*/ 0 w 295"/>
                  <a:gd name="T3" fmla="*/ 84 h 84"/>
                  <a:gd name="T4" fmla="*/ 60 w 295"/>
                  <a:gd name="T5" fmla="*/ 0 h 84"/>
                  <a:gd name="T6" fmla="*/ 235 w 295"/>
                  <a:gd name="T7" fmla="*/ 0 h 84"/>
                  <a:gd name="T8" fmla="*/ 295 w 295"/>
                  <a:gd name="T9" fmla="*/ 84 h 84"/>
                </a:gdLst>
                <a:ahLst/>
                <a:cxnLst>
                  <a:cxn ang="0">
                    <a:pos x="T0" y="T1"/>
                  </a:cxn>
                  <a:cxn ang="0">
                    <a:pos x="T2" y="T3"/>
                  </a:cxn>
                  <a:cxn ang="0">
                    <a:pos x="T4" y="T5"/>
                  </a:cxn>
                  <a:cxn ang="0">
                    <a:pos x="T6" y="T7"/>
                  </a:cxn>
                  <a:cxn ang="0">
                    <a:pos x="T8" y="T9"/>
                  </a:cxn>
                </a:cxnLst>
                <a:rect l="0" t="0" r="r" b="b"/>
                <a:pathLst>
                  <a:path w="295" h="84">
                    <a:moveTo>
                      <a:pt x="295" y="84"/>
                    </a:moveTo>
                    <a:lnTo>
                      <a:pt x="0" y="84"/>
                    </a:lnTo>
                    <a:lnTo>
                      <a:pt x="60" y="0"/>
                    </a:lnTo>
                    <a:lnTo>
                      <a:pt x="235" y="0"/>
                    </a:lnTo>
                    <a:lnTo>
                      <a:pt x="295" y="84"/>
                    </a:lnTo>
                    <a:close/>
                  </a:path>
                </a:pathLst>
              </a:custGeom>
              <a:solidFill>
                <a:srgbClr val="CC99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6" name="Freeform 360">
                <a:extLst>
                  <a:ext uri="{FF2B5EF4-FFF2-40B4-BE49-F238E27FC236}">
                    <a16:creationId xmlns:a16="http://schemas.microsoft.com/office/drawing/2014/main" xmlns="" id="{570D3BE7-A54D-46E5-8CCF-930652E8F3CD}"/>
                  </a:ext>
                </a:extLst>
              </p:cNvPr>
              <p:cNvSpPr>
                <a:spLocks/>
              </p:cNvSpPr>
              <p:nvPr/>
            </p:nvSpPr>
            <p:spPr bwMode="auto">
              <a:xfrm>
                <a:off x="3067" y="2081"/>
                <a:ext cx="295" cy="84"/>
              </a:xfrm>
              <a:custGeom>
                <a:avLst/>
                <a:gdLst>
                  <a:gd name="T0" fmla="*/ 295 w 295"/>
                  <a:gd name="T1" fmla="*/ 84 h 84"/>
                  <a:gd name="T2" fmla="*/ 0 w 295"/>
                  <a:gd name="T3" fmla="*/ 84 h 84"/>
                  <a:gd name="T4" fmla="*/ 60 w 295"/>
                  <a:gd name="T5" fmla="*/ 0 h 84"/>
                  <a:gd name="T6" fmla="*/ 235 w 295"/>
                  <a:gd name="T7" fmla="*/ 0 h 84"/>
                  <a:gd name="T8" fmla="*/ 295 w 295"/>
                  <a:gd name="T9" fmla="*/ 84 h 84"/>
                </a:gdLst>
                <a:ahLst/>
                <a:cxnLst>
                  <a:cxn ang="0">
                    <a:pos x="T0" y="T1"/>
                  </a:cxn>
                  <a:cxn ang="0">
                    <a:pos x="T2" y="T3"/>
                  </a:cxn>
                  <a:cxn ang="0">
                    <a:pos x="T4" y="T5"/>
                  </a:cxn>
                  <a:cxn ang="0">
                    <a:pos x="T6" y="T7"/>
                  </a:cxn>
                  <a:cxn ang="0">
                    <a:pos x="T8" y="T9"/>
                  </a:cxn>
                </a:cxnLst>
                <a:rect l="0" t="0" r="r" b="b"/>
                <a:pathLst>
                  <a:path w="295" h="84">
                    <a:moveTo>
                      <a:pt x="295" y="84"/>
                    </a:moveTo>
                    <a:lnTo>
                      <a:pt x="0" y="84"/>
                    </a:lnTo>
                    <a:lnTo>
                      <a:pt x="60" y="0"/>
                    </a:lnTo>
                    <a:lnTo>
                      <a:pt x="235" y="0"/>
                    </a:lnTo>
                    <a:lnTo>
                      <a:pt x="295" y="84"/>
                    </a:lnTo>
                    <a:close/>
                  </a:path>
                </a:pathLst>
              </a:custGeom>
              <a:noFill/>
              <a:ln w="1111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07" name="Rectangle 361">
                <a:extLst>
                  <a:ext uri="{FF2B5EF4-FFF2-40B4-BE49-F238E27FC236}">
                    <a16:creationId xmlns:a16="http://schemas.microsoft.com/office/drawing/2014/main" xmlns="" id="{578CD495-E122-4668-B0F9-33175FF093F1}"/>
                  </a:ext>
                </a:extLst>
              </p:cNvPr>
              <p:cNvSpPr>
                <a:spLocks noChangeArrowheads="1"/>
              </p:cNvSpPr>
              <p:nvPr/>
            </p:nvSpPr>
            <p:spPr bwMode="auto">
              <a:xfrm>
                <a:off x="3067" y="2158"/>
                <a:ext cx="301" cy="514"/>
              </a:xfrm>
              <a:prstGeom prst="rect">
                <a:avLst/>
              </a:prstGeom>
              <a:solidFill>
                <a:srgbClr val="CC99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8" name="Rectangle 362">
                <a:extLst>
                  <a:ext uri="{FF2B5EF4-FFF2-40B4-BE49-F238E27FC236}">
                    <a16:creationId xmlns:a16="http://schemas.microsoft.com/office/drawing/2014/main" xmlns="" id="{679F9C7D-4CED-49D9-9AE8-059C98E3BDBC}"/>
                  </a:ext>
                </a:extLst>
              </p:cNvPr>
              <p:cNvSpPr>
                <a:spLocks noChangeArrowheads="1"/>
              </p:cNvSpPr>
              <p:nvPr/>
            </p:nvSpPr>
            <p:spPr bwMode="auto">
              <a:xfrm>
                <a:off x="3067" y="2158"/>
                <a:ext cx="301" cy="514"/>
              </a:xfrm>
              <a:prstGeom prst="rect">
                <a:avLst/>
              </a:prstGeom>
              <a:noFill/>
              <a:ln w="11113">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09" name="Freeform 363">
                <a:extLst>
                  <a:ext uri="{FF2B5EF4-FFF2-40B4-BE49-F238E27FC236}">
                    <a16:creationId xmlns:a16="http://schemas.microsoft.com/office/drawing/2014/main" xmlns="" id="{E795184C-D0C5-4137-A09A-67BF3EC856DB}"/>
                  </a:ext>
                </a:extLst>
              </p:cNvPr>
              <p:cNvSpPr>
                <a:spLocks/>
              </p:cNvSpPr>
              <p:nvPr/>
            </p:nvSpPr>
            <p:spPr bwMode="auto">
              <a:xfrm>
                <a:off x="3067" y="2658"/>
                <a:ext cx="295" cy="99"/>
              </a:xfrm>
              <a:custGeom>
                <a:avLst/>
                <a:gdLst>
                  <a:gd name="T0" fmla="*/ 295 w 295"/>
                  <a:gd name="T1" fmla="*/ 45 h 99"/>
                  <a:gd name="T2" fmla="*/ 281 w 295"/>
                  <a:gd name="T3" fmla="*/ 68 h 99"/>
                  <a:gd name="T4" fmla="*/ 249 w 295"/>
                  <a:gd name="T5" fmla="*/ 83 h 99"/>
                  <a:gd name="T6" fmla="*/ 204 w 295"/>
                  <a:gd name="T7" fmla="*/ 99 h 99"/>
                  <a:gd name="T8" fmla="*/ 144 w 295"/>
                  <a:gd name="T9" fmla="*/ 99 h 99"/>
                  <a:gd name="T10" fmla="*/ 91 w 295"/>
                  <a:gd name="T11" fmla="*/ 99 h 99"/>
                  <a:gd name="T12" fmla="*/ 46 w 295"/>
                  <a:gd name="T13" fmla="*/ 83 h 99"/>
                  <a:gd name="T14" fmla="*/ 14 w 295"/>
                  <a:gd name="T15" fmla="*/ 68 h 99"/>
                  <a:gd name="T16" fmla="*/ 0 w 295"/>
                  <a:gd name="T17" fmla="*/ 45 h 99"/>
                  <a:gd name="T18" fmla="*/ 0 w 295"/>
                  <a:gd name="T19" fmla="*/ 0 h 99"/>
                  <a:gd name="T20" fmla="*/ 295 w 295"/>
                  <a:gd name="T21" fmla="*/ 0 h 99"/>
                  <a:gd name="T22" fmla="*/ 295 w 295"/>
                  <a:gd name="T23" fmla="*/ 4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5" h="99">
                    <a:moveTo>
                      <a:pt x="295" y="45"/>
                    </a:moveTo>
                    <a:lnTo>
                      <a:pt x="281" y="68"/>
                    </a:lnTo>
                    <a:lnTo>
                      <a:pt x="249" y="83"/>
                    </a:lnTo>
                    <a:lnTo>
                      <a:pt x="204" y="99"/>
                    </a:lnTo>
                    <a:lnTo>
                      <a:pt x="144" y="99"/>
                    </a:lnTo>
                    <a:lnTo>
                      <a:pt x="91" y="99"/>
                    </a:lnTo>
                    <a:lnTo>
                      <a:pt x="46" y="83"/>
                    </a:lnTo>
                    <a:lnTo>
                      <a:pt x="14" y="68"/>
                    </a:lnTo>
                    <a:lnTo>
                      <a:pt x="0" y="45"/>
                    </a:lnTo>
                    <a:lnTo>
                      <a:pt x="0" y="0"/>
                    </a:lnTo>
                    <a:lnTo>
                      <a:pt x="295" y="0"/>
                    </a:lnTo>
                    <a:lnTo>
                      <a:pt x="295" y="45"/>
                    </a:lnTo>
                    <a:close/>
                  </a:path>
                </a:pathLst>
              </a:custGeom>
              <a:solidFill>
                <a:srgbClr val="CC99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0" name="Freeform 364">
                <a:extLst>
                  <a:ext uri="{FF2B5EF4-FFF2-40B4-BE49-F238E27FC236}">
                    <a16:creationId xmlns:a16="http://schemas.microsoft.com/office/drawing/2014/main" xmlns="" id="{347499D7-60D5-46A4-A019-27D6329813DA}"/>
                  </a:ext>
                </a:extLst>
              </p:cNvPr>
              <p:cNvSpPr>
                <a:spLocks/>
              </p:cNvSpPr>
              <p:nvPr/>
            </p:nvSpPr>
            <p:spPr bwMode="auto">
              <a:xfrm>
                <a:off x="3067" y="2658"/>
                <a:ext cx="295" cy="99"/>
              </a:xfrm>
              <a:custGeom>
                <a:avLst/>
                <a:gdLst>
                  <a:gd name="T0" fmla="*/ 295 w 295"/>
                  <a:gd name="T1" fmla="*/ 45 h 99"/>
                  <a:gd name="T2" fmla="*/ 281 w 295"/>
                  <a:gd name="T3" fmla="*/ 68 h 99"/>
                  <a:gd name="T4" fmla="*/ 249 w 295"/>
                  <a:gd name="T5" fmla="*/ 83 h 99"/>
                  <a:gd name="T6" fmla="*/ 204 w 295"/>
                  <a:gd name="T7" fmla="*/ 99 h 99"/>
                  <a:gd name="T8" fmla="*/ 144 w 295"/>
                  <a:gd name="T9" fmla="*/ 99 h 99"/>
                  <a:gd name="T10" fmla="*/ 91 w 295"/>
                  <a:gd name="T11" fmla="*/ 99 h 99"/>
                  <a:gd name="T12" fmla="*/ 46 w 295"/>
                  <a:gd name="T13" fmla="*/ 83 h 99"/>
                  <a:gd name="T14" fmla="*/ 14 w 295"/>
                  <a:gd name="T15" fmla="*/ 68 h 99"/>
                  <a:gd name="T16" fmla="*/ 0 w 295"/>
                  <a:gd name="T17" fmla="*/ 45 h 99"/>
                  <a:gd name="T18" fmla="*/ 0 w 295"/>
                  <a:gd name="T19" fmla="*/ 0 h 99"/>
                  <a:gd name="T20" fmla="*/ 295 w 295"/>
                  <a:gd name="T21" fmla="*/ 0 h 99"/>
                  <a:gd name="T22" fmla="*/ 295 w 295"/>
                  <a:gd name="T23" fmla="*/ 4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5" h="99">
                    <a:moveTo>
                      <a:pt x="295" y="45"/>
                    </a:moveTo>
                    <a:lnTo>
                      <a:pt x="281" y="68"/>
                    </a:lnTo>
                    <a:lnTo>
                      <a:pt x="249" y="83"/>
                    </a:lnTo>
                    <a:lnTo>
                      <a:pt x="204" y="99"/>
                    </a:lnTo>
                    <a:lnTo>
                      <a:pt x="144" y="99"/>
                    </a:lnTo>
                    <a:lnTo>
                      <a:pt x="91" y="99"/>
                    </a:lnTo>
                    <a:lnTo>
                      <a:pt x="46" y="83"/>
                    </a:lnTo>
                    <a:lnTo>
                      <a:pt x="14" y="68"/>
                    </a:lnTo>
                    <a:lnTo>
                      <a:pt x="0" y="45"/>
                    </a:lnTo>
                    <a:lnTo>
                      <a:pt x="0" y="0"/>
                    </a:lnTo>
                    <a:lnTo>
                      <a:pt x="295" y="0"/>
                    </a:lnTo>
                    <a:lnTo>
                      <a:pt x="295" y="45"/>
                    </a:lnTo>
                    <a:close/>
                  </a:path>
                </a:pathLst>
              </a:custGeom>
              <a:noFill/>
              <a:ln w="1111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11" name="Rectangle 365">
                <a:extLst>
                  <a:ext uri="{FF2B5EF4-FFF2-40B4-BE49-F238E27FC236}">
                    <a16:creationId xmlns:a16="http://schemas.microsoft.com/office/drawing/2014/main" xmlns="" id="{918277B8-1F33-439F-9433-5C1700383B46}"/>
                  </a:ext>
                </a:extLst>
              </p:cNvPr>
              <p:cNvSpPr>
                <a:spLocks noChangeArrowheads="1"/>
              </p:cNvSpPr>
              <p:nvPr/>
            </p:nvSpPr>
            <p:spPr bwMode="auto">
              <a:xfrm>
                <a:off x="3074" y="2227"/>
                <a:ext cx="274" cy="407"/>
              </a:xfrm>
              <a:prstGeom prst="rect">
                <a:avLst/>
              </a:prstGeom>
              <a:solidFill>
                <a:srgbClr val="CC99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2" name="Rectangle 366">
                <a:extLst>
                  <a:ext uri="{FF2B5EF4-FFF2-40B4-BE49-F238E27FC236}">
                    <a16:creationId xmlns:a16="http://schemas.microsoft.com/office/drawing/2014/main" xmlns="" id="{0C2197CC-83F3-4CDA-B487-BD6571DABECB}"/>
                  </a:ext>
                </a:extLst>
              </p:cNvPr>
              <p:cNvSpPr>
                <a:spLocks noChangeArrowheads="1"/>
              </p:cNvSpPr>
              <p:nvPr/>
            </p:nvSpPr>
            <p:spPr bwMode="auto">
              <a:xfrm>
                <a:off x="3087" y="2258"/>
                <a:ext cx="83"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41</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513" name="Rectangle 367">
                <a:extLst>
                  <a:ext uri="{FF2B5EF4-FFF2-40B4-BE49-F238E27FC236}">
                    <a16:creationId xmlns:a16="http://schemas.microsoft.com/office/drawing/2014/main" xmlns="" id="{1AEE414C-C915-4234-A3C7-95DF090873D5}"/>
                  </a:ext>
                </a:extLst>
              </p:cNvPr>
              <p:cNvSpPr>
                <a:spLocks noChangeArrowheads="1"/>
              </p:cNvSpPr>
              <p:nvPr/>
            </p:nvSpPr>
            <p:spPr bwMode="auto">
              <a:xfrm>
                <a:off x="3143" y="2258"/>
                <a:ext cx="56"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514" name="Rectangle 368">
                <a:extLst>
                  <a:ext uri="{FF2B5EF4-FFF2-40B4-BE49-F238E27FC236}">
                    <a16:creationId xmlns:a16="http://schemas.microsoft.com/office/drawing/2014/main" xmlns="" id="{C03C013C-2A16-4950-B4A4-7BCADE192841}"/>
                  </a:ext>
                </a:extLst>
              </p:cNvPr>
              <p:cNvSpPr>
                <a:spLocks noChangeArrowheads="1"/>
              </p:cNvSpPr>
              <p:nvPr/>
            </p:nvSpPr>
            <p:spPr bwMode="auto">
              <a:xfrm>
                <a:off x="3171" y="2258"/>
                <a:ext cx="56"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T</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515" name="Rectangle 369">
                <a:extLst>
                  <a:ext uri="{FF2B5EF4-FFF2-40B4-BE49-F238E27FC236}">
                    <a16:creationId xmlns:a16="http://schemas.microsoft.com/office/drawing/2014/main" xmlns="" id="{E85518F1-ABAF-4117-8388-07AE5011C8D8}"/>
                  </a:ext>
                </a:extLst>
              </p:cNvPr>
              <p:cNvSpPr>
                <a:spLocks noChangeArrowheads="1"/>
              </p:cNvSpPr>
              <p:nvPr/>
            </p:nvSpPr>
            <p:spPr bwMode="auto">
              <a:xfrm>
                <a:off x="3199" y="2258"/>
                <a:ext cx="56"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516" name="Rectangle 370">
                <a:extLst>
                  <a:ext uri="{FF2B5EF4-FFF2-40B4-BE49-F238E27FC236}">
                    <a16:creationId xmlns:a16="http://schemas.microsoft.com/office/drawing/2014/main" xmlns="" id="{5588B891-F3BE-486F-9920-62089E2B617C}"/>
                  </a:ext>
                </a:extLst>
              </p:cNvPr>
              <p:cNvSpPr>
                <a:spLocks noChangeArrowheads="1"/>
              </p:cNvSpPr>
              <p:nvPr/>
            </p:nvSpPr>
            <p:spPr bwMode="auto">
              <a:xfrm>
                <a:off x="3226" y="2258"/>
                <a:ext cx="140"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3002</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517" name="Rectangle 371">
                <a:extLst>
                  <a:ext uri="{FF2B5EF4-FFF2-40B4-BE49-F238E27FC236}">
                    <a16:creationId xmlns:a16="http://schemas.microsoft.com/office/drawing/2014/main" xmlns="" id="{B75235E4-736E-431B-82BE-5BCCE14D3AC3}"/>
                  </a:ext>
                </a:extLst>
              </p:cNvPr>
              <p:cNvSpPr>
                <a:spLocks noChangeArrowheads="1"/>
              </p:cNvSpPr>
              <p:nvPr/>
            </p:nvSpPr>
            <p:spPr bwMode="auto">
              <a:xfrm>
                <a:off x="3340" y="2220"/>
                <a:ext cx="62"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rgbClr val="000000"/>
                    </a:solidFill>
                    <a:effectLst/>
                    <a:latin typeface="Times New Roman" panose="02020603050405020304" pitchFamily="18" charset="0"/>
                  </a:rPr>
                  <a:t>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518" name="Rectangle 372">
                <a:extLst>
                  <a:ext uri="{FF2B5EF4-FFF2-40B4-BE49-F238E27FC236}">
                    <a16:creationId xmlns:a16="http://schemas.microsoft.com/office/drawing/2014/main" xmlns="" id="{8680D199-658A-4A76-9384-9D7047D19305}"/>
                  </a:ext>
                </a:extLst>
              </p:cNvPr>
              <p:cNvSpPr>
                <a:spLocks noChangeArrowheads="1"/>
              </p:cNvSpPr>
              <p:nvPr/>
            </p:nvSpPr>
            <p:spPr bwMode="auto">
              <a:xfrm>
                <a:off x="3087" y="2343"/>
                <a:ext cx="168"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Head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519" name="Rectangle 373">
                <a:extLst>
                  <a:ext uri="{FF2B5EF4-FFF2-40B4-BE49-F238E27FC236}">
                    <a16:creationId xmlns:a16="http://schemas.microsoft.com/office/drawing/2014/main" xmlns="" id="{5A8986C6-0521-4D71-9410-6D25D8538A41}"/>
                  </a:ext>
                </a:extLst>
              </p:cNvPr>
              <p:cNvSpPr>
                <a:spLocks noChangeArrowheads="1"/>
              </p:cNvSpPr>
              <p:nvPr/>
            </p:nvSpPr>
            <p:spPr bwMode="auto">
              <a:xfrm>
                <a:off x="3227" y="2305"/>
                <a:ext cx="62"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rgbClr val="000000"/>
                    </a:solidFill>
                    <a:effectLst/>
                    <a:latin typeface="Times New Roman" panose="02020603050405020304" pitchFamily="18" charset="0"/>
                  </a:rPr>
                  <a:t>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520" name="Rectangle 374">
                <a:extLst>
                  <a:ext uri="{FF2B5EF4-FFF2-40B4-BE49-F238E27FC236}">
                    <a16:creationId xmlns:a16="http://schemas.microsoft.com/office/drawing/2014/main" xmlns="" id="{EB5A7993-0265-4855-BC35-7CA2B2137BE2}"/>
                  </a:ext>
                </a:extLst>
              </p:cNvPr>
              <p:cNvSpPr>
                <a:spLocks noChangeArrowheads="1"/>
              </p:cNvSpPr>
              <p:nvPr/>
            </p:nvSpPr>
            <p:spPr bwMode="auto">
              <a:xfrm>
                <a:off x="3087" y="2427"/>
                <a:ext cx="196"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Column</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521" name="Rectangle 375">
                <a:extLst>
                  <a:ext uri="{FF2B5EF4-FFF2-40B4-BE49-F238E27FC236}">
                    <a16:creationId xmlns:a16="http://schemas.microsoft.com/office/drawing/2014/main" xmlns="" id="{DCE31D0F-490F-4A99-B85B-859A679608B1}"/>
                  </a:ext>
                </a:extLst>
              </p:cNvPr>
              <p:cNvSpPr>
                <a:spLocks noChangeArrowheads="1"/>
              </p:cNvSpPr>
              <p:nvPr/>
            </p:nvSpPr>
            <p:spPr bwMode="auto">
              <a:xfrm>
                <a:off x="3255" y="2389"/>
                <a:ext cx="62"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rgbClr val="000000"/>
                    </a:solidFill>
                    <a:effectLst/>
                    <a:latin typeface="Times New Roman" panose="02020603050405020304" pitchFamily="18" charset="0"/>
                  </a:rPr>
                  <a:t>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522" name="Rectangle 376">
                <a:extLst>
                  <a:ext uri="{FF2B5EF4-FFF2-40B4-BE49-F238E27FC236}">
                    <a16:creationId xmlns:a16="http://schemas.microsoft.com/office/drawing/2014/main" xmlns="" id="{A5A1ABDC-E14F-4C71-A524-F43615A3D62D}"/>
                  </a:ext>
                </a:extLst>
              </p:cNvPr>
              <p:cNvSpPr>
                <a:spLocks noChangeArrowheads="1"/>
              </p:cNvSpPr>
              <p:nvPr/>
            </p:nvSpPr>
            <p:spPr bwMode="auto">
              <a:xfrm>
                <a:off x="3551" y="1919"/>
                <a:ext cx="281" cy="18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3" name="Rectangle 377">
                <a:extLst>
                  <a:ext uri="{FF2B5EF4-FFF2-40B4-BE49-F238E27FC236}">
                    <a16:creationId xmlns:a16="http://schemas.microsoft.com/office/drawing/2014/main" xmlns="" id="{616E6DF3-A6FA-4821-8DE7-0F260C962A06}"/>
                  </a:ext>
                </a:extLst>
              </p:cNvPr>
              <p:cNvSpPr>
                <a:spLocks noChangeArrowheads="1"/>
              </p:cNvSpPr>
              <p:nvPr/>
            </p:nvSpPr>
            <p:spPr bwMode="auto">
              <a:xfrm>
                <a:off x="3565" y="1950"/>
                <a:ext cx="196"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To MMA</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524" name="Rectangle 378">
                <a:extLst>
                  <a:ext uri="{FF2B5EF4-FFF2-40B4-BE49-F238E27FC236}">
                    <a16:creationId xmlns:a16="http://schemas.microsoft.com/office/drawing/2014/main" xmlns="" id="{B79F209F-E0C9-4A46-9026-86741CCD2223}"/>
                  </a:ext>
                </a:extLst>
              </p:cNvPr>
              <p:cNvSpPr>
                <a:spLocks noChangeArrowheads="1"/>
              </p:cNvSpPr>
              <p:nvPr/>
            </p:nvSpPr>
            <p:spPr bwMode="auto">
              <a:xfrm>
                <a:off x="3733" y="1912"/>
                <a:ext cx="62"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rgbClr val="000000"/>
                    </a:solidFill>
                    <a:effectLst/>
                    <a:latin typeface="Times New Roman" panose="02020603050405020304" pitchFamily="18" charset="0"/>
                  </a:rPr>
                  <a:t>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525" name="Line 379">
                <a:extLst>
                  <a:ext uri="{FF2B5EF4-FFF2-40B4-BE49-F238E27FC236}">
                    <a16:creationId xmlns:a16="http://schemas.microsoft.com/office/drawing/2014/main" xmlns="" id="{2D3E4B02-5290-4802-B1B1-47898F694131}"/>
                  </a:ext>
                </a:extLst>
              </p:cNvPr>
              <p:cNvSpPr>
                <a:spLocks noChangeShapeType="1"/>
              </p:cNvSpPr>
              <p:nvPr/>
            </p:nvSpPr>
            <p:spPr bwMode="auto">
              <a:xfrm flipV="1">
                <a:off x="3434" y="1573"/>
                <a:ext cx="0" cy="27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26" name="Line 380">
                <a:extLst>
                  <a:ext uri="{FF2B5EF4-FFF2-40B4-BE49-F238E27FC236}">
                    <a16:creationId xmlns:a16="http://schemas.microsoft.com/office/drawing/2014/main" xmlns="" id="{D4084804-6672-4072-B9F5-6A26FF6DC91D}"/>
                  </a:ext>
                </a:extLst>
              </p:cNvPr>
              <p:cNvSpPr>
                <a:spLocks noChangeShapeType="1"/>
              </p:cNvSpPr>
              <p:nvPr/>
            </p:nvSpPr>
            <p:spPr bwMode="auto">
              <a:xfrm flipH="1">
                <a:off x="3479" y="1835"/>
                <a:ext cx="124"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27" name="Freeform 381">
                <a:extLst>
                  <a:ext uri="{FF2B5EF4-FFF2-40B4-BE49-F238E27FC236}">
                    <a16:creationId xmlns:a16="http://schemas.microsoft.com/office/drawing/2014/main" xmlns="" id="{778B43BE-F410-4387-A992-B572040849EF}"/>
                  </a:ext>
                </a:extLst>
              </p:cNvPr>
              <p:cNvSpPr>
                <a:spLocks/>
              </p:cNvSpPr>
              <p:nvPr/>
            </p:nvSpPr>
            <p:spPr bwMode="auto">
              <a:xfrm>
                <a:off x="3427" y="1812"/>
                <a:ext cx="72" cy="54"/>
              </a:xfrm>
              <a:custGeom>
                <a:avLst/>
                <a:gdLst>
                  <a:gd name="T0" fmla="*/ 72 w 72"/>
                  <a:gd name="T1" fmla="*/ 0 h 54"/>
                  <a:gd name="T2" fmla="*/ 0 w 72"/>
                  <a:gd name="T3" fmla="*/ 23 h 54"/>
                  <a:gd name="T4" fmla="*/ 72 w 72"/>
                  <a:gd name="T5" fmla="*/ 54 h 54"/>
                  <a:gd name="T6" fmla="*/ 72 w 72"/>
                  <a:gd name="T7" fmla="*/ 0 h 54"/>
                </a:gdLst>
                <a:ahLst/>
                <a:cxnLst>
                  <a:cxn ang="0">
                    <a:pos x="T0" y="T1"/>
                  </a:cxn>
                  <a:cxn ang="0">
                    <a:pos x="T2" y="T3"/>
                  </a:cxn>
                  <a:cxn ang="0">
                    <a:pos x="T4" y="T5"/>
                  </a:cxn>
                  <a:cxn ang="0">
                    <a:pos x="T6" y="T7"/>
                  </a:cxn>
                </a:cxnLst>
                <a:rect l="0" t="0" r="r" b="b"/>
                <a:pathLst>
                  <a:path w="72" h="54">
                    <a:moveTo>
                      <a:pt x="72" y="0"/>
                    </a:moveTo>
                    <a:lnTo>
                      <a:pt x="0" y="23"/>
                    </a:lnTo>
                    <a:lnTo>
                      <a:pt x="72" y="54"/>
                    </a:lnTo>
                    <a:lnTo>
                      <a:pt x="72"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8" name="Line 382">
                <a:extLst>
                  <a:ext uri="{FF2B5EF4-FFF2-40B4-BE49-F238E27FC236}">
                    <a16:creationId xmlns:a16="http://schemas.microsoft.com/office/drawing/2014/main" xmlns="" id="{328ECD27-C262-4CC1-BDD0-4BDDDA7DFE6D}"/>
                  </a:ext>
                </a:extLst>
              </p:cNvPr>
              <p:cNvSpPr>
                <a:spLocks noChangeShapeType="1"/>
              </p:cNvSpPr>
              <p:nvPr/>
            </p:nvSpPr>
            <p:spPr bwMode="auto">
              <a:xfrm>
                <a:off x="3603" y="1796"/>
                <a:ext cx="0" cy="77"/>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29" name="Freeform 383">
                <a:extLst>
                  <a:ext uri="{FF2B5EF4-FFF2-40B4-BE49-F238E27FC236}">
                    <a16:creationId xmlns:a16="http://schemas.microsoft.com/office/drawing/2014/main" xmlns="" id="{49527611-B148-4B4C-81B5-51BF96DCF624}"/>
                  </a:ext>
                </a:extLst>
              </p:cNvPr>
              <p:cNvSpPr>
                <a:spLocks/>
              </p:cNvSpPr>
              <p:nvPr/>
            </p:nvSpPr>
            <p:spPr bwMode="auto">
              <a:xfrm>
                <a:off x="3584" y="1858"/>
                <a:ext cx="45" cy="85"/>
              </a:xfrm>
              <a:custGeom>
                <a:avLst/>
                <a:gdLst>
                  <a:gd name="T0" fmla="*/ 0 w 45"/>
                  <a:gd name="T1" fmla="*/ 0 h 85"/>
                  <a:gd name="T2" fmla="*/ 26 w 45"/>
                  <a:gd name="T3" fmla="*/ 85 h 85"/>
                  <a:gd name="T4" fmla="*/ 45 w 45"/>
                  <a:gd name="T5" fmla="*/ 0 h 85"/>
                  <a:gd name="T6" fmla="*/ 0 w 45"/>
                  <a:gd name="T7" fmla="*/ 0 h 85"/>
                </a:gdLst>
                <a:ahLst/>
                <a:cxnLst>
                  <a:cxn ang="0">
                    <a:pos x="T0" y="T1"/>
                  </a:cxn>
                  <a:cxn ang="0">
                    <a:pos x="T2" y="T3"/>
                  </a:cxn>
                  <a:cxn ang="0">
                    <a:pos x="T4" y="T5"/>
                  </a:cxn>
                  <a:cxn ang="0">
                    <a:pos x="T6" y="T7"/>
                  </a:cxn>
                </a:cxnLst>
                <a:rect l="0" t="0" r="r" b="b"/>
                <a:pathLst>
                  <a:path w="45" h="85">
                    <a:moveTo>
                      <a:pt x="0" y="0"/>
                    </a:moveTo>
                    <a:lnTo>
                      <a:pt x="26" y="85"/>
                    </a:lnTo>
                    <a:lnTo>
                      <a:pt x="45"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0" name="Line 384">
                <a:extLst>
                  <a:ext uri="{FF2B5EF4-FFF2-40B4-BE49-F238E27FC236}">
                    <a16:creationId xmlns:a16="http://schemas.microsoft.com/office/drawing/2014/main" xmlns="" id="{0C99C1B3-A8D7-4A6E-8D75-4AE4BC99D4AF}"/>
                  </a:ext>
                </a:extLst>
              </p:cNvPr>
              <p:cNvSpPr>
                <a:spLocks noChangeShapeType="1"/>
              </p:cNvSpPr>
              <p:nvPr/>
            </p:nvSpPr>
            <p:spPr bwMode="auto">
              <a:xfrm>
                <a:off x="3610" y="1889"/>
                <a:ext cx="118"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31" name="Freeform 385">
                <a:extLst>
                  <a:ext uri="{FF2B5EF4-FFF2-40B4-BE49-F238E27FC236}">
                    <a16:creationId xmlns:a16="http://schemas.microsoft.com/office/drawing/2014/main" xmlns="" id="{DB56B637-0050-4382-AF26-85A31ACC8817}"/>
                  </a:ext>
                </a:extLst>
              </p:cNvPr>
              <p:cNvSpPr>
                <a:spLocks/>
              </p:cNvSpPr>
              <p:nvPr/>
            </p:nvSpPr>
            <p:spPr bwMode="auto">
              <a:xfrm>
                <a:off x="3715" y="1866"/>
                <a:ext cx="78" cy="53"/>
              </a:xfrm>
              <a:custGeom>
                <a:avLst/>
                <a:gdLst>
                  <a:gd name="T0" fmla="*/ 0 w 78"/>
                  <a:gd name="T1" fmla="*/ 53 h 53"/>
                  <a:gd name="T2" fmla="*/ 78 w 78"/>
                  <a:gd name="T3" fmla="*/ 30 h 53"/>
                  <a:gd name="T4" fmla="*/ 0 w 78"/>
                  <a:gd name="T5" fmla="*/ 0 h 53"/>
                  <a:gd name="T6" fmla="*/ 0 w 78"/>
                  <a:gd name="T7" fmla="*/ 53 h 53"/>
                </a:gdLst>
                <a:ahLst/>
                <a:cxnLst>
                  <a:cxn ang="0">
                    <a:pos x="T0" y="T1"/>
                  </a:cxn>
                  <a:cxn ang="0">
                    <a:pos x="T2" y="T3"/>
                  </a:cxn>
                  <a:cxn ang="0">
                    <a:pos x="T4" y="T5"/>
                  </a:cxn>
                  <a:cxn ang="0">
                    <a:pos x="T6" y="T7"/>
                  </a:cxn>
                </a:cxnLst>
                <a:rect l="0" t="0" r="r" b="b"/>
                <a:pathLst>
                  <a:path w="78" h="53">
                    <a:moveTo>
                      <a:pt x="0" y="53"/>
                    </a:moveTo>
                    <a:lnTo>
                      <a:pt x="78" y="30"/>
                    </a:lnTo>
                    <a:lnTo>
                      <a:pt x="0" y="0"/>
                    </a:lnTo>
                    <a:lnTo>
                      <a:pt x="0" y="5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2" name="Rectangle 386">
                <a:extLst>
                  <a:ext uri="{FF2B5EF4-FFF2-40B4-BE49-F238E27FC236}">
                    <a16:creationId xmlns:a16="http://schemas.microsoft.com/office/drawing/2014/main" xmlns="" id="{380B9A68-28AD-4F87-A646-751C5B90A2A7}"/>
                  </a:ext>
                </a:extLst>
              </p:cNvPr>
              <p:cNvSpPr>
                <a:spLocks noChangeArrowheads="1"/>
              </p:cNvSpPr>
              <p:nvPr/>
            </p:nvSpPr>
            <p:spPr bwMode="auto">
              <a:xfrm>
                <a:off x="4114" y="1382"/>
                <a:ext cx="280"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To Flare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533" name="Rectangle 387">
                <a:extLst>
                  <a:ext uri="{FF2B5EF4-FFF2-40B4-BE49-F238E27FC236}">
                    <a16:creationId xmlns:a16="http://schemas.microsoft.com/office/drawing/2014/main" xmlns="" id="{8AB9AE4C-06C1-41BA-B31C-8A31A6A376E6}"/>
                  </a:ext>
                </a:extLst>
              </p:cNvPr>
              <p:cNvSpPr>
                <a:spLocks noChangeArrowheads="1"/>
              </p:cNvSpPr>
              <p:nvPr/>
            </p:nvSpPr>
            <p:spPr bwMode="auto">
              <a:xfrm>
                <a:off x="4366" y="1344"/>
                <a:ext cx="62"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rgbClr val="000000"/>
                    </a:solidFill>
                    <a:effectLst/>
                    <a:latin typeface="Times New Roman" panose="02020603050405020304" pitchFamily="18" charset="0"/>
                  </a:rPr>
                  <a:t>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534" name="Rectangle 388">
                <a:extLst>
                  <a:ext uri="{FF2B5EF4-FFF2-40B4-BE49-F238E27FC236}">
                    <a16:creationId xmlns:a16="http://schemas.microsoft.com/office/drawing/2014/main" xmlns="" id="{8E3B256C-D52D-42C3-B88E-5543390A121D}"/>
                  </a:ext>
                </a:extLst>
              </p:cNvPr>
              <p:cNvSpPr>
                <a:spLocks noChangeArrowheads="1"/>
              </p:cNvSpPr>
              <p:nvPr/>
            </p:nvSpPr>
            <p:spPr bwMode="auto">
              <a:xfrm>
                <a:off x="4114" y="1467"/>
                <a:ext cx="168"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Stack</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535" name="Rectangle 389">
                <a:extLst>
                  <a:ext uri="{FF2B5EF4-FFF2-40B4-BE49-F238E27FC236}">
                    <a16:creationId xmlns:a16="http://schemas.microsoft.com/office/drawing/2014/main" xmlns="" id="{6FC709A5-D10A-45CD-8F31-5C6B08E912DF}"/>
                  </a:ext>
                </a:extLst>
              </p:cNvPr>
              <p:cNvSpPr>
                <a:spLocks noChangeArrowheads="1"/>
              </p:cNvSpPr>
              <p:nvPr/>
            </p:nvSpPr>
            <p:spPr bwMode="auto">
              <a:xfrm>
                <a:off x="4254" y="1429"/>
                <a:ext cx="62"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rgbClr val="000000"/>
                    </a:solidFill>
                    <a:effectLst/>
                    <a:latin typeface="Times New Roman" panose="02020603050405020304" pitchFamily="18" charset="0"/>
                  </a:rPr>
                  <a:t>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536" name="Line 390">
                <a:extLst>
                  <a:ext uri="{FF2B5EF4-FFF2-40B4-BE49-F238E27FC236}">
                    <a16:creationId xmlns:a16="http://schemas.microsoft.com/office/drawing/2014/main" xmlns="" id="{6CBBA6B2-4571-4B93-84BB-43DD7010A557}"/>
                  </a:ext>
                </a:extLst>
              </p:cNvPr>
              <p:cNvSpPr>
                <a:spLocks noChangeShapeType="1"/>
              </p:cNvSpPr>
              <p:nvPr/>
            </p:nvSpPr>
            <p:spPr bwMode="auto">
              <a:xfrm>
                <a:off x="4061" y="1550"/>
                <a:ext cx="46"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37" name="Freeform 391">
                <a:extLst>
                  <a:ext uri="{FF2B5EF4-FFF2-40B4-BE49-F238E27FC236}">
                    <a16:creationId xmlns:a16="http://schemas.microsoft.com/office/drawing/2014/main" xmlns="" id="{E936387D-E9BF-4316-93B5-A89E480256D4}"/>
                  </a:ext>
                </a:extLst>
              </p:cNvPr>
              <p:cNvSpPr>
                <a:spLocks/>
              </p:cNvSpPr>
              <p:nvPr/>
            </p:nvSpPr>
            <p:spPr bwMode="auto">
              <a:xfrm>
                <a:off x="4094" y="1527"/>
                <a:ext cx="65" cy="54"/>
              </a:xfrm>
              <a:custGeom>
                <a:avLst/>
                <a:gdLst>
                  <a:gd name="T0" fmla="*/ 0 w 65"/>
                  <a:gd name="T1" fmla="*/ 54 h 54"/>
                  <a:gd name="T2" fmla="*/ 65 w 65"/>
                  <a:gd name="T3" fmla="*/ 31 h 54"/>
                  <a:gd name="T4" fmla="*/ 0 w 65"/>
                  <a:gd name="T5" fmla="*/ 0 h 54"/>
                  <a:gd name="T6" fmla="*/ 0 w 65"/>
                  <a:gd name="T7" fmla="*/ 54 h 54"/>
                </a:gdLst>
                <a:ahLst/>
                <a:cxnLst>
                  <a:cxn ang="0">
                    <a:pos x="T0" y="T1"/>
                  </a:cxn>
                  <a:cxn ang="0">
                    <a:pos x="T2" y="T3"/>
                  </a:cxn>
                  <a:cxn ang="0">
                    <a:pos x="T4" y="T5"/>
                  </a:cxn>
                  <a:cxn ang="0">
                    <a:pos x="T6" y="T7"/>
                  </a:cxn>
                </a:cxnLst>
                <a:rect l="0" t="0" r="r" b="b"/>
                <a:pathLst>
                  <a:path w="65" h="54">
                    <a:moveTo>
                      <a:pt x="0" y="54"/>
                    </a:moveTo>
                    <a:lnTo>
                      <a:pt x="65" y="31"/>
                    </a:lnTo>
                    <a:lnTo>
                      <a:pt x="0" y="0"/>
                    </a:lnTo>
                    <a:lnTo>
                      <a:pt x="0" y="5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8" name="Freeform 392">
                <a:extLst>
                  <a:ext uri="{FF2B5EF4-FFF2-40B4-BE49-F238E27FC236}">
                    <a16:creationId xmlns:a16="http://schemas.microsoft.com/office/drawing/2014/main" xmlns="" id="{2D78E50D-1242-452F-9433-4A02C167840F}"/>
                  </a:ext>
                </a:extLst>
              </p:cNvPr>
              <p:cNvSpPr>
                <a:spLocks/>
              </p:cNvSpPr>
              <p:nvPr/>
            </p:nvSpPr>
            <p:spPr bwMode="auto">
              <a:xfrm>
                <a:off x="3937" y="1289"/>
                <a:ext cx="111" cy="61"/>
              </a:xfrm>
              <a:custGeom>
                <a:avLst/>
                <a:gdLst>
                  <a:gd name="T0" fmla="*/ 111 w 111"/>
                  <a:gd name="T1" fmla="*/ 61 h 61"/>
                  <a:gd name="T2" fmla="*/ 85 w 111"/>
                  <a:gd name="T3" fmla="*/ 0 h 61"/>
                  <a:gd name="T4" fmla="*/ 26 w 111"/>
                  <a:gd name="T5" fmla="*/ 0 h 61"/>
                  <a:gd name="T6" fmla="*/ 0 w 111"/>
                  <a:gd name="T7" fmla="*/ 61 h 61"/>
                  <a:gd name="T8" fmla="*/ 111 w 111"/>
                  <a:gd name="T9" fmla="*/ 61 h 61"/>
                </a:gdLst>
                <a:ahLst/>
                <a:cxnLst>
                  <a:cxn ang="0">
                    <a:pos x="T0" y="T1"/>
                  </a:cxn>
                  <a:cxn ang="0">
                    <a:pos x="T2" y="T3"/>
                  </a:cxn>
                  <a:cxn ang="0">
                    <a:pos x="T4" y="T5"/>
                  </a:cxn>
                  <a:cxn ang="0">
                    <a:pos x="T6" y="T7"/>
                  </a:cxn>
                  <a:cxn ang="0">
                    <a:pos x="T8" y="T9"/>
                  </a:cxn>
                </a:cxnLst>
                <a:rect l="0" t="0" r="r" b="b"/>
                <a:pathLst>
                  <a:path w="111" h="61">
                    <a:moveTo>
                      <a:pt x="111" y="61"/>
                    </a:moveTo>
                    <a:lnTo>
                      <a:pt x="85" y="0"/>
                    </a:lnTo>
                    <a:lnTo>
                      <a:pt x="26" y="0"/>
                    </a:lnTo>
                    <a:lnTo>
                      <a:pt x="0" y="61"/>
                    </a:lnTo>
                    <a:lnTo>
                      <a:pt x="111" y="61"/>
                    </a:lnTo>
                    <a:close/>
                  </a:path>
                </a:pathLst>
              </a:custGeom>
              <a:solidFill>
                <a:srgbClr val="CC99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9" name="Freeform 393">
                <a:extLst>
                  <a:ext uri="{FF2B5EF4-FFF2-40B4-BE49-F238E27FC236}">
                    <a16:creationId xmlns:a16="http://schemas.microsoft.com/office/drawing/2014/main" xmlns="" id="{95417F19-158D-46E0-BD68-34D05B34ED89}"/>
                  </a:ext>
                </a:extLst>
              </p:cNvPr>
              <p:cNvSpPr>
                <a:spLocks/>
              </p:cNvSpPr>
              <p:nvPr/>
            </p:nvSpPr>
            <p:spPr bwMode="auto">
              <a:xfrm>
                <a:off x="3937" y="1289"/>
                <a:ext cx="111" cy="61"/>
              </a:xfrm>
              <a:custGeom>
                <a:avLst/>
                <a:gdLst>
                  <a:gd name="T0" fmla="*/ 111 w 111"/>
                  <a:gd name="T1" fmla="*/ 61 h 61"/>
                  <a:gd name="T2" fmla="*/ 85 w 111"/>
                  <a:gd name="T3" fmla="*/ 0 h 61"/>
                  <a:gd name="T4" fmla="*/ 26 w 111"/>
                  <a:gd name="T5" fmla="*/ 0 h 61"/>
                  <a:gd name="T6" fmla="*/ 0 w 111"/>
                  <a:gd name="T7" fmla="*/ 61 h 61"/>
                  <a:gd name="T8" fmla="*/ 111 w 111"/>
                  <a:gd name="T9" fmla="*/ 61 h 61"/>
                </a:gdLst>
                <a:ahLst/>
                <a:cxnLst>
                  <a:cxn ang="0">
                    <a:pos x="T0" y="T1"/>
                  </a:cxn>
                  <a:cxn ang="0">
                    <a:pos x="T2" y="T3"/>
                  </a:cxn>
                  <a:cxn ang="0">
                    <a:pos x="T4" y="T5"/>
                  </a:cxn>
                  <a:cxn ang="0">
                    <a:pos x="T6" y="T7"/>
                  </a:cxn>
                  <a:cxn ang="0">
                    <a:pos x="T8" y="T9"/>
                  </a:cxn>
                </a:cxnLst>
                <a:rect l="0" t="0" r="r" b="b"/>
                <a:pathLst>
                  <a:path w="111" h="61">
                    <a:moveTo>
                      <a:pt x="111" y="61"/>
                    </a:moveTo>
                    <a:lnTo>
                      <a:pt x="85" y="0"/>
                    </a:lnTo>
                    <a:lnTo>
                      <a:pt x="26" y="0"/>
                    </a:lnTo>
                    <a:lnTo>
                      <a:pt x="0" y="61"/>
                    </a:lnTo>
                    <a:lnTo>
                      <a:pt x="111" y="61"/>
                    </a:lnTo>
                    <a:close/>
                  </a:path>
                </a:pathLst>
              </a:custGeom>
              <a:noFill/>
              <a:ln w="1111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40" name="Rectangle 394">
                <a:extLst>
                  <a:ext uri="{FF2B5EF4-FFF2-40B4-BE49-F238E27FC236}">
                    <a16:creationId xmlns:a16="http://schemas.microsoft.com/office/drawing/2014/main" xmlns="" id="{A85CEFE1-F4E6-40AC-AA8E-03E67C1F5261}"/>
                  </a:ext>
                </a:extLst>
              </p:cNvPr>
              <p:cNvSpPr>
                <a:spLocks noChangeArrowheads="1"/>
              </p:cNvSpPr>
              <p:nvPr/>
            </p:nvSpPr>
            <p:spPr bwMode="auto">
              <a:xfrm>
                <a:off x="3937" y="1350"/>
                <a:ext cx="118" cy="200"/>
              </a:xfrm>
              <a:prstGeom prst="rect">
                <a:avLst/>
              </a:prstGeom>
              <a:solidFill>
                <a:srgbClr val="CC99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1" name="Rectangle 395">
                <a:extLst>
                  <a:ext uri="{FF2B5EF4-FFF2-40B4-BE49-F238E27FC236}">
                    <a16:creationId xmlns:a16="http://schemas.microsoft.com/office/drawing/2014/main" xmlns="" id="{2E821255-AFA0-4687-B73D-A10FABD543D2}"/>
                  </a:ext>
                </a:extLst>
              </p:cNvPr>
              <p:cNvSpPr>
                <a:spLocks noChangeArrowheads="1"/>
              </p:cNvSpPr>
              <p:nvPr/>
            </p:nvSpPr>
            <p:spPr bwMode="auto">
              <a:xfrm>
                <a:off x="3937" y="1350"/>
                <a:ext cx="118" cy="200"/>
              </a:xfrm>
              <a:prstGeom prst="rect">
                <a:avLst/>
              </a:prstGeom>
              <a:noFill/>
              <a:ln w="11113">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42" name="Freeform 396">
                <a:extLst>
                  <a:ext uri="{FF2B5EF4-FFF2-40B4-BE49-F238E27FC236}">
                    <a16:creationId xmlns:a16="http://schemas.microsoft.com/office/drawing/2014/main" xmlns="" id="{B66B8C32-31A9-474A-95FE-BB091C9F14AA}"/>
                  </a:ext>
                </a:extLst>
              </p:cNvPr>
              <p:cNvSpPr>
                <a:spLocks/>
              </p:cNvSpPr>
              <p:nvPr/>
            </p:nvSpPr>
            <p:spPr bwMode="auto">
              <a:xfrm>
                <a:off x="3937" y="1535"/>
                <a:ext cx="111" cy="69"/>
              </a:xfrm>
              <a:custGeom>
                <a:avLst/>
                <a:gdLst>
                  <a:gd name="T0" fmla="*/ 111 w 111"/>
                  <a:gd name="T1" fmla="*/ 31 h 69"/>
                  <a:gd name="T2" fmla="*/ 105 w 111"/>
                  <a:gd name="T3" fmla="*/ 46 h 69"/>
                  <a:gd name="T4" fmla="*/ 92 w 111"/>
                  <a:gd name="T5" fmla="*/ 61 h 69"/>
                  <a:gd name="T6" fmla="*/ 52 w 111"/>
                  <a:gd name="T7" fmla="*/ 69 h 69"/>
                  <a:gd name="T8" fmla="*/ 20 w 111"/>
                  <a:gd name="T9" fmla="*/ 61 h 69"/>
                  <a:gd name="T10" fmla="*/ 7 w 111"/>
                  <a:gd name="T11" fmla="*/ 46 h 69"/>
                  <a:gd name="T12" fmla="*/ 0 w 111"/>
                  <a:gd name="T13" fmla="*/ 31 h 69"/>
                  <a:gd name="T14" fmla="*/ 0 w 111"/>
                  <a:gd name="T15" fmla="*/ 0 h 69"/>
                  <a:gd name="T16" fmla="*/ 111 w 111"/>
                  <a:gd name="T17" fmla="*/ 0 h 69"/>
                  <a:gd name="T18" fmla="*/ 111 w 111"/>
                  <a:gd name="T19"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1" h="69">
                    <a:moveTo>
                      <a:pt x="111" y="31"/>
                    </a:moveTo>
                    <a:lnTo>
                      <a:pt x="105" y="46"/>
                    </a:lnTo>
                    <a:lnTo>
                      <a:pt x="92" y="61"/>
                    </a:lnTo>
                    <a:lnTo>
                      <a:pt x="52" y="69"/>
                    </a:lnTo>
                    <a:lnTo>
                      <a:pt x="20" y="61"/>
                    </a:lnTo>
                    <a:lnTo>
                      <a:pt x="7" y="46"/>
                    </a:lnTo>
                    <a:lnTo>
                      <a:pt x="0" y="31"/>
                    </a:lnTo>
                    <a:lnTo>
                      <a:pt x="0" y="0"/>
                    </a:lnTo>
                    <a:lnTo>
                      <a:pt x="111" y="0"/>
                    </a:lnTo>
                    <a:lnTo>
                      <a:pt x="111" y="31"/>
                    </a:lnTo>
                    <a:close/>
                  </a:path>
                </a:pathLst>
              </a:custGeom>
              <a:solidFill>
                <a:srgbClr val="CC99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3" name="Freeform 397">
                <a:extLst>
                  <a:ext uri="{FF2B5EF4-FFF2-40B4-BE49-F238E27FC236}">
                    <a16:creationId xmlns:a16="http://schemas.microsoft.com/office/drawing/2014/main" xmlns="" id="{8D6A7AE5-0117-465B-A442-64E710E8AFEE}"/>
                  </a:ext>
                </a:extLst>
              </p:cNvPr>
              <p:cNvSpPr>
                <a:spLocks/>
              </p:cNvSpPr>
              <p:nvPr/>
            </p:nvSpPr>
            <p:spPr bwMode="auto">
              <a:xfrm>
                <a:off x="3937" y="1535"/>
                <a:ext cx="111" cy="69"/>
              </a:xfrm>
              <a:custGeom>
                <a:avLst/>
                <a:gdLst>
                  <a:gd name="T0" fmla="*/ 111 w 111"/>
                  <a:gd name="T1" fmla="*/ 31 h 69"/>
                  <a:gd name="T2" fmla="*/ 105 w 111"/>
                  <a:gd name="T3" fmla="*/ 46 h 69"/>
                  <a:gd name="T4" fmla="*/ 92 w 111"/>
                  <a:gd name="T5" fmla="*/ 61 h 69"/>
                  <a:gd name="T6" fmla="*/ 52 w 111"/>
                  <a:gd name="T7" fmla="*/ 69 h 69"/>
                  <a:gd name="T8" fmla="*/ 20 w 111"/>
                  <a:gd name="T9" fmla="*/ 61 h 69"/>
                  <a:gd name="T10" fmla="*/ 7 w 111"/>
                  <a:gd name="T11" fmla="*/ 46 h 69"/>
                  <a:gd name="T12" fmla="*/ 0 w 111"/>
                  <a:gd name="T13" fmla="*/ 31 h 69"/>
                  <a:gd name="T14" fmla="*/ 0 w 111"/>
                  <a:gd name="T15" fmla="*/ 0 h 69"/>
                  <a:gd name="T16" fmla="*/ 111 w 111"/>
                  <a:gd name="T17" fmla="*/ 0 h 69"/>
                  <a:gd name="T18" fmla="*/ 111 w 111"/>
                  <a:gd name="T19"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1" h="69">
                    <a:moveTo>
                      <a:pt x="111" y="31"/>
                    </a:moveTo>
                    <a:lnTo>
                      <a:pt x="105" y="46"/>
                    </a:lnTo>
                    <a:lnTo>
                      <a:pt x="92" y="61"/>
                    </a:lnTo>
                    <a:lnTo>
                      <a:pt x="52" y="69"/>
                    </a:lnTo>
                    <a:lnTo>
                      <a:pt x="20" y="61"/>
                    </a:lnTo>
                    <a:lnTo>
                      <a:pt x="7" y="46"/>
                    </a:lnTo>
                    <a:lnTo>
                      <a:pt x="0" y="31"/>
                    </a:lnTo>
                    <a:lnTo>
                      <a:pt x="0" y="0"/>
                    </a:lnTo>
                    <a:lnTo>
                      <a:pt x="111" y="0"/>
                    </a:lnTo>
                    <a:lnTo>
                      <a:pt x="111" y="31"/>
                    </a:lnTo>
                    <a:close/>
                  </a:path>
                </a:pathLst>
              </a:custGeom>
              <a:noFill/>
              <a:ln w="1111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44" name="Line 398">
                <a:extLst>
                  <a:ext uri="{FF2B5EF4-FFF2-40B4-BE49-F238E27FC236}">
                    <a16:creationId xmlns:a16="http://schemas.microsoft.com/office/drawing/2014/main" xmlns="" id="{44904E44-00D5-4237-B2A5-93A47A9EA6CC}"/>
                  </a:ext>
                </a:extLst>
              </p:cNvPr>
              <p:cNvSpPr>
                <a:spLocks noChangeShapeType="1"/>
              </p:cNvSpPr>
              <p:nvPr/>
            </p:nvSpPr>
            <p:spPr bwMode="auto">
              <a:xfrm>
                <a:off x="4035" y="1350"/>
                <a:ext cx="1" cy="185"/>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45" name="Line 399">
                <a:extLst>
                  <a:ext uri="{FF2B5EF4-FFF2-40B4-BE49-F238E27FC236}">
                    <a16:creationId xmlns:a16="http://schemas.microsoft.com/office/drawing/2014/main" xmlns="" id="{711A3688-1F60-42B4-81CC-5898AFA5911B}"/>
                  </a:ext>
                </a:extLst>
              </p:cNvPr>
              <p:cNvSpPr>
                <a:spLocks noChangeShapeType="1"/>
              </p:cNvSpPr>
              <p:nvPr/>
            </p:nvSpPr>
            <p:spPr bwMode="auto">
              <a:xfrm>
                <a:off x="4016" y="1350"/>
                <a:ext cx="0" cy="185"/>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46" name="Line 400">
                <a:extLst>
                  <a:ext uri="{FF2B5EF4-FFF2-40B4-BE49-F238E27FC236}">
                    <a16:creationId xmlns:a16="http://schemas.microsoft.com/office/drawing/2014/main" xmlns="" id="{E469EC16-DB4D-4CF8-AD23-92E1961ACFD4}"/>
                  </a:ext>
                </a:extLst>
              </p:cNvPr>
              <p:cNvSpPr>
                <a:spLocks noChangeShapeType="1"/>
              </p:cNvSpPr>
              <p:nvPr/>
            </p:nvSpPr>
            <p:spPr bwMode="auto">
              <a:xfrm>
                <a:off x="3996" y="1350"/>
                <a:ext cx="0" cy="177"/>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47" name="Line 401">
                <a:extLst>
                  <a:ext uri="{FF2B5EF4-FFF2-40B4-BE49-F238E27FC236}">
                    <a16:creationId xmlns:a16="http://schemas.microsoft.com/office/drawing/2014/main" xmlns="" id="{D730B39F-A33E-4678-B1B2-ADCACCB9B96B}"/>
                  </a:ext>
                </a:extLst>
              </p:cNvPr>
              <p:cNvSpPr>
                <a:spLocks noChangeShapeType="1"/>
              </p:cNvSpPr>
              <p:nvPr/>
            </p:nvSpPr>
            <p:spPr bwMode="auto">
              <a:xfrm>
                <a:off x="3976" y="1350"/>
                <a:ext cx="1" cy="177"/>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48" name="Line 402">
                <a:extLst>
                  <a:ext uri="{FF2B5EF4-FFF2-40B4-BE49-F238E27FC236}">
                    <a16:creationId xmlns:a16="http://schemas.microsoft.com/office/drawing/2014/main" xmlns="" id="{EDB1F627-21D2-42B0-B6F6-485E582C85DB}"/>
                  </a:ext>
                </a:extLst>
              </p:cNvPr>
              <p:cNvSpPr>
                <a:spLocks noChangeShapeType="1"/>
              </p:cNvSpPr>
              <p:nvPr/>
            </p:nvSpPr>
            <p:spPr bwMode="auto">
              <a:xfrm>
                <a:off x="3957" y="1358"/>
                <a:ext cx="0" cy="177"/>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49" name="Line 403">
                <a:extLst>
                  <a:ext uri="{FF2B5EF4-FFF2-40B4-BE49-F238E27FC236}">
                    <a16:creationId xmlns:a16="http://schemas.microsoft.com/office/drawing/2014/main" xmlns="" id="{39EDF63E-D2A4-4E4F-82B8-0099B4532EE8}"/>
                  </a:ext>
                </a:extLst>
              </p:cNvPr>
              <p:cNvSpPr>
                <a:spLocks noChangeShapeType="1"/>
              </p:cNvSpPr>
              <p:nvPr/>
            </p:nvSpPr>
            <p:spPr bwMode="auto">
              <a:xfrm>
                <a:off x="3989" y="1604"/>
                <a:ext cx="1" cy="216"/>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50" name="Line 404">
                <a:extLst>
                  <a:ext uri="{FF2B5EF4-FFF2-40B4-BE49-F238E27FC236}">
                    <a16:creationId xmlns:a16="http://schemas.microsoft.com/office/drawing/2014/main" xmlns="" id="{04DA11E4-70AC-4B72-A66A-CBC4EED9DAC8}"/>
                  </a:ext>
                </a:extLst>
              </p:cNvPr>
              <p:cNvSpPr>
                <a:spLocks noChangeShapeType="1"/>
              </p:cNvSpPr>
              <p:nvPr/>
            </p:nvSpPr>
            <p:spPr bwMode="auto">
              <a:xfrm flipH="1">
                <a:off x="3656" y="1820"/>
                <a:ext cx="340"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51" name="Freeform 405">
                <a:extLst>
                  <a:ext uri="{FF2B5EF4-FFF2-40B4-BE49-F238E27FC236}">
                    <a16:creationId xmlns:a16="http://schemas.microsoft.com/office/drawing/2014/main" xmlns="" id="{5B43CCED-47E0-420C-8762-3385BC17F6BD}"/>
                  </a:ext>
                </a:extLst>
              </p:cNvPr>
              <p:cNvSpPr>
                <a:spLocks/>
              </p:cNvSpPr>
              <p:nvPr/>
            </p:nvSpPr>
            <p:spPr bwMode="auto">
              <a:xfrm>
                <a:off x="3597" y="1796"/>
                <a:ext cx="78" cy="54"/>
              </a:xfrm>
              <a:custGeom>
                <a:avLst/>
                <a:gdLst>
                  <a:gd name="T0" fmla="*/ 78 w 78"/>
                  <a:gd name="T1" fmla="*/ 0 h 54"/>
                  <a:gd name="T2" fmla="*/ 0 w 78"/>
                  <a:gd name="T3" fmla="*/ 24 h 54"/>
                  <a:gd name="T4" fmla="*/ 78 w 78"/>
                  <a:gd name="T5" fmla="*/ 54 h 54"/>
                  <a:gd name="T6" fmla="*/ 78 w 78"/>
                  <a:gd name="T7" fmla="*/ 0 h 54"/>
                </a:gdLst>
                <a:ahLst/>
                <a:cxnLst>
                  <a:cxn ang="0">
                    <a:pos x="T0" y="T1"/>
                  </a:cxn>
                  <a:cxn ang="0">
                    <a:pos x="T2" y="T3"/>
                  </a:cxn>
                  <a:cxn ang="0">
                    <a:pos x="T4" y="T5"/>
                  </a:cxn>
                  <a:cxn ang="0">
                    <a:pos x="T6" y="T7"/>
                  </a:cxn>
                </a:cxnLst>
                <a:rect l="0" t="0" r="r" b="b"/>
                <a:pathLst>
                  <a:path w="78" h="54">
                    <a:moveTo>
                      <a:pt x="78" y="0"/>
                    </a:moveTo>
                    <a:lnTo>
                      <a:pt x="0" y="24"/>
                    </a:lnTo>
                    <a:lnTo>
                      <a:pt x="78" y="54"/>
                    </a:lnTo>
                    <a:lnTo>
                      <a:pt x="78"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6" name="Group 607">
              <a:extLst>
                <a:ext uri="{FF2B5EF4-FFF2-40B4-BE49-F238E27FC236}">
                  <a16:creationId xmlns:a16="http://schemas.microsoft.com/office/drawing/2014/main" xmlns="" id="{18BC0E18-A840-4543-A62D-552C8B971A43}"/>
                </a:ext>
              </a:extLst>
            </p:cNvPr>
            <p:cNvGrpSpPr>
              <a:grpSpLocks/>
            </p:cNvGrpSpPr>
            <p:nvPr/>
          </p:nvGrpSpPr>
          <p:grpSpPr bwMode="auto">
            <a:xfrm>
              <a:off x="1988" y="912"/>
              <a:ext cx="3498" cy="2823"/>
              <a:chOff x="1988" y="912"/>
              <a:chExt cx="3498" cy="2823"/>
            </a:xfrm>
          </p:grpSpPr>
          <p:sp>
            <p:nvSpPr>
              <p:cNvPr id="152" name="Rectangle 407">
                <a:extLst>
                  <a:ext uri="{FF2B5EF4-FFF2-40B4-BE49-F238E27FC236}">
                    <a16:creationId xmlns:a16="http://schemas.microsoft.com/office/drawing/2014/main" xmlns="" id="{D94C97E3-2C3F-40A3-A9CD-A67091D7769E}"/>
                  </a:ext>
                </a:extLst>
              </p:cNvPr>
              <p:cNvSpPr>
                <a:spLocks noChangeArrowheads="1"/>
              </p:cNvSpPr>
              <p:nvPr/>
            </p:nvSpPr>
            <p:spPr bwMode="auto">
              <a:xfrm>
                <a:off x="4029" y="1204"/>
                <a:ext cx="366" cy="1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Rectangle 408">
                <a:extLst>
                  <a:ext uri="{FF2B5EF4-FFF2-40B4-BE49-F238E27FC236}">
                    <a16:creationId xmlns:a16="http://schemas.microsoft.com/office/drawing/2014/main" xmlns="" id="{DBBE42BB-A115-4828-8E19-E6A6F2FFEA87}"/>
                  </a:ext>
                </a:extLst>
              </p:cNvPr>
              <p:cNvSpPr>
                <a:spLocks noChangeArrowheads="1"/>
              </p:cNvSpPr>
              <p:nvPr/>
            </p:nvSpPr>
            <p:spPr bwMode="auto">
              <a:xfrm>
                <a:off x="4042" y="1236"/>
                <a:ext cx="83"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41</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54" name="Rectangle 409">
                <a:extLst>
                  <a:ext uri="{FF2B5EF4-FFF2-40B4-BE49-F238E27FC236}">
                    <a16:creationId xmlns:a16="http://schemas.microsoft.com/office/drawing/2014/main" xmlns="" id="{7106DA52-6922-4FD2-B992-2D82C5B0D843}"/>
                  </a:ext>
                </a:extLst>
              </p:cNvPr>
              <p:cNvSpPr>
                <a:spLocks noChangeArrowheads="1"/>
              </p:cNvSpPr>
              <p:nvPr/>
            </p:nvSpPr>
            <p:spPr bwMode="auto">
              <a:xfrm>
                <a:off x="4098" y="1236"/>
                <a:ext cx="56"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55" name="Rectangle 410">
                <a:extLst>
                  <a:ext uri="{FF2B5EF4-FFF2-40B4-BE49-F238E27FC236}">
                    <a16:creationId xmlns:a16="http://schemas.microsoft.com/office/drawing/2014/main" xmlns="" id="{65C8B1A6-F45B-414C-871A-E2E532E947F5}"/>
                  </a:ext>
                </a:extLst>
              </p:cNvPr>
              <p:cNvSpPr>
                <a:spLocks noChangeArrowheads="1"/>
              </p:cNvSpPr>
              <p:nvPr/>
            </p:nvSpPr>
            <p:spPr bwMode="auto">
              <a:xfrm>
                <a:off x="4125" y="1236"/>
                <a:ext cx="56"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E</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56" name="Rectangle 411">
                <a:extLst>
                  <a:ext uri="{FF2B5EF4-FFF2-40B4-BE49-F238E27FC236}">
                    <a16:creationId xmlns:a16="http://schemas.microsoft.com/office/drawing/2014/main" xmlns="" id="{79086E05-E9EC-42F0-874F-34445CBABCF4}"/>
                  </a:ext>
                </a:extLst>
              </p:cNvPr>
              <p:cNvSpPr>
                <a:spLocks noChangeArrowheads="1"/>
              </p:cNvSpPr>
              <p:nvPr/>
            </p:nvSpPr>
            <p:spPr bwMode="auto">
              <a:xfrm>
                <a:off x="4153" y="1236"/>
                <a:ext cx="56"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57" name="Rectangle 412">
                <a:extLst>
                  <a:ext uri="{FF2B5EF4-FFF2-40B4-BE49-F238E27FC236}">
                    <a16:creationId xmlns:a16="http://schemas.microsoft.com/office/drawing/2014/main" xmlns="" id="{2D44E24E-0666-4D5E-8891-E23D788DE37A}"/>
                  </a:ext>
                </a:extLst>
              </p:cNvPr>
              <p:cNvSpPr>
                <a:spLocks noChangeArrowheads="1"/>
              </p:cNvSpPr>
              <p:nvPr/>
            </p:nvSpPr>
            <p:spPr bwMode="auto">
              <a:xfrm>
                <a:off x="4181" y="1236"/>
                <a:ext cx="140"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3004</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58" name="Rectangle 413">
                <a:extLst>
                  <a:ext uri="{FF2B5EF4-FFF2-40B4-BE49-F238E27FC236}">
                    <a16:creationId xmlns:a16="http://schemas.microsoft.com/office/drawing/2014/main" xmlns="" id="{F2A7DA84-BF33-44F2-B83F-90D1B6C93A17}"/>
                  </a:ext>
                </a:extLst>
              </p:cNvPr>
              <p:cNvSpPr>
                <a:spLocks noChangeArrowheads="1"/>
              </p:cNvSpPr>
              <p:nvPr/>
            </p:nvSpPr>
            <p:spPr bwMode="auto">
              <a:xfrm>
                <a:off x="4294" y="1198"/>
                <a:ext cx="62"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rgbClr val="000000"/>
                    </a:solidFill>
                    <a:effectLst/>
                    <a:latin typeface="Times New Roman" panose="02020603050405020304" pitchFamily="18" charset="0"/>
                  </a:rPr>
                  <a:t>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59" name="Line 414">
                <a:extLst>
                  <a:ext uri="{FF2B5EF4-FFF2-40B4-BE49-F238E27FC236}">
                    <a16:creationId xmlns:a16="http://schemas.microsoft.com/office/drawing/2014/main" xmlns="" id="{4E5FCC17-ABF0-42E8-A742-90C16A915AA5}"/>
                  </a:ext>
                </a:extLst>
              </p:cNvPr>
              <p:cNvSpPr>
                <a:spLocks noChangeShapeType="1"/>
              </p:cNvSpPr>
              <p:nvPr/>
            </p:nvSpPr>
            <p:spPr bwMode="auto">
              <a:xfrm>
                <a:off x="3708" y="1596"/>
                <a:ext cx="124"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Line 415">
                <a:extLst>
                  <a:ext uri="{FF2B5EF4-FFF2-40B4-BE49-F238E27FC236}">
                    <a16:creationId xmlns:a16="http://schemas.microsoft.com/office/drawing/2014/main" xmlns="" id="{5868FA4E-4271-4098-AABB-19C34665BC2D}"/>
                  </a:ext>
                </a:extLst>
              </p:cNvPr>
              <p:cNvSpPr>
                <a:spLocks noChangeShapeType="1"/>
              </p:cNvSpPr>
              <p:nvPr/>
            </p:nvSpPr>
            <p:spPr bwMode="auto">
              <a:xfrm flipV="1">
                <a:off x="3832" y="1212"/>
                <a:ext cx="1" cy="384"/>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61" name="Line 416">
                <a:extLst>
                  <a:ext uri="{FF2B5EF4-FFF2-40B4-BE49-F238E27FC236}">
                    <a16:creationId xmlns:a16="http://schemas.microsoft.com/office/drawing/2014/main" xmlns="" id="{4E439FAA-319E-4382-9189-80B0BC9EE87F}"/>
                  </a:ext>
                </a:extLst>
              </p:cNvPr>
              <p:cNvSpPr>
                <a:spLocks noChangeShapeType="1"/>
              </p:cNvSpPr>
              <p:nvPr/>
            </p:nvSpPr>
            <p:spPr bwMode="auto">
              <a:xfrm>
                <a:off x="3832" y="1204"/>
                <a:ext cx="85"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62" name="Freeform 417">
                <a:extLst>
                  <a:ext uri="{FF2B5EF4-FFF2-40B4-BE49-F238E27FC236}">
                    <a16:creationId xmlns:a16="http://schemas.microsoft.com/office/drawing/2014/main" xmlns="" id="{0D77B9FF-0A12-4120-9E93-70C77B28D8DC}"/>
                  </a:ext>
                </a:extLst>
              </p:cNvPr>
              <p:cNvSpPr>
                <a:spLocks/>
              </p:cNvSpPr>
              <p:nvPr/>
            </p:nvSpPr>
            <p:spPr bwMode="auto">
              <a:xfrm>
                <a:off x="3904" y="1181"/>
                <a:ext cx="72" cy="54"/>
              </a:xfrm>
              <a:custGeom>
                <a:avLst/>
                <a:gdLst>
                  <a:gd name="T0" fmla="*/ 0 w 72"/>
                  <a:gd name="T1" fmla="*/ 54 h 54"/>
                  <a:gd name="T2" fmla="*/ 72 w 72"/>
                  <a:gd name="T3" fmla="*/ 23 h 54"/>
                  <a:gd name="T4" fmla="*/ 0 w 72"/>
                  <a:gd name="T5" fmla="*/ 0 h 54"/>
                  <a:gd name="T6" fmla="*/ 0 w 72"/>
                  <a:gd name="T7" fmla="*/ 54 h 54"/>
                </a:gdLst>
                <a:ahLst/>
                <a:cxnLst>
                  <a:cxn ang="0">
                    <a:pos x="T0" y="T1"/>
                  </a:cxn>
                  <a:cxn ang="0">
                    <a:pos x="T2" y="T3"/>
                  </a:cxn>
                  <a:cxn ang="0">
                    <a:pos x="T4" y="T5"/>
                  </a:cxn>
                  <a:cxn ang="0">
                    <a:pos x="T6" y="T7"/>
                  </a:cxn>
                </a:cxnLst>
                <a:rect l="0" t="0" r="r" b="b"/>
                <a:pathLst>
                  <a:path w="72" h="54">
                    <a:moveTo>
                      <a:pt x="0" y="54"/>
                    </a:moveTo>
                    <a:lnTo>
                      <a:pt x="72" y="23"/>
                    </a:lnTo>
                    <a:lnTo>
                      <a:pt x="0" y="0"/>
                    </a:lnTo>
                    <a:lnTo>
                      <a:pt x="0" y="5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 name="Line 418">
                <a:extLst>
                  <a:ext uri="{FF2B5EF4-FFF2-40B4-BE49-F238E27FC236}">
                    <a16:creationId xmlns:a16="http://schemas.microsoft.com/office/drawing/2014/main" xmlns="" id="{CAC43D05-857F-4604-B2C1-CB3F0BEA4869}"/>
                  </a:ext>
                </a:extLst>
              </p:cNvPr>
              <p:cNvSpPr>
                <a:spLocks noChangeShapeType="1"/>
              </p:cNvSpPr>
              <p:nvPr/>
            </p:nvSpPr>
            <p:spPr bwMode="auto">
              <a:xfrm>
                <a:off x="3629" y="1127"/>
                <a:ext cx="1" cy="393"/>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64" name="Rectangle 419">
                <a:extLst>
                  <a:ext uri="{FF2B5EF4-FFF2-40B4-BE49-F238E27FC236}">
                    <a16:creationId xmlns:a16="http://schemas.microsoft.com/office/drawing/2014/main" xmlns="" id="{BD744D50-7795-478D-AA99-5B7E2DEED2DC}"/>
                  </a:ext>
                </a:extLst>
              </p:cNvPr>
              <p:cNvSpPr>
                <a:spLocks noChangeArrowheads="1"/>
              </p:cNvSpPr>
              <p:nvPr/>
            </p:nvSpPr>
            <p:spPr bwMode="auto">
              <a:xfrm>
                <a:off x="3545" y="1543"/>
                <a:ext cx="177" cy="261"/>
              </a:xfrm>
              <a:prstGeom prst="rect">
                <a:avLst/>
              </a:prstGeom>
              <a:solidFill>
                <a:srgbClr val="CC99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 name="Rectangle 420">
                <a:extLst>
                  <a:ext uri="{FF2B5EF4-FFF2-40B4-BE49-F238E27FC236}">
                    <a16:creationId xmlns:a16="http://schemas.microsoft.com/office/drawing/2014/main" xmlns="" id="{13ACEAB0-41E5-4D40-BA44-AFB2E749B22A}"/>
                  </a:ext>
                </a:extLst>
              </p:cNvPr>
              <p:cNvSpPr>
                <a:spLocks noChangeArrowheads="1"/>
              </p:cNvSpPr>
              <p:nvPr/>
            </p:nvSpPr>
            <p:spPr bwMode="auto">
              <a:xfrm>
                <a:off x="3545" y="1543"/>
                <a:ext cx="177" cy="261"/>
              </a:xfrm>
              <a:prstGeom prst="rect">
                <a:avLst/>
              </a:prstGeom>
              <a:noFill/>
              <a:ln w="11113">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66" name="Freeform 421">
                <a:extLst>
                  <a:ext uri="{FF2B5EF4-FFF2-40B4-BE49-F238E27FC236}">
                    <a16:creationId xmlns:a16="http://schemas.microsoft.com/office/drawing/2014/main" xmlns="" id="{AE072C47-4E77-46C6-BD1F-DE6ECDC5CB6D}"/>
                  </a:ext>
                </a:extLst>
              </p:cNvPr>
              <p:cNvSpPr>
                <a:spLocks/>
              </p:cNvSpPr>
              <p:nvPr/>
            </p:nvSpPr>
            <p:spPr bwMode="auto">
              <a:xfrm>
                <a:off x="3578" y="1289"/>
                <a:ext cx="111" cy="77"/>
              </a:xfrm>
              <a:custGeom>
                <a:avLst/>
                <a:gdLst>
                  <a:gd name="T0" fmla="*/ 111 w 111"/>
                  <a:gd name="T1" fmla="*/ 77 h 77"/>
                  <a:gd name="T2" fmla="*/ 84 w 111"/>
                  <a:gd name="T3" fmla="*/ 0 h 77"/>
                  <a:gd name="T4" fmla="*/ 25 w 111"/>
                  <a:gd name="T5" fmla="*/ 0 h 77"/>
                  <a:gd name="T6" fmla="*/ 0 w 111"/>
                  <a:gd name="T7" fmla="*/ 77 h 77"/>
                  <a:gd name="T8" fmla="*/ 111 w 111"/>
                  <a:gd name="T9" fmla="*/ 77 h 77"/>
                </a:gdLst>
                <a:ahLst/>
                <a:cxnLst>
                  <a:cxn ang="0">
                    <a:pos x="T0" y="T1"/>
                  </a:cxn>
                  <a:cxn ang="0">
                    <a:pos x="T2" y="T3"/>
                  </a:cxn>
                  <a:cxn ang="0">
                    <a:pos x="T4" y="T5"/>
                  </a:cxn>
                  <a:cxn ang="0">
                    <a:pos x="T6" y="T7"/>
                  </a:cxn>
                  <a:cxn ang="0">
                    <a:pos x="T8" y="T9"/>
                  </a:cxn>
                </a:cxnLst>
                <a:rect l="0" t="0" r="r" b="b"/>
                <a:pathLst>
                  <a:path w="111" h="77">
                    <a:moveTo>
                      <a:pt x="111" y="77"/>
                    </a:moveTo>
                    <a:lnTo>
                      <a:pt x="84" y="0"/>
                    </a:lnTo>
                    <a:lnTo>
                      <a:pt x="25" y="0"/>
                    </a:lnTo>
                    <a:lnTo>
                      <a:pt x="0" y="77"/>
                    </a:lnTo>
                    <a:lnTo>
                      <a:pt x="111" y="77"/>
                    </a:lnTo>
                    <a:close/>
                  </a:path>
                </a:pathLst>
              </a:custGeom>
              <a:solidFill>
                <a:srgbClr val="CC99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 name="Freeform 422">
                <a:extLst>
                  <a:ext uri="{FF2B5EF4-FFF2-40B4-BE49-F238E27FC236}">
                    <a16:creationId xmlns:a16="http://schemas.microsoft.com/office/drawing/2014/main" xmlns="" id="{F7BACE41-2524-493E-917B-FED379C060BB}"/>
                  </a:ext>
                </a:extLst>
              </p:cNvPr>
              <p:cNvSpPr>
                <a:spLocks/>
              </p:cNvSpPr>
              <p:nvPr/>
            </p:nvSpPr>
            <p:spPr bwMode="auto">
              <a:xfrm>
                <a:off x="3578" y="1289"/>
                <a:ext cx="111" cy="77"/>
              </a:xfrm>
              <a:custGeom>
                <a:avLst/>
                <a:gdLst>
                  <a:gd name="T0" fmla="*/ 111 w 111"/>
                  <a:gd name="T1" fmla="*/ 77 h 77"/>
                  <a:gd name="T2" fmla="*/ 84 w 111"/>
                  <a:gd name="T3" fmla="*/ 0 h 77"/>
                  <a:gd name="T4" fmla="*/ 25 w 111"/>
                  <a:gd name="T5" fmla="*/ 0 h 77"/>
                  <a:gd name="T6" fmla="*/ 0 w 111"/>
                  <a:gd name="T7" fmla="*/ 77 h 77"/>
                  <a:gd name="T8" fmla="*/ 111 w 111"/>
                  <a:gd name="T9" fmla="*/ 77 h 77"/>
                </a:gdLst>
                <a:ahLst/>
                <a:cxnLst>
                  <a:cxn ang="0">
                    <a:pos x="T0" y="T1"/>
                  </a:cxn>
                  <a:cxn ang="0">
                    <a:pos x="T2" y="T3"/>
                  </a:cxn>
                  <a:cxn ang="0">
                    <a:pos x="T4" y="T5"/>
                  </a:cxn>
                  <a:cxn ang="0">
                    <a:pos x="T6" y="T7"/>
                  </a:cxn>
                  <a:cxn ang="0">
                    <a:pos x="T8" y="T9"/>
                  </a:cxn>
                </a:cxnLst>
                <a:rect l="0" t="0" r="r" b="b"/>
                <a:pathLst>
                  <a:path w="111" h="77">
                    <a:moveTo>
                      <a:pt x="111" y="77"/>
                    </a:moveTo>
                    <a:lnTo>
                      <a:pt x="84" y="0"/>
                    </a:lnTo>
                    <a:lnTo>
                      <a:pt x="25" y="0"/>
                    </a:lnTo>
                    <a:lnTo>
                      <a:pt x="0" y="77"/>
                    </a:lnTo>
                    <a:lnTo>
                      <a:pt x="111" y="77"/>
                    </a:lnTo>
                    <a:close/>
                  </a:path>
                </a:pathLst>
              </a:custGeom>
              <a:noFill/>
              <a:ln w="1111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68" name="Rectangle 423">
                <a:extLst>
                  <a:ext uri="{FF2B5EF4-FFF2-40B4-BE49-F238E27FC236}">
                    <a16:creationId xmlns:a16="http://schemas.microsoft.com/office/drawing/2014/main" xmlns="" id="{B8E57643-3F37-4E00-88F1-72D01BEFDC9C}"/>
                  </a:ext>
                </a:extLst>
              </p:cNvPr>
              <p:cNvSpPr>
                <a:spLocks noChangeArrowheads="1"/>
              </p:cNvSpPr>
              <p:nvPr/>
            </p:nvSpPr>
            <p:spPr bwMode="auto">
              <a:xfrm>
                <a:off x="3578" y="1366"/>
                <a:ext cx="117" cy="184"/>
              </a:xfrm>
              <a:prstGeom prst="rect">
                <a:avLst/>
              </a:prstGeom>
              <a:solidFill>
                <a:srgbClr val="CC99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 name="Rectangle 424">
                <a:extLst>
                  <a:ext uri="{FF2B5EF4-FFF2-40B4-BE49-F238E27FC236}">
                    <a16:creationId xmlns:a16="http://schemas.microsoft.com/office/drawing/2014/main" xmlns="" id="{ACBE281B-234C-4C7B-B26F-543CF62E915B}"/>
                  </a:ext>
                </a:extLst>
              </p:cNvPr>
              <p:cNvSpPr>
                <a:spLocks noChangeArrowheads="1"/>
              </p:cNvSpPr>
              <p:nvPr/>
            </p:nvSpPr>
            <p:spPr bwMode="auto">
              <a:xfrm>
                <a:off x="3578" y="1366"/>
                <a:ext cx="117" cy="184"/>
              </a:xfrm>
              <a:prstGeom prst="rect">
                <a:avLst/>
              </a:prstGeom>
              <a:noFill/>
              <a:ln w="11113">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Line 425">
                <a:extLst>
                  <a:ext uri="{FF2B5EF4-FFF2-40B4-BE49-F238E27FC236}">
                    <a16:creationId xmlns:a16="http://schemas.microsoft.com/office/drawing/2014/main" xmlns="" id="{1922309E-47D9-44CD-A83D-E54F2889C83C}"/>
                  </a:ext>
                </a:extLst>
              </p:cNvPr>
              <p:cNvSpPr>
                <a:spLocks noChangeShapeType="1"/>
              </p:cNvSpPr>
              <p:nvPr/>
            </p:nvSpPr>
            <p:spPr bwMode="auto">
              <a:xfrm>
                <a:off x="3675" y="1366"/>
                <a:ext cx="0" cy="177"/>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71" name="Line 426">
                <a:extLst>
                  <a:ext uri="{FF2B5EF4-FFF2-40B4-BE49-F238E27FC236}">
                    <a16:creationId xmlns:a16="http://schemas.microsoft.com/office/drawing/2014/main" xmlns="" id="{13657290-D6F1-457C-91BC-3B56941FCD23}"/>
                  </a:ext>
                </a:extLst>
              </p:cNvPr>
              <p:cNvSpPr>
                <a:spLocks noChangeShapeType="1"/>
              </p:cNvSpPr>
              <p:nvPr/>
            </p:nvSpPr>
            <p:spPr bwMode="auto">
              <a:xfrm>
                <a:off x="3656" y="1366"/>
                <a:ext cx="0" cy="177"/>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72" name="Line 427">
                <a:extLst>
                  <a:ext uri="{FF2B5EF4-FFF2-40B4-BE49-F238E27FC236}">
                    <a16:creationId xmlns:a16="http://schemas.microsoft.com/office/drawing/2014/main" xmlns="" id="{118AC7AA-4370-4CBA-B759-C532995AE7A9}"/>
                  </a:ext>
                </a:extLst>
              </p:cNvPr>
              <p:cNvSpPr>
                <a:spLocks noChangeShapeType="1"/>
              </p:cNvSpPr>
              <p:nvPr/>
            </p:nvSpPr>
            <p:spPr bwMode="auto">
              <a:xfrm>
                <a:off x="3636" y="1366"/>
                <a:ext cx="1" cy="16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73" name="Line 428">
                <a:extLst>
                  <a:ext uri="{FF2B5EF4-FFF2-40B4-BE49-F238E27FC236}">
                    <a16:creationId xmlns:a16="http://schemas.microsoft.com/office/drawing/2014/main" xmlns="" id="{EB0FD391-AC69-4F4A-A47B-5EF67731EFC8}"/>
                  </a:ext>
                </a:extLst>
              </p:cNvPr>
              <p:cNvSpPr>
                <a:spLocks noChangeShapeType="1"/>
              </p:cNvSpPr>
              <p:nvPr/>
            </p:nvSpPr>
            <p:spPr bwMode="auto">
              <a:xfrm>
                <a:off x="3610" y="1366"/>
                <a:ext cx="0" cy="16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74" name="Line 429">
                <a:extLst>
                  <a:ext uri="{FF2B5EF4-FFF2-40B4-BE49-F238E27FC236}">
                    <a16:creationId xmlns:a16="http://schemas.microsoft.com/office/drawing/2014/main" xmlns="" id="{EAE9C682-C196-4650-82EE-FCC818B1E82B}"/>
                  </a:ext>
                </a:extLst>
              </p:cNvPr>
              <p:cNvSpPr>
                <a:spLocks noChangeShapeType="1"/>
              </p:cNvSpPr>
              <p:nvPr/>
            </p:nvSpPr>
            <p:spPr bwMode="auto">
              <a:xfrm>
                <a:off x="3597" y="1373"/>
                <a:ext cx="1" cy="17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75" name="Rectangle 430">
                <a:extLst>
                  <a:ext uri="{FF2B5EF4-FFF2-40B4-BE49-F238E27FC236}">
                    <a16:creationId xmlns:a16="http://schemas.microsoft.com/office/drawing/2014/main" xmlns="" id="{A8F770EE-D49E-4FD4-B6F8-7234B32844F3}"/>
                  </a:ext>
                </a:extLst>
              </p:cNvPr>
              <p:cNvSpPr>
                <a:spLocks noChangeArrowheads="1"/>
              </p:cNvSpPr>
              <p:nvPr/>
            </p:nvSpPr>
            <p:spPr bwMode="auto">
              <a:xfrm>
                <a:off x="3557" y="1596"/>
                <a:ext cx="144" cy="193"/>
              </a:xfrm>
              <a:prstGeom prst="rect">
                <a:avLst/>
              </a:prstGeom>
              <a:solidFill>
                <a:srgbClr val="CC99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 name="Rectangle 431">
                <a:extLst>
                  <a:ext uri="{FF2B5EF4-FFF2-40B4-BE49-F238E27FC236}">
                    <a16:creationId xmlns:a16="http://schemas.microsoft.com/office/drawing/2014/main" xmlns="" id="{C1276DC6-433E-4458-A4B1-1851F360EC89}"/>
                  </a:ext>
                </a:extLst>
              </p:cNvPr>
              <p:cNvSpPr>
                <a:spLocks noChangeArrowheads="1"/>
              </p:cNvSpPr>
              <p:nvPr/>
            </p:nvSpPr>
            <p:spPr bwMode="auto">
              <a:xfrm>
                <a:off x="3571" y="1627"/>
                <a:ext cx="56"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E</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77" name="Rectangle 432">
                <a:extLst>
                  <a:ext uri="{FF2B5EF4-FFF2-40B4-BE49-F238E27FC236}">
                    <a16:creationId xmlns:a16="http://schemas.microsoft.com/office/drawing/2014/main" xmlns="" id="{D6FAD64A-AF9E-4241-8541-E0BE4A1B7CF5}"/>
                  </a:ext>
                </a:extLst>
              </p:cNvPr>
              <p:cNvSpPr>
                <a:spLocks noChangeArrowheads="1"/>
              </p:cNvSpPr>
              <p:nvPr/>
            </p:nvSpPr>
            <p:spPr bwMode="auto">
              <a:xfrm>
                <a:off x="3599" y="1627"/>
                <a:ext cx="56"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78" name="Rectangle 433">
                <a:extLst>
                  <a:ext uri="{FF2B5EF4-FFF2-40B4-BE49-F238E27FC236}">
                    <a16:creationId xmlns:a16="http://schemas.microsoft.com/office/drawing/2014/main" xmlns="" id="{1D100053-34CF-4A27-B0A8-6233771AC4B9}"/>
                  </a:ext>
                </a:extLst>
              </p:cNvPr>
              <p:cNvSpPr>
                <a:spLocks noChangeArrowheads="1"/>
              </p:cNvSpPr>
              <p:nvPr/>
            </p:nvSpPr>
            <p:spPr bwMode="auto">
              <a:xfrm>
                <a:off x="3627" y="1589"/>
                <a:ext cx="62"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rgbClr val="000000"/>
                    </a:solidFill>
                    <a:effectLst/>
                    <a:latin typeface="Times New Roman" panose="02020603050405020304" pitchFamily="18" charset="0"/>
                  </a:rPr>
                  <a:t>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79" name="Rectangle 434">
                <a:extLst>
                  <a:ext uri="{FF2B5EF4-FFF2-40B4-BE49-F238E27FC236}">
                    <a16:creationId xmlns:a16="http://schemas.microsoft.com/office/drawing/2014/main" xmlns="" id="{BEA27D84-4EB9-4A8B-B90D-01B71958EAAC}"/>
                  </a:ext>
                </a:extLst>
              </p:cNvPr>
              <p:cNvSpPr>
                <a:spLocks noChangeArrowheads="1"/>
              </p:cNvSpPr>
              <p:nvPr/>
            </p:nvSpPr>
            <p:spPr bwMode="auto">
              <a:xfrm>
                <a:off x="3571" y="1712"/>
                <a:ext cx="140"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3003</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80" name="Rectangle 435">
                <a:extLst>
                  <a:ext uri="{FF2B5EF4-FFF2-40B4-BE49-F238E27FC236}">
                    <a16:creationId xmlns:a16="http://schemas.microsoft.com/office/drawing/2014/main" xmlns="" id="{6F9C413D-178A-4BFF-902D-6C53532ECB2D}"/>
                  </a:ext>
                </a:extLst>
              </p:cNvPr>
              <p:cNvSpPr>
                <a:spLocks noChangeArrowheads="1"/>
              </p:cNvSpPr>
              <p:nvPr/>
            </p:nvSpPr>
            <p:spPr bwMode="auto">
              <a:xfrm>
                <a:off x="3683" y="1674"/>
                <a:ext cx="62"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rgbClr val="000000"/>
                    </a:solidFill>
                    <a:effectLst/>
                    <a:latin typeface="Times New Roman" panose="02020603050405020304" pitchFamily="18" charset="0"/>
                  </a:rPr>
                  <a:t>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81" name="Line 436">
                <a:extLst>
                  <a:ext uri="{FF2B5EF4-FFF2-40B4-BE49-F238E27FC236}">
                    <a16:creationId xmlns:a16="http://schemas.microsoft.com/office/drawing/2014/main" xmlns="" id="{F9F2A88A-5FF9-4CC7-B153-F8EAA273375F}"/>
                  </a:ext>
                </a:extLst>
              </p:cNvPr>
              <p:cNvSpPr>
                <a:spLocks noChangeShapeType="1"/>
              </p:cNvSpPr>
              <p:nvPr/>
            </p:nvSpPr>
            <p:spPr bwMode="auto">
              <a:xfrm>
                <a:off x="3728" y="2266"/>
                <a:ext cx="0" cy="14"/>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Line 437">
                <a:extLst>
                  <a:ext uri="{FF2B5EF4-FFF2-40B4-BE49-F238E27FC236}">
                    <a16:creationId xmlns:a16="http://schemas.microsoft.com/office/drawing/2014/main" xmlns="" id="{D3FE4A13-81B8-45C2-9B96-84E8118FD995}"/>
                  </a:ext>
                </a:extLst>
              </p:cNvPr>
              <p:cNvSpPr>
                <a:spLocks noChangeShapeType="1"/>
              </p:cNvSpPr>
              <p:nvPr/>
            </p:nvSpPr>
            <p:spPr bwMode="auto">
              <a:xfrm>
                <a:off x="3316" y="2043"/>
                <a:ext cx="359"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438">
                <a:extLst>
                  <a:ext uri="{FF2B5EF4-FFF2-40B4-BE49-F238E27FC236}">
                    <a16:creationId xmlns:a16="http://schemas.microsoft.com/office/drawing/2014/main" xmlns="" id="{0199A2BB-6413-44CC-B1B2-DBD21019A675}"/>
                  </a:ext>
                </a:extLst>
              </p:cNvPr>
              <p:cNvSpPr>
                <a:spLocks/>
              </p:cNvSpPr>
              <p:nvPr/>
            </p:nvSpPr>
            <p:spPr bwMode="auto">
              <a:xfrm>
                <a:off x="3662" y="2019"/>
                <a:ext cx="79" cy="54"/>
              </a:xfrm>
              <a:custGeom>
                <a:avLst/>
                <a:gdLst>
                  <a:gd name="T0" fmla="*/ 0 w 79"/>
                  <a:gd name="T1" fmla="*/ 54 h 54"/>
                  <a:gd name="T2" fmla="*/ 79 w 79"/>
                  <a:gd name="T3" fmla="*/ 30 h 54"/>
                  <a:gd name="T4" fmla="*/ 0 w 79"/>
                  <a:gd name="T5" fmla="*/ 0 h 54"/>
                  <a:gd name="T6" fmla="*/ 0 w 79"/>
                  <a:gd name="T7" fmla="*/ 54 h 54"/>
                </a:gdLst>
                <a:ahLst/>
                <a:cxnLst>
                  <a:cxn ang="0">
                    <a:pos x="T0" y="T1"/>
                  </a:cxn>
                  <a:cxn ang="0">
                    <a:pos x="T2" y="T3"/>
                  </a:cxn>
                  <a:cxn ang="0">
                    <a:pos x="T4" y="T5"/>
                  </a:cxn>
                  <a:cxn ang="0">
                    <a:pos x="T6" y="T7"/>
                  </a:cxn>
                </a:cxnLst>
                <a:rect l="0" t="0" r="r" b="b"/>
                <a:pathLst>
                  <a:path w="79" h="54">
                    <a:moveTo>
                      <a:pt x="0" y="54"/>
                    </a:moveTo>
                    <a:lnTo>
                      <a:pt x="79" y="30"/>
                    </a:lnTo>
                    <a:lnTo>
                      <a:pt x="0" y="0"/>
                    </a:lnTo>
                    <a:lnTo>
                      <a:pt x="0" y="5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Line 439">
                <a:extLst>
                  <a:ext uri="{FF2B5EF4-FFF2-40B4-BE49-F238E27FC236}">
                    <a16:creationId xmlns:a16="http://schemas.microsoft.com/office/drawing/2014/main" xmlns="" id="{17EA7551-9A52-45B1-AA29-C9AFBDC694A4}"/>
                  </a:ext>
                </a:extLst>
              </p:cNvPr>
              <p:cNvSpPr>
                <a:spLocks noChangeShapeType="1"/>
              </p:cNvSpPr>
              <p:nvPr/>
            </p:nvSpPr>
            <p:spPr bwMode="auto">
              <a:xfrm flipH="1">
                <a:off x="3434" y="2212"/>
                <a:ext cx="235"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440">
                <a:extLst>
                  <a:ext uri="{FF2B5EF4-FFF2-40B4-BE49-F238E27FC236}">
                    <a16:creationId xmlns:a16="http://schemas.microsoft.com/office/drawing/2014/main" xmlns="" id="{536AD0AE-92F7-42B7-A7C3-5B23A9EDFFF8}"/>
                  </a:ext>
                </a:extLst>
              </p:cNvPr>
              <p:cNvSpPr>
                <a:spLocks/>
              </p:cNvSpPr>
              <p:nvPr/>
            </p:nvSpPr>
            <p:spPr bwMode="auto">
              <a:xfrm>
                <a:off x="3374" y="2189"/>
                <a:ext cx="79" cy="53"/>
              </a:xfrm>
              <a:custGeom>
                <a:avLst/>
                <a:gdLst>
                  <a:gd name="T0" fmla="*/ 79 w 79"/>
                  <a:gd name="T1" fmla="*/ 0 h 53"/>
                  <a:gd name="T2" fmla="*/ 0 w 79"/>
                  <a:gd name="T3" fmla="*/ 30 h 53"/>
                  <a:gd name="T4" fmla="*/ 79 w 79"/>
                  <a:gd name="T5" fmla="*/ 53 h 53"/>
                  <a:gd name="T6" fmla="*/ 79 w 79"/>
                  <a:gd name="T7" fmla="*/ 0 h 53"/>
                </a:gdLst>
                <a:ahLst/>
                <a:cxnLst>
                  <a:cxn ang="0">
                    <a:pos x="T0" y="T1"/>
                  </a:cxn>
                  <a:cxn ang="0">
                    <a:pos x="T2" y="T3"/>
                  </a:cxn>
                  <a:cxn ang="0">
                    <a:pos x="T4" y="T5"/>
                  </a:cxn>
                  <a:cxn ang="0">
                    <a:pos x="T6" y="T7"/>
                  </a:cxn>
                </a:cxnLst>
                <a:rect l="0" t="0" r="r" b="b"/>
                <a:pathLst>
                  <a:path w="79" h="53">
                    <a:moveTo>
                      <a:pt x="79" y="0"/>
                    </a:moveTo>
                    <a:lnTo>
                      <a:pt x="0" y="30"/>
                    </a:lnTo>
                    <a:lnTo>
                      <a:pt x="79" y="53"/>
                    </a:lnTo>
                    <a:lnTo>
                      <a:pt x="7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441">
                <a:extLst>
                  <a:ext uri="{FF2B5EF4-FFF2-40B4-BE49-F238E27FC236}">
                    <a16:creationId xmlns:a16="http://schemas.microsoft.com/office/drawing/2014/main" xmlns="" id="{531D468F-2ED3-49B0-8539-5E439D9A213A}"/>
                  </a:ext>
                </a:extLst>
              </p:cNvPr>
              <p:cNvSpPr>
                <a:spLocks/>
              </p:cNvSpPr>
              <p:nvPr/>
            </p:nvSpPr>
            <p:spPr bwMode="auto">
              <a:xfrm>
                <a:off x="3689" y="2288"/>
                <a:ext cx="91" cy="93"/>
              </a:xfrm>
              <a:custGeom>
                <a:avLst/>
                <a:gdLst>
                  <a:gd name="T0" fmla="*/ 41 w 91"/>
                  <a:gd name="T1" fmla="*/ 1 h 93"/>
                  <a:gd name="T2" fmla="*/ 32 w 91"/>
                  <a:gd name="T3" fmla="*/ 2 h 93"/>
                  <a:gd name="T4" fmla="*/ 24 w 91"/>
                  <a:gd name="T5" fmla="*/ 5 h 93"/>
                  <a:gd name="T6" fmla="*/ 16 w 91"/>
                  <a:gd name="T7" fmla="*/ 10 h 93"/>
                  <a:gd name="T8" fmla="*/ 10 w 91"/>
                  <a:gd name="T9" fmla="*/ 17 h 93"/>
                  <a:gd name="T10" fmla="*/ 6 w 91"/>
                  <a:gd name="T11" fmla="*/ 24 h 93"/>
                  <a:gd name="T12" fmla="*/ 2 w 91"/>
                  <a:gd name="T13" fmla="*/ 32 h 93"/>
                  <a:gd name="T14" fmla="*/ 0 w 91"/>
                  <a:gd name="T15" fmla="*/ 41 h 93"/>
                  <a:gd name="T16" fmla="*/ 0 w 91"/>
                  <a:gd name="T17" fmla="*/ 51 h 93"/>
                  <a:gd name="T18" fmla="*/ 2 w 91"/>
                  <a:gd name="T19" fmla="*/ 60 h 93"/>
                  <a:gd name="T20" fmla="*/ 6 w 91"/>
                  <a:gd name="T21" fmla="*/ 68 h 93"/>
                  <a:gd name="T22" fmla="*/ 10 w 91"/>
                  <a:gd name="T23" fmla="*/ 76 h 93"/>
                  <a:gd name="T24" fmla="*/ 16 w 91"/>
                  <a:gd name="T25" fmla="*/ 82 h 93"/>
                  <a:gd name="T26" fmla="*/ 24 w 91"/>
                  <a:gd name="T27" fmla="*/ 87 h 93"/>
                  <a:gd name="T28" fmla="*/ 32 w 91"/>
                  <a:gd name="T29" fmla="*/ 90 h 93"/>
                  <a:gd name="T30" fmla="*/ 41 w 91"/>
                  <a:gd name="T31" fmla="*/ 92 h 93"/>
                  <a:gd name="T32" fmla="*/ 50 w 91"/>
                  <a:gd name="T33" fmla="*/ 92 h 93"/>
                  <a:gd name="T34" fmla="*/ 59 w 91"/>
                  <a:gd name="T35" fmla="*/ 90 h 93"/>
                  <a:gd name="T36" fmla="*/ 67 w 91"/>
                  <a:gd name="T37" fmla="*/ 87 h 93"/>
                  <a:gd name="T38" fmla="*/ 75 w 91"/>
                  <a:gd name="T39" fmla="*/ 82 h 93"/>
                  <a:gd name="T40" fmla="*/ 80 w 91"/>
                  <a:gd name="T41" fmla="*/ 76 h 93"/>
                  <a:gd name="T42" fmla="*/ 85 w 91"/>
                  <a:gd name="T43" fmla="*/ 68 h 93"/>
                  <a:gd name="T44" fmla="*/ 89 w 91"/>
                  <a:gd name="T45" fmla="*/ 60 h 93"/>
                  <a:gd name="T46" fmla="*/ 91 w 91"/>
                  <a:gd name="T47" fmla="*/ 51 h 93"/>
                  <a:gd name="T48" fmla="*/ 91 w 91"/>
                  <a:gd name="T49" fmla="*/ 41 h 93"/>
                  <a:gd name="T50" fmla="*/ 89 w 91"/>
                  <a:gd name="T51" fmla="*/ 32 h 93"/>
                  <a:gd name="T52" fmla="*/ 85 w 91"/>
                  <a:gd name="T53" fmla="*/ 24 h 93"/>
                  <a:gd name="T54" fmla="*/ 80 w 91"/>
                  <a:gd name="T55" fmla="*/ 17 h 93"/>
                  <a:gd name="T56" fmla="*/ 75 w 91"/>
                  <a:gd name="T57" fmla="*/ 10 h 93"/>
                  <a:gd name="T58" fmla="*/ 67 w 91"/>
                  <a:gd name="T59" fmla="*/ 5 h 93"/>
                  <a:gd name="T60" fmla="*/ 59 w 91"/>
                  <a:gd name="T61" fmla="*/ 2 h 93"/>
                  <a:gd name="T62" fmla="*/ 50 w 91"/>
                  <a:gd name="T63" fmla="*/ 1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1" h="93">
                    <a:moveTo>
                      <a:pt x="45" y="0"/>
                    </a:moveTo>
                    <a:lnTo>
                      <a:pt x="41" y="1"/>
                    </a:lnTo>
                    <a:lnTo>
                      <a:pt x="36" y="1"/>
                    </a:lnTo>
                    <a:lnTo>
                      <a:pt x="32" y="2"/>
                    </a:lnTo>
                    <a:lnTo>
                      <a:pt x="28" y="4"/>
                    </a:lnTo>
                    <a:lnTo>
                      <a:pt x="24" y="5"/>
                    </a:lnTo>
                    <a:lnTo>
                      <a:pt x="20" y="8"/>
                    </a:lnTo>
                    <a:lnTo>
                      <a:pt x="16" y="10"/>
                    </a:lnTo>
                    <a:lnTo>
                      <a:pt x="13" y="13"/>
                    </a:lnTo>
                    <a:lnTo>
                      <a:pt x="10" y="17"/>
                    </a:lnTo>
                    <a:lnTo>
                      <a:pt x="8" y="21"/>
                    </a:lnTo>
                    <a:lnTo>
                      <a:pt x="6" y="24"/>
                    </a:lnTo>
                    <a:lnTo>
                      <a:pt x="4" y="29"/>
                    </a:lnTo>
                    <a:lnTo>
                      <a:pt x="2" y="32"/>
                    </a:lnTo>
                    <a:lnTo>
                      <a:pt x="1" y="37"/>
                    </a:lnTo>
                    <a:lnTo>
                      <a:pt x="0" y="41"/>
                    </a:lnTo>
                    <a:lnTo>
                      <a:pt x="0" y="46"/>
                    </a:lnTo>
                    <a:lnTo>
                      <a:pt x="0" y="51"/>
                    </a:lnTo>
                    <a:lnTo>
                      <a:pt x="1" y="55"/>
                    </a:lnTo>
                    <a:lnTo>
                      <a:pt x="2" y="60"/>
                    </a:lnTo>
                    <a:lnTo>
                      <a:pt x="4" y="64"/>
                    </a:lnTo>
                    <a:lnTo>
                      <a:pt x="6" y="68"/>
                    </a:lnTo>
                    <a:lnTo>
                      <a:pt x="8" y="72"/>
                    </a:lnTo>
                    <a:lnTo>
                      <a:pt x="10" y="76"/>
                    </a:lnTo>
                    <a:lnTo>
                      <a:pt x="13" y="79"/>
                    </a:lnTo>
                    <a:lnTo>
                      <a:pt x="16" y="82"/>
                    </a:lnTo>
                    <a:lnTo>
                      <a:pt x="20" y="84"/>
                    </a:lnTo>
                    <a:lnTo>
                      <a:pt x="24" y="87"/>
                    </a:lnTo>
                    <a:lnTo>
                      <a:pt x="28" y="89"/>
                    </a:lnTo>
                    <a:lnTo>
                      <a:pt x="32" y="90"/>
                    </a:lnTo>
                    <a:lnTo>
                      <a:pt x="36" y="92"/>
                    </a:lnTo>
                    <a:lnTo>
                      <a:pt x="41" y="92"/>
                    </a:lnTo>
                    <a:lnTo>
                      <a:pt x="45" y="93"/>
                    </a:lnTo>
                    <a:lnTo>
                      <a:pt x="50" y="92"/>
                    </a:lnTo>
                    <a:lnTo>
                      <a:pt x="55" y="92"/>
                    </a:lnTo>
                    <a:lnTo>
                      <a:pt x="59" y="90"/>
                    </a:lnTo>
                    <a:lnTo>
                      <a:pt x="63" y="89"/>
                    </a:lnTo>
                    <a:lnTo>
                      <a:pt x="67" y="87"/>
                    </a:lnTo>
                    <a:lnTo>
                      <a:pt x="71" y="84"/>
                    </a:lnTo>
                    <a:lnTo>
                      <a:pt x="75" y="82"/>
                    </a:lnTo>
                    <a:lnTo>
                      <a:pt x="78" y="79"/>
                    </a:lnTo>
                    <a:lnTo>
                      <a:pt x="80" y="76"/>
                    </a:lnTo>
                    <a:lnTo>
                      <a:pt x="83" y="72"/>
                    </a:lnTo>
                    <a:lnTo>
                      <a:pt x="85" y="68"/>
                    </a:lnTo>
                    <a:lnTo>
                      <a:pt x="87" y="64"/>
                    </a:lnTo>
                    <a:lnTo>
                      <a:pt x="89" y="60"/>
                    </a:lnTo>
                    <a:lnTo>
                      <a:pt x="90" y="55"/>
                    </a:lnTo>
                    <a:lnTo>
                      <a:pt x="91" y="51"/>
                    </a:lnTo>
                    <a:lnTo>
                      <a:pt x="91" y="46"/>
                    </a:lnTo>
                    <a:lnTo>
                      <a:pt x="91" y="41"/>
                    </a:lnTo>
                    <a:lnTo>
                      <a:pt x="90" y="37"/>
                    </a:lnTo>
                    <a:lnTo>
                      <a:pt x="89" y="32"/>
                    </a:lnTo>
                    <a:lnTo>
                      <a:pt x="87" y="29"/>
                    </a:lnTo>
                    <a:lnTo>
                      <a:pt x="85" y="24"/>
                    </a:lnTo>
                    <a:lnTo>
                      <a:pt x="83" y="21"/>
                    </a:lnTo>
                    <a:lnTo>
                      <a:pt x="80" y="17"/>
                    </a:lnTo>
                    <a:lnTo>
                      <a:pt x="78" y="13"/>
                    </a:lnTo>
                    <a:lnTo>
                      <a:pt x="75" y="10"/>
                    </a:lnTo>
                    <a:lnTo>
                      <a:pt x="71" y="8"/>
                    </a:lnTo>
                    <a:lnTo>
                      <a:pt x="67" y="5"/>
                    </a:lnTo>
                    <a:lnTo>
                      <a:pt x="63" y="4"/>
                    </a:lnTo>
                    <a:lnTo>
                      <a:pt x="59" y="2"/>
                    </a:lnTo>
                    <a:lnTo>
                      <a:pt x="55" y="1"/>
                    </a:lnTo>
                    <a:lnTo>
                      <a:pt x="50" y="1"/>
                    </a:lnTo>
                    <a:lnTo>
                      <a:pt x="45" y="0"/>
                    </a:lnTo>
                    <a:close/>
                  </a:path>
                </a:pathLst>
              </a:custGeom>
              <a:solidFill>
                <a:srgbClr val="CC99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Freeform 442">
                <a:extLst>
                  <a:ext uri="{FF2B5EF4-FFF2-40B4-BE49-F238E27FC236}">
                    <a16:creationId xmlns:a16="http://schemas.microsoft.com/office/drawing/2014/main" xmlns="" id="{B916C4DD-0B43-4217-8FD7-5EEA37DB9E3B}"/>
                  </a:ext>
                </a:extLst>
              </p:cNvPr>
              <p:cNvSpPr>
                <a:spLocks/>
              </p:cNvSpPr>
              <p:nvPr/>
            </p:nvSpPr>
            <p:spPr bwMode="auto">
              <a:xfrm>
                <a:off x="3689" y="2288"/>
                <a:ext cx="91" cy="93"/>
              </a:xfrm>
              <a:custGeom>
                <a:avLst/>
                <a:gdLst>
                  <a:gd name="T0" fmla="*/ 41 w 91"/>
                  <a:gd name="T1" fmla="*/ 1 h 93"/>
                  <a:gd name="T2" fmla="*/ 32 w 91"/>
                  <a:gd name="T3" fmla="*/ 2 h 93"/>
                  <a:gd name="T4" fmla="*/ 24 w 91"/>
                  <a:gd name="T5" fmla="*/ 5 h 93"/>
                  <a:gd name="T6" fmla="*/ 16 w 91"/>
                  <a:gd name="T7" fmla="*/ 10 h 93"/>
                  <a:gd name="T8" fmla="*/ 10 w 91"/>
                  <a:gd name="T9" fmla="*/ 17 h 93"/>
                  <a:gd name="T10" fmla="*/ 6 w 91"/>
                  <a:gd name="T11" fmla="*/ 24 h 93"/>
                  <a:gd name="T12" fmla="*/ 2 w 91"/>
                  <a:gd name="T13" fmla="*/ 32 h 93"/>
                  <a:gd name="T14" fmla="*/ 0 w 91"/>
                  <a:gd name="T15" fmla="*/ 41 h 93"/>
                  <a:gd name="T16" fmla="*/ 0 w 91"/>
                  <a:gd name="T17" fmla="*/ 51 h 93"/>
                  <a:gd name="T18" fmla="*/ 2 w 91"/>
                  <a:gd name="T19" fmla="*/ 60 h 93"/>
                  <a:gd name="T20" fmla="*/ 6 w 91"/>
                  <a:gd name="T21" fmla="*/ 68 h 93"/>
                  <a:gd name="T22" fmla="*/ 10 w 91"/>
                  <a:gd name="T23" fmla="*/ 76 h 93"/>
                  <a:gd name="T24" fmla="*/ 16 w 91"/>
                  <a:gd name="T25" fmla="*/ 82 h 93"/>
                  <a:gd name="T26" fmla="*/ 24 w 91"/>
                  <a:gd name="T27" fmla="*/ 87 h 93"/>
                  <a:gd name="T28" fmla="*/ 32 w 91"/>
                  <a:gd name="T29" fmla="*/ 90 h 93"/>
                  <a:gd name="T30" fmla="*/ 41 w 91"/>
                  <a:gd name="T31" fmla="*/ 92 h 93"/>
                  <a:gd name="T32" fmla="*/ 50 w 91"/>
                  <a:gd name="T33" fmla="*/ 92 h 93"/>
                  <a:gd name="T34" fmla="*/ 59 w 91"/>
                  <a:gd name="T35" fmla="*/ 90 h 93"/>
                  <a:gd name="T36" fmla="*/ 67 w 91"/>
                  <a:gd name="T37" fmla="*/ 87 h 93"/>
                  <a:gd name="T38" fmla="*/ 75 w 91"/>
                  <a:gd name="T39" fmla="*/ 82 h 93"/>
                  <a:gd name="T40" fmla="*/ 80 w 91"/>
                  <a:gd name="T41" fmla="*/ 76 h 93"/>
                  <a:gd name="T42" fmla="*/ 85 w 91"/>
                  <a:gd name="T43" fmla="*/ 68 h 93"/>
                  <a:gd name="T44" fmla="*/ 89 w 91"/>
                  <a:gd name="T45" fmla="*/ 60 h 93"/>
                  <a:gd name="T46" fmla="*/ 91 w 91"/>
                  <a:gd name="T47" fmla="*/ 51 h 93"/>
                  <a:gd name="T48" fmla="*/ 91 w 91"/>
                  <a:gd name="T49" fmla="*/ 41 h 93"/>
                  <a:gd name="T50" fmla="*/ 89 w 91"/>
                  <a:gd name="T51" fmla="*/ 32 h 93"/>
                  <a:gd name="T52" fmla="*/ 85 w 91"/>
                  <a:gd name="T53" fmla="*/ 24 h 93"/>
                  <a:gd name="T54" fmla="*/ 80 w 91"/>
                  <a:gd name="T55" fmla="*/ 17 h 93"/>
                  <a:gd name="T56" fmla="*/ 75 w 91"/>
                  <a:gd name="T57" fmla="*/ 10 h 93"/>
                  <a:gd name="T58" fmla="*/ 67 w 91"/>
                  <a:gd name="T59" fmla="*/ 5 h 93"/>
                  <a:gd name="T60" fmla="*/ 59 w 91"/>
                  <a:gd name="T61" fmla="*/ 2 h 93"/>
                  <a:gd name="T62" fmla="*/ 50 w 91"/>
                  <a:gd name="T63" fmla="*/ 1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1" h="93">
                    <a:moveTo>
                      <a:pt x="45" y="0"/>
                    </a:moveTo>
                    <a:lnTo>
                      <a:pt x="41" y="1"/>
                    </a:lnTo>
                    <a:lnTo>
                      <a:pt x="36" y="1"/>
                    </a:lnTo>
                    <a:lnTo>
                      <a:pt x="32" y="2"/>
                    </a:lnTo>
                    <a:lnTo>
                      <a:pt x="28" y="4"/>
                    </a:lnTo>
                    <a:lnTo>
                      <a:pt x="24" y="5"/>
                    </a:lnTo>
                    <a:lnTo>
                      <a:pt x="20" y="8"/>
                    </a:lnTo>
                    <a:lnTo>
                      <a:pt x="16" y="10"/>
                    </a:lnTo>
                    <a:lnTo>
                      <a:pt x="13" y="13"/>
                    </a:lnTo>
                    <a:lnTo>
                      <a:pt x="10" y="17"/>
                    </a:lnTo>
                    <a:lnTo>
                      <a:pt x="8" y="21"/>
                    </a:lnTo>
                    <a:lnTo>
                      <a:pt x="6" y="24"/>
                    </a:lnTo>
                    <a:lnTo>
                      <a:pt x="4" y="29"/>
                    </a:lnTo>
                    <a:lnTo>
                      <a:pt x="2" y="32"/>
                    </a:lnTo>
                    <a:lnTo>
                      <a:pt x="1" y="37"/>
                    </a:lnTo>
                    <a:lnTo>
                      <a:pt x="0" y="41"/>
                    </a:lnTo>
                    <a:lnTo>
                      <a:pt x="0" y="46"/>
                    </a:lnTo>
                    <a:lnTo>
                      <a:pt x="0" y="51"/>
                    </a:lnTo>
                    <a:lnTo>
                      <a:pt x="1" y="55"/>
                    </a:lnTo>
                    <a:lnTo>
                      <a:pt x="2" y="60"/>
                    </a:lnTo>
                    <a:lnTo>
                      <a:pt x="4" y="64"/>
                    </a:lnTo>
                    <a:lnTo>
                      <a:pt x="6" y="68"/>
                    </a:lnTo>
                    <a:lnTo>
                      <a:pt x="8" y="72"/>
                    </a:lnTo>
                    <a:lnTo>
                      <a:pt x="10" y="76"/>
                    </a:lnTo>
                    <a:lnTo>
                      <a:pt x="13" y="79"/>
                    </a:lnTo>
                    <a:lnTo>
                      <a:pt x="16" y="82"/>
                    </a:lnTo>
                    <a:lnTo>
                      <a:pt x="20" y="84"/>
                    </a:lnTo>
                    <a:lnTo>
                      <a:pt x="24" y="87"/>
                    </a:lnTo>
                    <a:lnTo>
                      <a:pt x="28" y="89"/>
                    </a:lnTo>
                    <a:lnTo>
                      <a:pt x="32" y="90"/>
                    </a:lnTo>
                    <a:lnTo>
                      <a:pt x="36" y="92"/>
                    </a:lnTo>
                    <a:lnTo>
                      <a:pt x="41" y="92"/>
                    </a:lnTo>
                    <a:lnTo>
                      <a:pt x="45" y="93"/>
                    </a:lnTo>
                    <a:lnTo>
                      <a:pt x="50" y="92"/>
                    </a:lnTo>
                    <a:lnTo>
                      <a:pt x="55" y="92"/>
                    </a:lnTo>
                    <a:lnTo>
                      <a:pt x="59" y="90"/>
                    </a:lnTo>
                    <a:lnTo>
                      <a:pt x="63" y="89"/>
                    </a:lnTo>
                    <a:lnTo>
                      <a:pt x="67" y="87"/>
                    </a:lnTo>
                    <a:lnTo>
                      <a:pt x="71" y="84"/>
                    </a:lnTo>
                    <a:lnTo>
                      <a:pt x="75" y="82"/>
                    </a:lnTo>
                    <a:lnTo>
                      <a:pt x="78" y="79"/>
                    </a:lnTo>
                    <a:lnTo>
                      <a:pt x="80" y="76"/>
                    </a:lnTo>
                    <a:lnTo>
                      <a:pt x="83" y="72"/>
                    </a:lnTo>
                    <a:lnTo>
                      <a:pt x="85" y="68"/>
                    </a:lnTo>
                    <a:lnTo>
                      <a:pt x="87" y="64"/>
                    </a:lnTo>
                    <a:lnTo>
                      <a:pt x="89" y="60"/>
                    </a:lnTo>
                    <a:lnTo>
                      <a:pt x="90" y="55"/>
                    </a:lnTo>
                    <a:lnTo>
                      <a:pt x="91" y="51"/>
                    </a:lnTo>
                    <a:lnTo>
                      <a:pt x="91" y="46"/>
                    </a:lnTo>
                    <a:lnTo>
                      <a:pt x="91" y="41"/>
                    </a:lnTo>
                    <a:lnTo>
                      <a:pt x="90" y="37"/>
                    </a:lnTo>
                    <a:lnTo>
                      <a:pt x="89" y="32"/>
                    </a:lnTo>
                    <a:lnTo>
                      <a:pt x="87" y="29"/>
                    </a:lnTo>
                    <a:lnTo>
                      <a:pt x="85" y="24"/>
                    </a:lnTo>
                    <a:lnTo>
                      <a:pt x="83" y="21"/>
                    </a:lnTo>
                    <a:lnTo>
                      <a:pt x="80" y="17"/>
                    </a:lnTo>
                    <a:lnTo>
                      <a:pt x="78" y="13"/>
                    </a:lnTo>
                    <a:lnTo>
                      <a:pt x="75" y="10"/>
                    </a:lnTo>
                    <a:lnTo>
                      <a:pt x="71" y="8"/>
                    </a:lnTo>
                    <a:lnTo>
                      <a:pt x="67" y="5"/>
                    </a:lnTo>
                    <a:lnTo>
                      <a:pt x="63" y="4"/>
                    </a:lnTo>
                    <a:lnTo>
                      <a:pt x="59" y="2"/>
                    </a:lnTo>
                    <a:lnTo>
                      <a:pt x="55" y="1"/>
                    </a:lnTo>
                    <a:lnTo>
                      <a:pt x="50" y="1"/>
                    </a:lnTo>
                    <a:lnTo>
                      <a:pt x="45" y="0"/>
                    </a:lnTo>
                  </a:path>
                </a:pathLst>
              </a:custGeom>
              <a:noFill/>
              <a:ln w="1111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Line 443">
                <a:extLst>
                  <a:ext uri="{FF2B5EF4-FFF2-40B4-BE49-F238E27FC236}">
                    <a16:creationId xmlns:a16="http://schemas.microsoft.com/office/drawing/2014/main" xmlns="" id="{F9C52240-1DD7-4D0B-BD3C-31DE241A20B7}"/>
                  </a:ext>
                </a:extLst>
              </p:cNvPr>
              <p:cNvSpPr>
                <a:spLocks noChangeShapeType="1"/>
              </p:cNvSpPr>
              <p:nvPr/>
            </p:nvSpPr>
            <p:spPr bwMode="auto">
              <a:xfrm>
                <a:off x="3715" y="2335"/>
                <a:ext cx="39"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Line 444">
                <a:extLst>
                  <a:ext uri="{FF2B5EF4-FFF2-40B4-BE49-F238E27FC236}">
                    <a16:creationId xmlns:a16="http://schemas.microsoft.com/office/drawing/2014/main" xmlns="" id="{EF98E3C2-ECEE-43F0-91DC-0CD94448C989}"/>
                  </a:ext>
                </a:extLst>
              </p:cNvPr>
              <p:cNvSpPr>
                <a:spLocks noChangeShapeType="1"/>
              </p:cNvSpPr>
              <p:nvPr/>
            </p:nvSpPr>
            <p:spPr bwMode="auto">
              <a:xfrm flipH="1">
                <a:off x="3715" y="2296"/>
                <a:ext cx="19" cy="3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Line 445">
                <a:extLst>
                  <a:ext uri="{FF2B5EF4-FFF2-40B4-BE49-F238E27FC236}">
                    <a16:creationId xmlns:a16="http://schemas.microsoft.com/office/drawing/2014/main" xmlns="" id="{297EC567-BC60-4063-B86B-AF4FF6E68867}"/>
                  </a:ext>
                </a:extLst>
              </p:cNvPr>
              <p:cNvSpPr>
                <a:spLocks noChangeShapeType="1"/>
              </p:cNvSpPr>
              <p:nvPr/>
            </p:nvSpPr>
            <p:spPr bwMode="auto">
              <a:xfrm flipH="1">
                <a:off x="3734" y="2335"/>
                <a:ext cx="27" cy="38"/>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Line 446">
                <a:extLst>
                  <a:ext uri="{FF2B5EF4-FFF2-40B4-BE49-F238E27FC236}">
                    <a16:creationId xmlns:a16="http://schemas.microsoft.com/office/drawing/2014/main" xmlns="" id="{F7EFA606-4315-4E62-B371-27A23F7859A7}"/>
                  </a:ext>
                </a:extLst>
              </p:cNvPr>
              <p:cNvSpPr>
                <a:spLocks noChangeShapeType="1"/>
              </p:cNvSpPr>
              <p:nvPr/>
            </p:nvSpPr>
            <p:spPr bwMode="auto">
              <a:xfrm>
                <a:off x="3728" y="2365"/>
                <a:ext cx="0" cy="216"/>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447">
                <a:extLst>
                  <a:ext uri="{FF2B5EF4-FFF2-40B4-BE49-F238E27FC236}">
                    <a16:creationId xmlns:a16="http://schemas.microsoft.com/office/drawing/2014/main" xmlns="" id="{007B743A-F3EC-4E4A-BB83-384ED39DA09B}"/>
                  </a:ext>
                </a:extLst>
              </p:cNvPr>
              <p:cNvSpPr>
                <a:spLocks/>
              </p:cNvSpPr>
              <p:nvPr/>
            </p:nvSpPr>
            <p:spPr bwMode="auto">
              <a:xfrm>
                <a:off x="3708" y="2565"/>
                <a:ext cx="46" cy="84"/>
              </a:xfrm>
              <a:custGeom>
                <a:avLst/>
                <a:gdLst>
                  <a:gd name="T0" fmla="*/ 0 w 46"/>
                  <a:gd name="T1" fmla="*/ 0 h 84"/>
                  <a:gd name="T2" fmla="*/ 20 w 46"/>
                  <a:gd name="T3" fmla="*/ 84 h 84"/>
                  <a:gd name="T4" fmla="*/ 46 w 46"/>
                  <a:gd name="T5" fmla="*/ 0 h 84"/>
                  <a:gd name="T6" fmla="*/ 0 w 46"/>
                  <a:gd name="T7" fmla="*/ 0 h 84"/>
                </a:gdLst>
                <a:ahLst/>
                <a:cxnLst>
                  <a:cxn ang="0">
                    <a:pos x="T0" y="T1"/>
                  </a:cxn>
                  <a:cxn ang="0">
                    <a:pos x="T2" y="T3"/>
                  </a:cxn>
                  <a:cxn ang="0">
                    <a:pos x="T4" y="T5"/>
                  </a:cxn>
                  <a:cxn ang="0">
                    <a:pos x="T6" y="T7"/>
                  </a:cxn>
                </a:cxnLst>
                <a:rect l="0" t="0" r="r" b="b"/>
                <a:pathLst>
                  <a:path w="46" h="84">
                    <a:moveTo>
                      <a:pt x="0" y="0"/>
                    </a:moveTo>
                    <a:lnTo>
                      <a:pt x="20" y="84"/>
                    </a:lnTo>
                    <a:lnTo>
                      <a:pt x="46"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Line 448">
                <a:extLst>
                  <a:ext uri="{FF2B5EF4-FFF2-40B4-BE49-F238E27FC236}">
                    <a16:creationId xmlns:a16="http://schemas.microsoft.com/office/drawing/2014/main" xmlns="" id="{660CDD9C-8DA6-4D60-AFA8-972956B7BEC8}"/>
                  </a:ext>
                </a:extLst>
              </p:cNvPr>
              <p:cNvSpPr>
                <a:spLocks noChangeShapeType="1"/>
              </p:cNvSpPr>
              <p:nvPr/>
            </p:nvSpPr>
            <p:spPr bwMode="auto">
              <a:xfrm>
                <a:off x="3728" y="2049"/>
                <a:ext cx="0" cy="116"/>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449">
                <a:extLst>
                  <a:ext uri="{FF2B5EF4-FFF2-40B4-BE49-F238E27FC236}">
                    <a16:creationId xmlns:a16="http://schemas.microsoft.com/office/drawing/2014/main" xmlns="" id="{1F68C18B-68BC-4745-AEC3-3DA365FB65D3}"/>
                  </a:ext>
                </a:extLst>
              </p:cNvPr>
              <p:cNvSpPr>
                <a:spLocks/>
              </p:cNvSpPr>
              <p:nvPr/>
            </p:nvSpPr>
            <p:spPr bwMode="auto">
              <a:xfrm>
                <a:off x="3963" y="2649"/>
                <a:ext cx="98" cy="200"/>
              </a:xfrm>
              <a:custGeom>
                <a:avLst/>
                <a:gdLst>
                  <a:gd name="T0" fmla="*/ 46 w 98"/>
                  <a:gd name="T1" fmla="*/ 0 h 200"/>
                  <a:gd name="T2" fmla="*/ 66 w 98"/>
                  <a:gd name="T3" fmla="*/ 9 h 200"/>
                  <a:gd name="T4" fmla="*/ 85 w 98"/>
                  <a:gd name="T5" fmla="*/ 31 h 200"/>
                  <a:gd name="T6" fmla="*/ 92 w 98"/>
                  <a:gd name="T7" fmla="*/ 62 h 200"/>
                  <a:gd name="T8" fmla="*/ 98 w 98"/>
                  <a:gd name="T9" fmla="*/ 100 h 200"/>
                  <a:gd name="T10" fmla="*/ 92 w 98"/>
                  <a:gd name="T11" fmla="*/ 139 h 200"/>
                  <a:gd name="T12" fmla="*/ 85 w 98"/>
                  <a:gd name="T13" fmla="*/ 170 h 200"/>
                  <a:gd name="T14" fmla="*/ 66 w 98"/>
                  <a:gd name="T15" fmla="*/ 192 h 200"/>
                  <a:gd name="T16" fmla="*/ 46 w 98"/>
                  <a:gd name="T17" fmla="*/ 200 h 200"/>
                  <a:gd name="T18" fmla="*/ 0 w 98"/>
                  <a:gd name="T19" fmla="*/ 200 h 200"/>
                  <a:gd name="T20" fmla="*/ 0 w 98"/>
                  <a:gd name="T21" fmla="*/ 0 h 200"/>
                  <a:gd name="T22" fmla="*/ 46 w 98"/>
                  <a:gd name="T23"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200">
                    <a:moveTo>
                      <a:pt x="46" y="0"/>
                    </a:moveTo>
                    <a:lnTo>
                      <a:pt x="66" y="9"/>
                    </a:lnTo>
                    <a:lnTo>
                      <a:pt x="85" y="31"/>
                    </a:lnTo>
                    <a:lnTo>
                      <a:pt x="92" y="62"/>
                    </a:lnTo>
                    <a:lnTo>
                      <a:pt x="98" y="100"/>
                    </a:lnTo>
                    <a:lnTo>
                      <a:pt x="92" y="139"/>
                    </a:lnTo>
                    <a:lnTo>
                      <a:pt x="85" y="170"/>
                    </a:lnTo>
                    <a:lnTo>
                      <a:pt x="66" y="192"/>
                    </a:lnTo>
                    <a:lnTo>
                      <a:pt x="46" y="200"/>
                    </a:lnTo>
                    <a:lnTo>
                      <a:pt x="0" y="200"/>
                    </a:lnTo>
                    <a:lnTo>
                      <a:pt x="0" y="0"/>
                    </a:lnTo>
                    <a:lnTo>
                      <a:pt x="46" y="0"/>
                    </a:lnTo>
                    <a:close/>
                  </a:path>
                </a:pathLst>
              </a:custGeom>
              <a:solidFill>
                <a:srgbClr val="CC99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Freeform 450">
                <a:extLst>
                  <a:ext uri="{FF2B5EF4-FFF2-40B4-BE49-F238E27FC236}">
                    <a16:creationId xmlns:a16="http://schemas.microsoft.com/office/drawing/2014/main" xmlns="" id="{5926C954-5E1B-4324-8686-69F5473EC3EB}"/>
                  </a:ext>
                </a:extLst>
              </p:cNvPr>
              <p:cNvSpPr>
                <a:spLocks/>
              </p:cNvSpPr>
              <p:nvPr/>
            </p:nvSpPr>
            <p:spPr bwMode="auto">
              <a:xfrm>
                <a:off x="3963" y="2649"/>
                <a:ext cx="98" cy="200"/>
              </a:xfrm>
              <a:custGeom>
                <a:avLst/>
                <a:gdLst>
                  <a:gd name="T0" fmla="*/ 46 w 98"/>
                  <a:gd name="T1" fmla="*/ 0 h 200"/>
                  <a:gd name="T2" fmla="*/ 66 w 98"/>
                  <a:gd name="T3" fmla="*/ 9 h 200"/>
                  <a:gd name="T4" fmla="*/ 85 w 98"/>
                  <a:gd name="T5" fmla="*/ 31 h 200"/>
                  <a:gd name="T6" fmla="*/ 92 w 98"/>
                  <a:gd name="T7" fmla="*/ 62 h 200"/>
                  <a:gd name="T8" fmla="*/ 98 w 98"/>
                  <a:gd name="T9" fmla="*/ 100 h 200"/>
                  <a:gd name="T10" fmla="*/ 92 w 98"/>
                  <a:gd name="T11" fmla="*/ 139 h 200"/>
                  <a:gd name="T12" fmla="*/ 85 w 98"/>
                  <a:gd name="T13" fmla="*/ 170 h 200"/>
                  <a:gd name="T14" fmla="*/ 66 w 98"/>
                  <a:gd name="T15" fmla="*/ 192 h 200"/>
                  <a:gd name="T16" fmla="*/ 46 w 98"/>
                  <a:gd name="T17" fmla="*/ 200 h 200"/>
                  <a:gd name="T18" fmla="*/ 0 w 98"/>
                  <a:gd name="T19" fmla="*/ 200 h 200"/>
                  <a:gd name="T20" fmla="*/ 0 w 98"/>
                  <a:gd name="T21" fmla="*/ 0 h 200"/>
                  <a:gd name="T22" fmla="*/ 46 w 98"/>
                  <a:gd name="T23"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200">
                    <a:moveTo>
                      <a:pt x="46" y="0"/>
                    </a:moveTo>
                    <a:lnTo>
                      <a:pt x="66" y="9"/>
                    </a:lnTo>
                    <a:lnTo>
                      <a:pt x="85" y="31"/>
                    </a:lnTo>
                    <a:lnTo>
                      <a:pt x="92" y="62"/>
                    </a:lnTo>
                    <a:lnTo>
                      <a:pt x="98" y="100"/>
                    </a:lnTo>
                    <a:lnTo>
                      <a:pt x="92" y="139"/>
                    </a:lnTo>
                    <a:lnTo>
                      <a:pt x="85" y="170"/>
                    </a:lnTo>
                    <a:lnTo>
                      <a:pt x="66" y="192"/>
                    </a:lnTo>
                    <a:lnTo>
                      <a:pt x="46" y="200"/>
                    </a:lnTo>
                    <a:lnTo>
                      <a:pt x="0" y="200"/>
                    </a:lnTo>
                    <a:lnTo>
                      <a:pt x="0" y="0"/>
                    </a:lnTo>
                    <a:lnTo>
                      <a:pt x="46" y="0"/>
                    </a:lnTo>
                    <a:close/>
                  </a:path>
                </a:pathLst>
              </a:custGeom>
              <a:noFill/>
              <a:ln w="1111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Freeform 451">
                <a:extLst>
                  <a:ext uri="{FF2B5EF4-FFF2-40B4-BE49-F238E27FC236}">
                    <a16:creationId xmlns:a16="http://schemas.microsoft.com/office/drawing/2014/main" xmlns="" id="{72310779-D8CC-4B04-A3A9-5A7F18B33839}"/>
                  </a:ext>
                </a:extLst>
              </p:cNvPr>
              <p:cNvSpPr>
                <a:spLocks/>
              </p:cNvSpPr>
              <p:nvPr/>
            </p:nvSpPr>
            <p:spPr bwMode="auto">
              <a:xfrm>
                <a:off x="3584" y="2649"/>
                <a:ext cx="105" cy="200"/>
              </a:xfrm>
              <a:custGeom>
                <a:avLst/>
                <a:gdLst>
                  <a:gd name="T0" fmla="*/ 52 w 105"/>
                  <a:gd name="T1" fmla="*/ 200 h 200"/>
                  <a:gd name="T2" fmla="*/ 33 w 105"/>
                  <a:gd name="T3" fmla="*/ 192 h 200"/>
                  <a:gd name="T4" fmla="*/ 19 w 105"/>
                  <a:gd name="T5" fmla="*/ 169 h 200"/>
                  <a:gd name="T6" fmla="*/ 6 w 105"/>
                  <a:gd name="T7" fmla="*/ 139 h 200"/>
                  <a:gd name="T8" fmla="*/ 0 w 105"/>
                  <a:gd name="T9" fmla="*/ 100 h 200"/>
                  <a:gd name="T10" fmla="*/ 6 w 105"/>
                  <a:gd name="T11" fmla="*/ 62 h 200"/>
                  <a:gd name="T12" fmla="*/ 19 w 105"/>
                  <a:gd name="T13" fmla="*/ 31 h 200"/>
                  <a:gd name="T14" fmla="*/ 33 w 105"/>
                  <a:gd name="T15" fmla="*/ 9 h 200"/>
                  <a:gd name="T16" fmla="*/ 52 w 105"/>
                  <a:gd name="T17" fmla="*/ 0 h 200"/>
                  <a:gd name="T18" fmla="*/ 105 w 105"/>
                  <a:gd name="T19" fmla="*/ 0 h 200"/>
                  <a:gd name="T20" fmla="*/ 105 w 105"/>
                  <a:gd name="T21" fmla="*/ 200 h 200"/>
                  <a:gd name="T22" fmla="*/ 52 w 105"/>
                  <a:gd name="T23"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5" h="200">
                    <a:moveTo>
                      <a:pt x="52" y="200"/>
                    </a:moveTo>
                    <a:lnTo>
                      <a:pt x="33" y="192"/>
                    </a:lnTo>
                    <a:lnTo>
                      <a:pt x="19" y="169"/>
                    </a:lnTo>
                    <a:lnTo>
                      <a:pt x="6" y="139"/>
                    </a:lnTo>
                    <a:lnTo>
                      <a:pt x="0" y="100"/>
                    </a:lnTo>
                    <a:lnTo>
                      <a:pt x="6" y="62"/>
                    </a:lnTo>
                    <a:lnTo>
                      <a:pt x="19" y="31"/>
                    </a:lnTo>
                    <a:lnTo>
                      <a:pt x="33" y="9"/>
                    </a:lnTo>
                    <a:lnTo>
                      <a:pt x="52" y="0"/>
                    </a:lnTo>
                    <a:lnTo>
                      <a:pt x="105" y="0"/>
                    </a:lnTo>
                    <a:lnTo>
                      <a:pt x="105" y="200"/>
                    </a:lnTo>
                    <a:lnTo>
                      <a:pt x="52" y="200"/>
                    </a:lnTo>
                    <a:close/>
                  </a:path>
                </a:pathLst>
              </a:custGeom>
              <a:solidFill>
                <a:srgbClr val="CC99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452">
                <a:extLst>
                  <a:ext uri="{FF2B5EF4-FFF2-40B4-BE49-F238E27FC236}">
                    <a16:creationId xmlns:a16="http://schemas.microsoft.com/office/drawing/2014/main" xmlns="" id="{166CD43C-F2E9-4E2C-B97C-F43DAC460B60}"/>
                  </a:ext>
                </a:extLst>
              </p:cNvPr>
              <p:cNvSpPr>
                <a:spLocks/>
              </p:cNvSpPr>
              <p:nvPr/>
            </p:nvSpPr>
            <p:spPr bwMode="auto">
              <a:xfrm>
                <a:off x="3584" y="2649"/>
                <a:ext cx="105" cy="200"/>
              </a:xfrm>
              <a:custGeom>
                <a:avLst/>
                <a:gdLst>
                  <a:gd name="T0" fmla="*/ 52 w 105"/>
                  <a:gd name="T1" fmla="*/ 200 h 200"/>
                  <a:gd name="T2" fmla="*/ 33 w 105"/>
                  <a:gd name="T3" fmla="*/ 192 h 200"/>
                  <a:gd name="T4" fmla="*/ 19 w 105"/>
                  <a:gd name="T5" fmla="*/ 169 h 200"/>
                  <a:gd name="T6" fmla="*/ 6 w 105"/>
                  <a:gd name="T7" fmla="*/ 139 h 200"/>
                  <a:gd name="T8" fmla="*/ 0 w 105"/>
                  <a:gd name="T9" fmla="*/ 100 h 200"/>
                  <a:gd name="T10" fmla="*/ 6 w 105"/>
                  <a:gd name="T11" fmla="*/ 62 h 200"/>
                  <a:gd name="T12" fmla="*/ 19 w 105"/>
                  <a:gd name="T13" fmla="*/ 31 h 200"/>
                  <a:gd name="T14" fmla="*/ 33 w 105"/>
                  <a:gd name="T15" fmla="*/ 9 h 200"/>
                  <a:gd name="T16" fmla="*/ 52 w 105"/>
                  <a:gd name="T17" fmla="*/ 0 h 200"/>
                  <a:gd name="T18" fmla="*/ 105 w 105"/>
                  <a:gd name="T19" fmla="*/ 0 h 200"/>
                  <a:gd name="T20" fmla="*/ 105 w 105"/>
                  <a:gd name="T21" fmla="*/ 200 h 200"/>
                  <a:gd name="T22" fmla="*/ 52 w 105"/>
                  <a:gd name="T23"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5" h="200">
                    <a:moveTo>
                      <a:pt x="52" y="200"/>
                    </a:moveTo>
                    <a:lnTo>
                      <a:pt x="33" y="192"/>
                    </a:lnTo>
                    <a:lnTo>
                      <a:pt x="19" y="169"/>
                    </a:lnTo>
                    <a:lnTo>
                      <a:pt x="6" y="139"/>
                    </a:lnTo>
                    <a:lnTo>
                      <a:pt x="0" y="100"/>
                    </a:lnTo>
                    <a:lnTo>
                      <a:pt x="6" y="62"/>
                    </a:lnTo>
                    <a:lnTo>
                      <a:pt x="19" y="31"/>
                    </a:lnTo>
                    <a:lnTo>
                      <a:pt x="33" y="9"/>
                    </a:lnTo>
                    <a:lnTo>
                      <a:pt x="52" y="0"/>
                    </a:lnTo>
                    <a:lnTo>
                      <a:pt x="105" y="0"/>
                    </a:lnTo>
                    <a:lnTo>
                      <a:pt x="105" y="200"/>
                    </a:lnTo>
                    <a:lnTo>
                      <a:pt x="52" y="200"/>
                    </a:lnTo>
                    <a:close/>
                  </a:path>
                </a:pathLst>
              </a:custGeom>
              <a:noFill/>
              <a:ln w="1111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Rectangle 453">
                <a:extLst>
                  <a:ext uri="{FF2B5EF4-FFF2-40B4-BE49-F238E27FC236}">
                    <a16:creationId xmlns:a16="http://schemas.microsoft.com/office/drawing/2014/main" xmlns="" id="{FA227528-2049-4067-93F7-5EE6D13C8229}"/>
                  </a:ext>
                </a:extLst>
              </p:cNvPr>
              <p:cNvSpPr>
                <a:spLocks noChangeArrowheads="1"/>
              </p:cNvSpPr>
              <p:nvPr/>
            </p:nvSpPr>
            <p:spPr bwMode="auto">
              <a:xfrm>
                <a:off x="3696" y="2649"/>
                <a:ext cx="274" cy="209"/>
              </a:xfrm>
              <a:prstGeom prst="rect">
                <a:avLst/>
              </a:prstGeom>
              <a:solidFill>
                <a:srgbClr val="CC99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Rectangle 454">
                <a:extLst>
                  <a:ext uri="{FF2B5EF4-FFF2-40B4-BE49-F238E27FC236}">
                    <a16:creationId xmlns:a16="http://schemas.microsoft.com/office/drawing/2014/main" xmlns="" id="{F8E65F1F-5252-4394-BB2A-7790368B66CA}"/>
                  </a:ext>
                </a:extLst>
              </p:cNvPr>
              <p:cNvSpPr>
                <a:spLocks noChangeArrowheads="1"/>
              </p:cNvSpPr>
              <p:nvPr/>
            </p:nvSpPr>
            <p:spPr bwMode="auto">
              <a:xfrm>
                <a:off x="3696" y="2649"/>
                <a:ext cx="274" cy="209"/>
              </a:xfrm>
              <a:prstGeom prst="rect">
                <a:avLst/>
              </a:prstGeom>
              <a:noFill/>
              <a:ln w="11113">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Rectangle 455">
                <a:extLst>
                  <a:ext uri="{FF2B5EF4-FFF2-40B4-BE49-F238E27FC236}">
                    <a16:creationId xmlns:a16="http://schemas.microsoft.com/office/drawing/2014/main" xmlns="" id="{22A04753-E985-490D-B58F-A94763C21541}"/>
                  </a:ext>
                </a:extLst>
              </p:cNvPr>
              <p:cNvSpPr>
                <a:spLocks noChangeArrowheads="1"/>
              </p:cNvSpPr>
              <p:nvPr/>
            </p:nvSpPr>
            <p:spPr bwMode="auto">
              <a:xfrm>
                <a:off x="3715" y="2681"/>
                <a:ext cx="83"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41</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201" name="Rectangle 456">
                <a:extLst>
                  <a:ext uri="{FF2B5EF4-FFF2-40B4-BE49-F238E27FC236}">
                    <a16:creationId xmlns:a16="http://schemas.microsoft.com/office/drawing/2014/main" xmlns="" id="{4C0955C8-CBC1-4D21-BCA3-7AAE716A6FB6}"/>
                  </a:ext>
                </a:extLst>
              </p:cNvPr>
              <p:cNvSpPr>
                <a:spLocks noChangeArrowheads="1"/>
              </p:cNvSpPr>
              <p:nvPr/>
            </p:nvSpPr>
            <p:spPr bwMode="auto">
              <a:xfrm>
                <a:off x="3770" y="2681"/>
                <a:ext cx="56"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202" name="Rectangle 457">
                <a:extLst>
                  <a:ext uri="{FF2B5EF4-FFF2-40B4-BE49-F238E27FC236}">
                    <a16:creationId xmlns:a16="http://schemas.microsoft.com/office/drawing/2014/main" xmlns="" id="{9C76F6CD-D7BE-4D86-A3DD-77849EE2FB8A}"/>
                  </a:ext>
                </a:extLst>
              </p:cNvPr>
              <p:cNvSpPr>
                <a:spLocks noChangeArrowheads="1"/>
              </p:cNvSpPr>
              <p:nvPr/>
            </p:nvSpPr>
            <p:spPr bwMode="auto">
              <a:xfrm>
                <a:off x="3798" y="2681"/>
                <a:ext cx="56"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D</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203" name="Rectangle 458">
                <a:extLst>
                  <a:ext uri="{FF2B5EF4-FFF2-40B4-BE49-F238E27FC236}">
                    <a16:creationId xmlns:a16="http://schemas.microsoft.com/office/drawing/2014/main" xmlns="" id="{9C263C34-1CCA-4C9F-A5B9-77A39393E0F6}"/>
                  </a:ext>
                </a:extLst>
              </p:cNvPr>
              <p:cNvSpPr>
                <a:spLocks noChangeArrowheads="1"/>
              </p:cNvSpPr>
              <p:nvPr/>
            </p:nvSpPr>
            <p:spPr bwMode="auto">
              <a:xfrm>
                <a:off x="3826" y="2681"/>
                <a:ext cx="56"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204" name="Rectangle 459">
                <a:extLst>
                  <a:ext uri="{FF2B5EF4-FFF2-40B4-BE49-F238E27FC236}">
                    <a16:creationId xmlns:a16="http://schemas.microsoft.com/office/drawing/2014/main" xmlns="" id="{6A8AE054-7C3F-4463-8824-5D09BC38B486}"/>
                  </a:ext>
                </a:extLst>
              </p:cNvPr>
              <p:cNvSpPr>
                <a:spLocks noChangeArrowheads="1"/>
              </p:cNvSpPr>
              <p:nvPr/>
            </p:nvSpPr>
            <p:spPr bwMode="auto">
              <a:xfrm>
                <a:off x="3855" y="2643"/>
                <a:ext cx="62"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rgbClr val="000000"/>
                    </a:solidFill>
                    <a:effectLst/>
                    <a:latin typeface="Times New Roman" panose="02020603050405020304" pitchFamily="18" charset="0"/>
                  </a:rPr>
                  <a:t>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205" name="Rectangle 460">
                <a:extLst>
                  <a:ext uri="{FF2B5EF4-FFF2-40B4-BE49-F238E27FC236}">
                    <a16:creationId xmlns:a16="http://schemas.microsoft.com/office/drawing/2014/main" xmlns="" id="{15E066AA-E742-46EE-9FF5-E53921C24C70}"/>
                  </a:ext>
                </a:extLst>
              </p:cNvPr>
              <p:cNvSpPr>
                <a:spLocks noChangeArrowheads="1"/>
              </p:cNvSpPr>
              <p:nvPr/>
            </p:nvSpPr>
            <p:spPr bwMode="auto">
              <a:xfrm>
                <a:off x="3715" y="2766"/>
                <a:ext cx="168"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3003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206" name="Rectangle 461">
                <a:extLst>
                  <a:ext uri="{FF2B5EF4-FFF2-40B4-BE49-F238E27FC236}">
                    <a16:creationId xmlns:a16="http://schemas.microsoft.com/office/drawing/2014/main" xmlns="" id="{4B8E8FBC-D6D0-40CF-985B-E1915427DE16}"/>
                  </a:ext>
                </a:extLst>
              </p:cNvPr>
              <p:cNvSpPr>
                <a:spLocks noChangeArrowheads="1"/>
              </p:cNvSpPr>
              <p:nvPr/>
            </p:nvSpPr>
            <p:spPr bwMode="auto">
              <a:xfrm>
                <a:off x="3855" y="2728"/>
                <a:ext cx="62"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rgbClr val="000000"/>
                    </a:solidFill>
                    <a:effectLst/>
                    <a:latin typeface="Times New Roman" panose="02020603050405020304" pitchFamily="18" charset="0"/>
                  </a:rPr>
                  <a:t>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207" name="Line 462">
                <a:extLst>
                  <a:ext uri="{FF2B5EF4-FFF2-40B4-BE49-F238E27FC236}">
                    <a16:creationId xmlns:a16="http://schemas.microsoft.com/office/drawing/2014/main" xmlns="" id="{D4B5111E-61FF-4419-9047-ADA82A8BAD84}"/>
                  </a:ext>
                </a:extLst>
              </p:cNvPr>
              <p:cNvSpPr>
                <a:spLocks noChangeShapeType="1"/>
              </p:cNvSpPr>
              <p:nvPr/>
            </p:nvSpPr>
            <p:spPr bwMode="auto">
              <a:xfrm>
                <a:off x="3937" y="2858"/>
                <a:ext cx="0" cy="53"/>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Freeform 463">
                <a:extLst>
                  <a:ext uri="{FF2B5EF4-FFF2-40B4-BE49-F238E27FC236}">
                    <a16:creationId xmlns:a16="http://schemas.microsoft.com/office/drawing/2014/main" xmlns="" id="{9E64255C-977D-49CB-B09E-8AF2170ED31F}"/>
                  </a:ext>
                </a:extLst>
              </p:cNvPr>
              <p:cNvSpPr>
                <a:spLocks/>
              </p:cNvSpPr>
              <p:nvPr/>
            </p:nvSpPr>
            <p:spPr bwMode="auto">
              <a:xfrm>
                <a:off x="3917" y="2896"/>
                <a:ext cx="46" cy="92"/>
              </a:xfrm>
              <a:custGeom>
                <a:avLst/>
                <a:gdLst>
                  <a:gd name="T0" fmla="*/ 0 w 46"/>
                  <a:gd name="T1" fmla="*/ 0 h 92"/>
                  <a:gd name="T2" fmla="*/ 20 w 46"/>
                  <a:gd name="T3" fmla="*/ 92 h 92"/>
                  <a:gd name="T4" fmla="*/ 46 w 46"/>
                  <a:gd name="T5" fmla="*/ 7 h 92"/>
                  <a:gd name="T6" fmla="*/ 0 w 46"/>
                  <a:gd name="T7" fmla="*/ 0 h 92"/>
                </a:gdLst>
                <a:ahLst/>
                <a:cxnLst>
                  <a:cxn ang="0">
                    <a:pos x="T0" y="T1"/>
                  </a:cxn>
                  <a:cxn ang="0">
                    <a:pos x="T2" y="T3"/>
                  </a:cxn>
                  <a:cxn ang="0">
                    <a:pos x="T4" y="T5"/>
                  </a:cxn>
                  <a:cxn ang="0">
                    <a:pos x="T6" y="T7"/>
                  </a:cxn>
                </a:cxnLst>
                <a:rect l="0" t="0" r="r" b="b"/>
                <a:pathLst>
                  <a:path w="46" h="92">
                    <a:moveTo>
                      <a:pt x="0" y="0"/>
                    </a:moveTo>
                    <a:lnTo>
                      <a:pt x="20" y="92"/>
                    </a:lnTo>
                    <a:lnTo>
                      <a:pt x="46" y="7"/>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 name="Line 464">
                <a:extLst>
                  <a:ext uri="{FF2B5EF4-FFF2-40B4-BE49-F238E27FC236}">
                    <a16:creationId xmlns:a16="http://schemas.microsoft.com/office/drawing/2014/main" xmlns="" id="{EBAC753C-77FF-4B77-97B7-FB02BD547E47}"/>
                  </a:ext>
                </a:extLst>
              </p:cNvPr>
              <p:cNvSpPr>
                <a:spLocks noChangeShapeType="1"/>
              </p:cNvSpPr>
              <p:nvPr/>
            </p:nvSpPr>
            <p:spPr bwMode="auto">
              <a:xfrm>
                <a:off x="3937" y="2980"/>
                <a:ext cx="98" cy="1"/>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465">
                <a:extLst>
                  <a:ext uri="{FF2B5EF4-FFF2-40B4-BE49-F238E27FC236}">
                    <a16:creationId xmlns:a16="http://schemas.microsoft.com/office/drawing/2014/main" xmlns="" id="{6DD68DF2-A57B-48B9-8065-894EC9ADE109}"/>
                  </a:ext>
                </a:extLst>
              </p:cNvPr>
              <p:cNvSpPr>
                <a:spLocks/>
              </p:cNvSpPr>
              <p:nvPr/>
            </p:nvSpPr>
            <p:spPr bwMode="auto">
              <a:xfrm>
                <a:off x="4022" y="2957"/>
                <a:ext cx="72" cy="55"/>
              </a:xfrm>
              <a:custGeom>
                <a:avLst/>
                <a:gdLst>
                  <a:gd name="T0" fmla="*/ 0 w 72"/>
                  <a:gd name="T1" fmla="*/ 55 h 55"/>
                  <a:gd name="T2" fmla="*/ 72 w 72"/>
                  <a:gd name="T3" fmla="*/ 31 h 55"/>
                  <a:gd name="T4" fmla="*/ 0 w 72"/>
                  <a:gd name="T5" fmla="*/ 0 h 55"/>
                  <a:gd name="T6" fmla="*/ 0 w 72"/>
                  <a:gd name="T7" fmla="*/ 55 h 55"/>
                </a:gdLst>
                <a:ahLst/>
                <a:cxnLst>
                  <a:cxn ang="0">
                    <a:pos x="T0" y="T1"/>
                  </a:cxn>
                  <a:cxn ang="0">
                    <a:pos x="T2" y="T3"/>
                  </a:cxn>
                  <a:cxn ang="0">
                    <a:pos x="T4" y="T5"/>
                  </a:cxn>
                  <a:cxn ang="0">
                    <a:pos x="T6" y="T7"/>
                  </a:cxn>
                </a:cxnLst>
                <a:rect l="0" t="0" r="r" b="b"/>
                <a:pathLst>
                  <a:path w="72" h="55">
                    <a:moveTo>
                      <a:pt x="0" y="55"/>
                    </a:moveTo>
                    <a:lnTo>
                      <a:pt x="72" y="31"/>
                    </a:lnTo>
                    <a:lnTo>
                      <a:pt x="0" y="0"/>
                    </a:lnTo>
                    <a:lnTo>
                      <a:pt x="0" y="5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 name="Line 466">
                <a:extLst>
                  <a:ext uri="{FF2B5EF4-FFF2-40B4-BE49-F238E27FC236}">
                    <a16:creationId xmlns:a16="http://schemas.microsoft.com/office/drawing/2014/main" xmlns="" id="{8C1EB462-F4A6-4B40-8DD6-E0BB11C90DD5}"/>
                  </a:ext>
                </a:extLst>
              </p:cNvPr>
              <p:cNvSpPr>
                <a:spLocks noChangeShapeType="1"/>
              </p:cNvSpPr>
              <p:nvPr/>
            </p:nvSpPr>
            <p:spPr bwMode="auto">
              <a:xfrm flipV="1">
                <a:off x="4100" y="2273"/>
                <a:ext cx="0" cy="707"/>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212" name="Freeform 467">
                <a:extLst>
                  <a:ext uri="{FF2B5EF4-FFF2-40B4-BE49-F238E27FC236}">
                    <a16:creationId xmlns:a16="http://schemas.microsoft.com/office/drawing/2014/main" xmlns="" id="{206C809B-697E-4F54-8580-33BF1433EAC4}"/>
                  </a:ext>
                </a:extLst>
              </p:cNvPr>
              <p:cNvSpPr>
                <a:spLocks/>
              </p:cNvSpPr>
              <p:nvPr/>
            </p:nvSpPr>
            <p:spPr bwMode="auto">
              <a:xfrm>
                <a:off x="4081" y="2204"/>
                <a:ext cx="46" cy="92"/>
              </a:xfrm>
              <a:custGeom>
                <a:avLst/>
                <a:gdLst>
                  <a:gd name="T0" fmla="*/ 46 w 46"/>
                  <a:gd name="T1" fmla="*/ 92 h 92"/>
                  <a:gd name="T2" fmla="*/ 26 w 46"/>
                  <a:gd name="T3" fmla="*/ 0 h 92"/>
                  <a:gd name="T4" fmla="*/ 0 w 46"/>
                  <a:gd name="T5" fmla="*/ 92 h 92"/>
                  <a:gd name="T6" fmla="*/ 46 w 46"/>
                  <a:gd name="T7" fmla="*/ 92 h 92"/>
                </a:gdLst>
                <a:ahLst/>
                <a:cxnLst>
                  <a:cxn ang="0">
                    <a:pos x="T0" y="T1"/>
                  </a:cxn>
                  <a:cxn ang="0">
                    <a:pos x="T2" y="T3"/>
                  </a:cxn>
                  <a:cxn ang="0">
                    <a:pos x="T4" y="T5"/>
                  </a:cxn>
                  <a:cxn ang="0">
                    <a:pos x="T6" y="T7"/>
                  </a:cxn>
                </a:cxnLst>
                <a:rect l="0" t="0" r="r" b="b"/>
                <a:pathLst>
                  <a:path w="46" h="92">
                    <a:moveTo>
                      <a:pt x="46" y="92"/>
                    </a:moveTo>
                    <a:lnTo>
                      <a:pt x="26" y="0"/>
                    </a:lnTo>
                    <a:lnTo>
                      <a:pt x="0" y="92"/>
                    </a:lnTo>
                    <a:lnTo>
                      <a:pt x="46" y="9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Line 468">
                <a:extLst>
                  <a:ext uri="{FF2B5EF4-FFF2-40B4-BE49-F238E27FC236}">
                    <a16:creationId xmlns:a16="http://schemas.microsoft.com/office/drawing/2014/main" xmlns="" id="{7E347AAE-A556-449A-9015-1DEBF0C7E98C}"/>
                  </a:ext>
                </a:extLst>
              </p:cNvPr>
              <p:cNvSpPr>
                <a:spLocks noChangeShapeType="1"/>
              </p:cNvSpPr>
              <p:nvPr/>
            </p:nvSpPr>
            <p:spPr bwMode="auto">
              <a:xfrm flipH="1">
                <a:off x="3832" y="2212"/>
                <a:ext cx="268"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469">
                <a:extLst>
                  <a:ext uri="{FF2B5EF4-FFF2-40B4-BE49-F238E27FC236}">
                    <a16:creationId xmlns:a16="http://schemas.microsoft.com/office/drawing/2014/main" xmlns="" id="{2BB346FA-E2A6-45C6-8B25-1FB7F32A7B56}"/>
                  </a:ext>
                </a:extLst>
              </p:cNvPr>
              <p:cNvSpPr>
                <a:spLocks/>
              </p:cNvSpPr>
              <p:nvPr/>
            </p:nvSpPr>
            <p:spPr bwMode="auto">
              <a:xfrm>
                <a:off x="3780" y="2189"/>
                <a:ext cx="72" cy="53"/>
              </a:xfrm>
              <a:custGeom>
                <a:avLst/>
                <a:gdLst>
                  <a:gd name="T0" fmla="*/ 72 w 72"/>
                  <a:gd name="T1" fmla="*/ 0 h 53"/>
                  <a:gd name="T2" fmla="*/ 0 w 72"/>
                  <a:gd name="T3" fmla="*/ 30 h 53"/>
                  <a:gd name="T4" fmla="*/ 72 w 72"/>
                  <a:gd name="T5" fmla="*/ 53 h 53"/>
                  <a:gd name="T6" fmla="*/ 72 w 72"/>
                  <a:gd name="T7" fmla="*/ 0 h 53"/>
                </a:gdLst>
                <a:ahLst/>
                <a:cxnLst>
                  <a:cxn ang="0">
                    <a:pos x="T0" y="T1"/>
                  </a:cxn>
                  <a:cxn ang="0">
                    <a:pos x="T2" y="T3"/>
                  </a:cxn>
                  <a:cxn ang="0">
                    <a:pos x="T4" y="T5"/>
                  </a:cxn>
                  <a:cxn ang="0">
                    <a:pos x="T6" y="T7"/>
                  </a:cxn>
                </a:cxnLst>
                <a:rect l="0" t="0" r="r" b="b"/>
                <a:pathLst>
                  <a:path w="72" h="53">
                    <a:moveTo>
                      <a:pt x="72" y="0"/>
                    </a:moveTo>
                    <a:lnTo>
                      <a:pt x="0" y="30"/>
                    </a:lnTo>
                    <a:lnTo>
                      <a:pt x="72" y="53"/>
                    </a:lnTo>
                    <a:lnTo>
                      <a:pt x="72"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Rectangle 470">
                <a:extLst>
                  <a:ext uri="{FF2B5EF4-FFF2-40B4-BE49-F238E27FC236}">
                    <a16:creationId xmlns:a16="http://schemas.microsoft.com/office/drawing/2014/main" xmlns="" id="{976CF203-B6CC-4601-83AC-A31955D0D8EB}"/>
                  </a:ext>
                </a:extLst>
              </p:cNvPr>
              <p:cNvSpPr>
                <a:spLocks noChangeArrowheads="1"/>
              </p:cNvSpPr>
              <p:nvPr/>
            </p:nvSpPr>
            <p:spPr bwMode="auto">
              <a:xfrm>
                <a:off x="3675" y="2995"/>
                <a:ext cx="295" cy="131"/>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Rectangle 471">
                <a:extLst>
                  <a:ext uri="{FF2B5EF4-FFF2-40B4-BE49-F238E27FC236}">
                    <a16:creationId xmlns:a16="http://schemas.microsoft.com/office/drawing/2014/main" xmlns="" id="{6E76E4AB-091E-4271-BD67-704FE67F32D1}"/>
                  </a:ext>
                </a:extLst>
              </p:cNvPr>
              <p:cNvSpPr>
                <a:spLocks noChangeArrowheads="1"/>
              </p:cNvSpPr>
              <p:nvPr/>
            </p:nvSpPr>
            <p:spPr bwMode="auto">
              <a:xfrm>
                <a:off x="3689" y="3027"/>
                <a:ext cx="140"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To T</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217" name="Rectangle 472">
                <a:extLst>
                  <a:ext uri="{FF2B5EF4-FFF2-40B4-BE49-F238E27FC236}">
                    <a16:creationId xmlns:a16="http://schemas.microsoft.com/office/drawing/2014/main" xmlns="" id="{63FBC761-4C26-4A1B-8A81-279D453A86C1}"/>
                  </a:ext>
                </a:extLst>
              </p:cNvPr>
              <p:cNvSpPr>
                <a:spLocks noChangeArrowheads="1"/>
              </p:cNvSpPr>
              <p:nvPr/>
            </p:nvSpPr>
            <p:spPr bwMode="auto">
              <a:xfrm>
                <a:off x="3800" y="3027"/>
                <a:ext cx="56"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218" name="Rectangle 473">
                <a:extLst>
                  <a:ext uri="{FF2B5EF4-FFF2-40B4-BE49-F238E27FC236}">
                    <a16:creationId xmlns:a16="http://schemas.microsoft.com/office/drawing/2014/main" xmlns="" id="{493BA655-731B-4272-8A0D-A0728EA5A1AD}"/>
                  </a:ext>
                </a:extLst>
              </p:cNvPr>
              <p:cNvSpPr>
                <a:spLocks noChangeArrowheads="1"/>
              </p:cNvSpPr>
              <p:nvPr/>
            </p:nvSpPr>
            <p:spPr bwMode="auto">
              <a:xfrm>
                <a:off x="3828" y="3027"/>
                <a:ext cx="140"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3001</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219" name="Rectangle 474">
                <a:extLst>
                  <a:ext uri="{FF2B5EF4-FFF2-40B4-BE49-F238E27FC236}">
                    <a16:creationId xmlns:a16="http://schemas.microsoft.com/office/drawing/2014/main" xmlns="" id="{C90BE53D-C98C-491F-A384-0A1FA3FBD659}"/>
                  </a:ext>
                </a:extLst>
              </p:cNvPr>
              <p:cNvSpPr>
                <a:spLocks noChangeArrowheads="1"/>
              </p:cNvSpPr>
              <p:nvPr/>
            </p:nvSpPr>
            <p:spPr bwMode="auto">
              <a:xfrm>
                <a:off x="3941" y="2989"/>
                <a:ext cx="62"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rgbClr val="000000"/>
                    </a:solidFill>
                    <a:effectLst/>
                    <a:latin typeface="Times New Roman" panose="02020603050405020304" pitchFamily="18" charset="0"/>
                  </a:rPr>
                  <a:t>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220" name="Freeform 475">
                <a:extLst>
                  <a:ext uri="{FF2B5EF4-FFF2-40B4-BE49-F238E27FC236}">
                    <a16:creationId xmlns:a16="http://schemas.microsoft.com/office/drawing/2014/main" xmlns="" id="{74EBCD35-FC60-491E-B789-5492A14B2AFE}"/>
                  </a:ext>
                </a:extLst>
              </p:cNvPr>
              <p:cNvSpPr>
                <a:spLocks/>
              </p:cNvSpPr>
              <p:nvPr/>
            </p:nvSpPr>
            <p:spPr bwMode="auto">
              <a:xfrm>
                <a:off x="3682" y="2165"/>
                <a:ext cx="91" cy="101"/>
              </a:xfrm>
              <a:custGeom>
                <a:avLst/>
                <a:gdLst>
                  <a:gd name="T0" fmla="*/ 41 w 91"/>
                  <a:gd name="T1" fmla="*/ 1 h 101"/>
                  <a:gd name="T2" fmla="*/ 32 w 91"/>
                  <a:gd name="T3" fmla="*/ 3 h 101"/>
                  <a:gd name="T4" fmla="*/ 24 w 91"/>
                  <a:gd name="T5" fmla="*/ 6 h 101"/>
                  <a:gd name="T6" fmla="*/ 16 w 91"/>
                  <a:gd name="T7" fmla="*/ 11 h 101"/>
                  <a:gd name="T8" fmla="*/ 11 w 91"/>
                  <a:gd name="T9" fmla="*/ 18 h 101"/>
                  <a:gd name="T10" fmla="*/ 5 w 91"/>
                  <a:gd name="T11" fmla="*/ 27 h 101"/>
                  <a:gd name="T12" fmla="*/ 2 w 91"/>
                  <a:gd name="T13" fmla="*/ 35 h 101"/>
                  <a:gd name="T14" fmla="*/ 0 w 91"/>
                  <a:gd name="T15" fmla="*/ 45 h 101"/>
                  <a:gd name="T16" fmla="*/ 0 w 91"/>
                  <a:gd name="T17" fmla="*/ 55 h 101"/>
                  <a:gd name="T18" fmla="*/ 2 w 91"/>
                  <a:gd name="T19" fmla="*/ 65 h 101"/>
                  <a:gd name="T20" fmla="*/ 5 w 91"/>
                  <a:gd name="T21" fmla="*/ 74 h 101"/>
                  <a:gd name="T22" fmla="*/ 11 w 91"/>
                  <a:gd name="T23" fmla="*/ 82 h 101"/>
                  <a:gd name="T24" fmla="*/ 16 w 91"/>
                  <a:gd name="T25" fmla="*/ 89 h 101"/>
                  <a:gd name="T26" fmla="*/ 24 w 91"/>
                  <a:gd name="T27" fmla="*/ 94 h 101"/>
                  <a:gd name="T28" fmla="*/ 32 w 91"/>
                  <a:gd name="T29" fmla="*/ 98 h 101"/>
                  <a:gd name="T30" fmla="*/ 41 w 91"/>
                  <a:gd name="T31" fmla="*/ 100 h 101"/>
                  <a:gd name="T32" fmla="*/ 50 w 91"/>
                  <a:gd name="T33" fmla="*/ 100 h 101"/>
                  <a:gd name="T34" fmla="*/ 60 w 91"/>
                  <a:gd name="T35" fmla="*/ 98 h 101"/>
                  <a:gd name="T36" fmla="*/ 67 w 91"/>
                  <a:gd name="T37" fmla="*/ 94 h 101"/>
                  <a:gd name="T38" fmla="*/ 75 w 91"/>
                  <a:gd name="T39" fmla="*/ 89 h 101"/>
                  <a:gd name="T40" fmla="*/ 81 w 91"/>
                  <a:gd name="T41" fmla="*/ 82 h 101"/>
                  <a:gd name="T42" fmla="*/ 86 w 91"/>
                  <a:gd name="T43" fmla="*/ 74 h 101"/>
                  <a:gd name="T44" fmla="*/ 89 w 91"/>
                  <a:gd name="T45" fmla="*/ 65 h 101"/>
                  <a:gd name="T46" fmla="*/ 91 w 91"/>
                  <a:gd name="T47" fmla="*/ 55 h 101"/>
                  <a:gd name="T48" fmla="*/ 91 w 91"/>
                  <a:gd name="T49" fmla="*/ 45 h 101"/>
                  <a:gd name="T50" fmla="*/ 89 w 91"/>
                  <a:gd name="T51" fmla="*/ 35 h 101"/>
                  <a:gd name="T52" fmla="*/ 86 w 91"/>
                  <a:gd name="T53" fmla="*/ 27 h 101"/>
                  <a:gd name="T54" fmla="*/ 81 w 91"/>
                  <a:gd name="T55" fmla="*/ 18 h 101"/>
                  <a:gd name="T56" fmla="*/ 75 w 91"/>
                  <a:gd name="T57" fmla="*/ 11 h 101"/>
                  <a:gd name="T58" fmla="*/ 67 w 91"/>
                  <a:gd name="T59" fmla="*/ 6 h 101"/>
                  <a:gd name="T60" fmla="*/ 60 w 91"/>
                  <a:gd name="T61" fmla="*/ 3 h 101"/>
                  <a:gd name="T62" fmla="*/ 50 w 91"/>
                  <a:gd name="T63" fmla="*/ 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1" h="101">
                    <a:moveTo>
                      <a:pt x="45" y="0"/>
                    </a:moveTo>
                    <a:lnTo>
                      <a:pt x="41" y="1"/>
                    </a:lnTo>
                    <a:lnTo>
                      <a:pt x="37" y="1"/>
                    </a:lnTo>
                    <a:lnTo>
                      <a:pt x="32" y="3"/>
                    </a:lnTo>
                    <a:lnTo>
                      <a:pt x="28" y="3"/>
                    </a:lnTo>
                    <a:lnTo>
                      <a:pt x="24" y="6"/>
                    </a:lnTo>
                    <a:lnTo>
                      <a:pt x="20" y="8"/>
                    </a:lnTo>
                    <a:lnTo>
                      <a:pt x="16" y="11"/>
                    </a:lnTo>
                    <a:lnTo>
                      <a:pt x="14" y="15"/>
                    </a:lnTo>
                    <a:lnTo>
                      <a:pt x="11" y="18"/>
                    </a:lnTo>
                    <a:lnTo>
                      <a:pt x="8" y="22"/>
                    </a:lnTo>
                    <a:lnTo>
                      <a:pt x="5" y="27"/>
                    </a:lnTo>
                    <a:lnTo>
                      <a:pt x="3" y="30"/>
                    </a:lnTo>
                    <a:lnTo>
                      <a:pt x="2" y="35"/>
                    </a:lnTo>
                    <a:lnTo>
                      <a:pt x="1" y="40"/>
                    </a:lnTo>
                    <a:lnTo>
                      <a:pt x="0" y="45"/>
                    </a:lnTo>
                    <a:lnTo>
                      <a:pt x="0" y="51"/>
                    </a:lnTo>
                    <a:lnTo>
                      <a:pt x="0" y="55"/>
                    </a:lnTo>
                    <a:lnTo>
                      <a:pt x="1" y="60"/>
                    </a:lnTo>
                    <a:lnTo>
                      <a:pt x="2" y="65"/>
                    </a:lnTo>
                    <a:lnTo>
                      <a:pt x="3" y="70"/>
                    </a:lnTo>
                    <a:lnTo>
                      <a:pt x="5" y="74"/>
                    </a:lnTo>
                    <a:lnTo>
                      <a:pt x="8" y="78"/>
                    </a:lnTo>
                    <a:lnTo>
                      <a:pt x="11" y="82"/>
                    </a:lnTo>
                    <a:lnTo>
                      <a:pt x="14" y="85"/>
                    </a:lnTo>
                    <a:lnTo>
                      <a:pt x="16" y="89"/>
                    </a:lnTo>
                    <a:lnTo>
                      <a:pt x="20" y="92"/>
                    </a:lnTo>
                    <a:lnTo>
                      <a:pt x="24" y="94"/>
                    </a:lnTo>
                    <a:lnTo>
                      <a:pt x="28" y="96"/>
                    </a:lnTo>
                    <a:lnTo>
                      <a:pt x="32" y="98"/>
                    </a:lnTo>
                    <a:lnTo>
                      <a:pt x="37" y="99"/>
                    </a:lnTo>
                    <a:lnTo>
                      <a:pt x="41" y="100"/>
                    </a:lnTo>
                    <a:lnTo>
                      <a:pt x="45" y="101"/>
                    </a:lnTo>
                    <a:lnTo>
                      <a:pt x="50" y="100"/>
                    </a:lnTo>
                    <a:lnTo>
                      <a:pt x="55" y="99"/>
                    </a:lnTo>
                    <a:lnTo>
                      <a:pt x="60" y="98"/>
                    </a:lnTo>
                    <a:lnTo>
                      <a:pt x="63" y="96"/>
                    </a:lnTo>
                    <a:lnTo>
                      <a:pt x="67" y="94"/>
                    </a:lnTo>
                    <a:lnTo>
                      <a:pt x="71" y="92"/>
                    </a:lnTo>
                    <a:lnTo>
                      <a:pt x="75" y="89"/>
                    </a:lnTo>
                    <a:lnTo>
                      <a:pt x="78" y="85"/>
                    </a:lnTo>
                    <a:lnTo>
                      <a:pt x="81" y="82"/>
                    </a:lnTo>
                    <a:lnTo>
                      <a:pt x="84" y="78"/>
                    </a:lnTo>
                    <a:lnTo>
                      <a:pt x="86" y="74"/>
                    </a:lnTo>
                    <a:lnTo>
                      <a:pt x="87" y="70"/>
                    </a:lnTo>
                    <a:lnTo>
                      <a:pt x="89" y="65"/>
                    </a:lnTo>
                    <a:lnTo>
                      <a:pt x="90" y="60"/>
                    </a:lnTo>
                    <a:lnTo>
                      <a:pt x="91" y="55"/>
                    </a:lnTo>
                    <a:lnTo>
                      <a:pt x="91" y="51"/>
                    </a:lnTo>
                    <a:lnTo>
                      <a:pt x="91" y="45"/>
                    </a:lnTo>
                    <a:lnTo>
                      <a:pt x="90" y="40"/>
                    </a:lnTo>
                    <a:lnTo>
                      <a:pt x="89" y="35"/>
                    </a:lnTo>
                    <a:lnTo>
                      <a:pt x="87" y="30"/>
                    </a:lnTo>
                    <a:lnTo>
                      <a:pt x="86" y="27"/>
                    </a:lnTo>
                    <a:lnTo>
                      <a:pt x="84" y="22"/>
                    </a:lnTo>
                    <a:lnTo>
                      <a:pt x="81" y="18"/>
                    </a:lnTo>
                    <a:lnTo>
                      <a:pt x="78" y="15"/>
                    </a:lnTo>
                    <a:lnTo>
                      <a:pt x="75" y="11"/>
                    </a:lnTo>
                    <a:lnTo>
                      <a:pt x="71" y="8"/>
                    </a:lnTo>
                    <a:lnTo>
                      <a:pt x="67" y="6"/>
                    </a:lnTo>
                    <a:lnTo>
                      <a:pt x="63" y="3"/>
                    </a:lnTo>
                    <a:lnTo>
                      <a:pt x="60" y="3"/>
                    </a:lnTo>
                    <a:lnTo>
                      <a:pt x="55" y="1"/>
                    </a:lnTo>
                    <a:lnTo>
                      <a:pt x="50" y="1"/>
                    </a:lnTo>
                    <a:lnTo>
                      <a:pt x="45" y="0"/>
                    </a:lnTo>
                    <a:close/>
                  </a:path>
                </a:pathLst>
              </a:custGeom>
              <a:solidFill>
                <a:srgbClr val="CC99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476">
                <a:extLst>
                  <a:ext uri="{FF2B5EF4-FFF2-40B4-BE49-F238E27FC236}">
                    <a16:creationId xmlns:a16="http://schemas.microsoft.com/office/drawing/2014/main" xmlns="" id="{9396450F-D348-40D8-B8F4-DF661A778AB9}"/>
                  </a:ext>
                </a:extLst>
              </p:cNvPr>
              <p:cNvSpPr>
                <a:spLocks/>
              </p:cNvSpPr>
              <p:nvPr/>
            </p:nvSpPr>
            <p:spPr bwMode="auto">
              <a:xfrm>
                <a:off x="3682" y="2165"/>
                <a:ext cx="91" cy="101"/>
              </a:xfrm>
              <a:custGeom>
                <a:avLst/>
                <a:gdLst>
                  <a:gd name="T0" fmla="*/ 41 w 91"/>
                  <a:gd name="T1" fmla="*/ 1 h 101"/>
                  <a:gd name="T2" fmla="*/ 32 w 91"/>
                  <a:gd name="T3" fmla="*/ 3 h 101"/>
                  <a:gd name="T4" fmla="*/ 24 w 91"/>
                  <a:gd name="T5" fmla="*/ 6 h 101"/>
                  <a:gd name="T6" fmla="*/ 16 w 91"/>
                  <a:gd name="T7" fmla="*/ 11 h 101"/>
                  <a:gd name="T8" fmla="*/ 11 w 91"/>
                  <a:gd name="T9" fmla="*/ 18 h 101"/>
                  <a:gd name="T10" fmla="*/ 5 w 91"/>
                  <a:gd name="T11" fmla="*/ 27 h 101"/>
                  <a:gd name="T12" fmla="*/ 2 w 91"/>
                  <a:gd name="T13" fmla="*/ 35 h 101"/>
                  <a:gd name="T14" fmla="*/ 0 w 91"/>
                  <a:gd name="T15" fmla="*/ 45 h 101"/>
                  <a:gd name="T16" fmla="*/ 0 w 91"/>
                  <a:gd name="T17" fmla="*/ 55 h 101"/>
                  <a:gd name="T18" fmla="*/ 2 w 91"/>
                  <a:gd name="T19" fmla="*/ 65 h 101"/>
                  <a:gd name="T20" fmla="*/ 5 w 91"/>
                  <a:gd name="T21" fmla="*/ 74 h 101"/>
                  <a:gd name="T22" fmla="*/ 11 w 91"/>
                  <a:gd name="T23" fmla="*/ 82 h 101"/>
                  <a:gd name="T24" fmla="*/ 16 w 91"/>
                  <a:gd name="T25" fmla="*/ 89 h 101"/>
                  <a:gd name="T26" fmla="*/ 24 w 91"/>
                  <a:gd name="T27" fmla="*/ 94 h 101"/>
                  <a:gd name="T28" fmla="*/ 32 w 91"/>
                  <a:gd name="T29" fmla="*/ 98 h 101"/>
                  <a:gd name="T30" fmla="*/ 41 w 91"/>
                  <a:gd name="T31" fmla="*/ 100 h 101"/>
                  <a:gd name="T32" fmla="*/ 50 w 91"/>
                  <a:gd name="T33" fmla="*/ 100 h 101"/>
                  <a:gd name="T34" fmla="*/ 60 w 91"/>
                  <a:gd name="T35" fmla="*/ 98 h 101"/>
                  <a:gd name="T36" fmla="*/ 67 w 91"/>
                  <a:gd name="T37" fmla="*/ 94 h 101"/>
                  <a:gd name="T38" fmla="*/ 75 w 91"/>
                  <a:gd name="T39" fmla="*/ 89 h 101"/>
                  <a:gd name="T40" fmla="*/ 81 w 91"/>
                  <a:gd name="T41" fmla="*/ 82 h 101"/>
                  <a:gd name="T42" fmla="*/ 86 w 91"/>
                  <a:gd name="T43" fmla="*/ 74 h 101"/>
                  <a:gd name="T44" fmla="*/ 89 w 91"/>
                  <a:gd name="T45" fmla="*/ 65 h 101"/>
                  <a:gd name="T46" fmla="*/ 91 w 91"/>
                  <a:gd name="T47" fmla="*/ 55 h 101"/>
                  <a:gd name="T48" fmla="*/ 91 w 91"/>
                  <a:gd name="T49" fmla="*/ 45 h 101"/>
                  <a:gd name="T50" fmla="*/ 89 w 91"/>
                  <a:gd name="T51" fmla="*/ 35 h 101"/>
                  <a:gd name="T52" fmla="*/ 86 w 91"/>
                  <a:gd name="T53" fmla="*/ 27 h 101"/>
                  <a:gd name="T54" fmla="*/ 81 w 91"/>
                  <a:gd name="T55" fmla="*/ 18 h 101"/>
                  <a:gd name="T56" fmla="*/ 75 w 91"/>
                  <a:gd name="T57" fmla="*/ 11 h 101"/>
                  <a:gd name="T58" fmla="*/ 67 w 91"/>
                  <a:gd name="T59" fmla="*/ 6 h 101"/>
                  <a:gd name="T60" fmla="*/ 60 w 91"/>
                  <a:gd name="T61" fmla="*/ 3 h 101"/>
                  <a:gd name="T62" fmla="*/ 50 w 91"/>
                  <a:gd name="T63" fmla="*/ 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1" h="101">
                    <a:moveTo>
                      <a:pt x="45" y="0"/>
                    </a:moveTo>
                    <a:lnTo>
                      <a:pt x="41" y="1"/>
                    </a:lnTo>
                    <a:lnTo>
                      <a:pt x="37" y="1"/>
                    </a:lnTo>
                    <a:lnTo>
                      <a:pt x="32" y="3"/>
                    </a:lnTo>
                    <a:lnTo>
                      <a:pt x="28" y="3"/>
                    </a:lnTo>
                    <a:lnTo>
                      <a:pt x="24" y="6"/>
                    </a:lnTo>
                    <a:lnTo>
                      <a:pt x="20" y="8"/>
                    </a:lnTo>
                    <a:lnTo>
                      <a:pt x="16" y="11"/>
                    </a:lnTo>
                    <a:lnTo>
                      <a:pt x="14" y="15"/>
                    </a:lnTo>
                    <a:lnTo>
                      <a:pt x="11" y="18"/>
                    </a:lnTo>
                    <a:lnTo>
                      <a:pt x="8" y="22"/>
                    </a:lnTo>
                    <a:lnTo>
                      <a:pt x="5" y="27"/>
                    </a:lnTo>
                    <a:lnTo>
                      <a:pt x="3" y="30"/>
                    </a:lnTo>
                    <a:lnTo>
                      <a:pt x="2" y="35"/>
                    </a:lnTo>
                    <a:lnTo>
                      <a:pt x="1" y="40"/>
                    </a:lnTo>
                    <a:lnTo>
                      <a:pt x="0" y="45"/>
                    </a:lnTo>
                    <a:lnTo>
                      <a:pt x="0" y="51"/>
                    </a:lnTo>
                    <a:lnTo>
                      <a:pt x="0" y="55"/>
                    </a:lnTo>
                    <a:lnTo>
                      <a:pt x="1" y="60"/>
                    </a:lnTo>
                    <a:lnTo>
                      <a:pt x="2" y="65"/>
                    </a:lnTo>
                    <a:lnTo>
                      <a:pt x="3" y="70"/>
                    </a:lnTo>
                    <a:lnTo>
                      <a:pt x="5" y="74"/>
                    </a:lnTo>
                    <a:lnTo>
                      <a:pt x="8" y="78"/>
                    </a:lnTo>
                    <a:lnTo>
                      <a:pt x="11" y="82"/>
                    </a:lnTo>
                    <a:lnTo>
                      <a:pt x="14" y="85"/>
                    </a:lnTo>
                    <a:lnTo>
                      <a:pt x="16" y="89"/>
                    </a:lnTo>
                    <a:lnTo>
                      <a:pt x="20" y="92"/>
                    </a:lnTo>
                    <a:lnTo>
                      <a:pt x="24" y="94"/>
                    </a:lnTo>
                    <a:lnTo>
                      <a:pt x="28" y="96"/>
                    </a:lnTo>
                    <a:lnTo>
                      <a:pt x="32" y="98"/>
                    </a:lnTo>
                    <a:lnTo>
                      <a:pt x="37" y="99"/>
                    </a:lnTo>
                    <a:lnTo>
                      <a:pt x="41" y="100"/>
                    </a:lnTo>
                    <a:lnTo>
                      <a:pt x="45" y="101"/>
                    </a:lnTo>
                    <a:lnTo>
                      <a:pt x="50" y="100"/>
                    </a:lnTo>
                    <a:lnTo>
                      <a:pt x="55" y="99"/>
                    </a:lnTo>
                    <a:lnTo>
                      <a:pt x="60" y="98"/>
                    </a:lnTo>
                    <a:lnTo>
                      <a:pt x="63" y="96"/>
                    </a:lnTo>
                    <a:lnTo>
                      <a:pt x="67" y="94"/>
                    </a:lnTo>
                    <a:lnTo>
                      <a:pt x="71" y="92"/>
                    </a:lnTo>
                    <a:lnTo>
                      <a:pt x="75" y="89"/>
                    </a:lnTo>
                    <a:lnTo>
                      <a:pt x="78" y="85"/>
                    </a:lnTo>
                    <a:lnTo>
                      <a:pt x="81" y="82"/>
                    </a:lnTo>
                    <a:lnTo>
                      <a:pt x="84" y="78"/>
                    </a:lnTo>
                    <a:lnTo>
                      <a:pt x="86" y="74"/>
                    </a:lnTo>
                    <a:lnTo>
                      <a:pt x="87" y="70"/>
                    </a:lnTo>
                    <a:lnTo>
                      <a:pt x="89" y="65"/>
                    </a:lnTo>
                    <a:lnTo>
                      <a:pt x="90" y="60"/>
                    </a:lnTo>
                    <a:lnTo>
                      <a:pt x="91" y="55"/>
                    </a:lnTo>
                    <a:lnTo>
                      <a:pt x="91" y="51"/>
                    </a:lnTo>
                    <a:lnTo>
                      <a:pt x="91" y="45"/>
                    </a:lnTo>
                    <a:lnTo>
                      <a:pt x="90" y="40"/>
                    </a:lnTo>
                    <a:lnTo>
                      <a:pt x="89" y="35"/>
                    </a:lnTo>
                    <a:lnTo>
                      <a:pt x="87" y="30"/>
                    </a:lnTo>
                    <a:lnTo>
                      <a:pt x="86" y="27"/>
                    </a:lnTo>
                    <a:lnTo>
                      <a:pt x="84" y="22"/>
                    </a:lnTo>
                    <a:lnTo>
                      <a:pt x="81" y="18"/>
                    </a:lnTo>
                    <a:lnTo>
                      <a:pt x="78" y="15"/>
                    </a:lnTo>
                    <a:lnTo>
                      <a:pt x="75" y="11"/>
                    </a:lnTo>
                    <a:lnTo>
                      <a:pt x="71" y="8"/>
                    </a:lnTo>
                    <a:lnTo>
                      <a:pt x="67" y="6"/>
                    </a:lnTo>
                    <a:lnTo>
                      <a:pt x="63" y="3"/>
                    </a:lnTo>
                    <a:lnTo>
                      <a:pt x="60" y="3"/>
                    </a:lnTo>
                    <a:lnTo>
                      <a:pt x="55" y="1"/>
                    </a:lnTo>
                    <a:lnTo>
                      <a:pt x="50" y="1"/>
                    </a:lnTo>
                    <a:lnTo>
                      <a:pt x="45" y="0"/>
                    </a:lnTo>
                  </a:path>
                </a:pathLst>
              </a:custGeom>
              <a:noFill/>
              <a:ln w="1111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222" name="Line 477">
                <a:extLst>
                  <a:ext uri="{FF2B5EF4-FFF2-40B4-BE49-F238E27FC236}">
                    <a16:creationId xmlns:a16="http://schemas.microsoft.com/office/drawing/2014/main" xmlns="" id="{FD86C658-A1D0-4CF1-9D00-7BEF5E7C65BF}"/>
                  </a:ext>
                </a:extLst>
              </p:cNvPr>
              <p:cNvSpPr>
                <a:spLocks noChangeShapeType="1"/>
              </p:cNvSpPr>
              <p:nvPr/>
            </p:nvSpPr>
            <p:spPr bwMode="auto">
              <a:xfrm>
                <a:off x="3708" y="2212"/>
                <a:ext cx="39"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223" name="Line 478">
                <a:extLst>
                  <a:ext uri="{FF2B5EF4-FFF2-40B4-BE49-F238E27FC236}">
                    <a16:creationId xmlns:a16="http://schemas.microsoft.com/office/drawing/2014/main" xmlns="" id="{BB38B673-6B24-4C63-83B0-92AD144A10FF}"/>
                  </a:ext>
                </a:extLst>
              </p:cNvPr>
              <p:cNvSpPr>
                <a:spLocks noChangeShapeType="1"/>
              </p:cNvSpPr>
              <p:nvPr/>
            </p:nvSpPr>
            <p:spPr bwMode="auto">
              <a:xfrm flipH="1">
                <a:off x="3708" y="2173"/>
                <a:ext cx="20" cy="3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224" name="Line 479">
                <a:extLst>
                  <a:ext uri="{FF2B5EF4-FFF2-40B4-BE49-F238E27FC236}">
                    <a16:creationId xmlns:a16="http://schemas.microsoft.com/office/drawing/2014/main" xmlns="" id="{B25CE2B9-E875-4E2D-AB56-38197B8829FB}"/>
                  </a:ext>
                </a:extLst>
              </p:cNvPr>
              <p:cNvSpPr>
                <a:spLocks noChangeShapeType="1"/>
              </p:cNvSpPr>
              <p:nvPr/>
            </p:nvSpPr>
            <p:spPr bwMode="auto">
              <a:xfrm flipH="1">
                <a:off x="3728" y="2212"/>
                <a:ext cx="26" cy="46"/>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225" name="Line 480">
                <a:extLst>
                  <a:ext uri="{FF2B5EF4-FFF2-40B4-BE49-F238E27FC236}">
                    <a16:creationId xmlns:a16="http://schemas.microsoft.com/office/drawing/2014/main" xmlns="" id="{C072BF3F-658D-4871-9FC0-30C457DBA23E}"/>
                  </a:ext>
                </a:extLst>
              </p:cNvPr>
              <p:cNvSpPr>
                <a:spLocks noChangeShapeType="1"/>
              </p:cNvSpPr>
              <p:nvPr/>
            </p:nvSpPr>
            <p:spPr bwMode="auto">
              <a:xfrm flipH="1">
                <a:off x="3362" y="1581"/>
                <a:ext cx="72"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226" name="Freeform 481">
                <a:extLst>
                  <a:ext uri="{FF2B5EF4-FFF2-40B4-BE49-F238E27FC236}">
                    <a16:creationId xmlns:a16="http://schemas.microsoft.com/office/drawing/2014/main" xmlns="" id="{24B34DF7-D9D7-4391-88B4-5267B93C5A00}"/>
                  </a:ext>
                </a:extLst>
              </p:cNvPr>
              <p:cNvSpPr>
                <a:spLocks/>
              </p:cNvSpPr>
              <p:nvPr/>
            </p:nvSpPr>
            <p:spPr bwMode="auto">
              <a:xfrm>
                <a:off x="3309" y="1558"/>
                <a:ext cx="72" cy="54"/>
              </a:xfrm>
              <a:custGeom>
                <a:avLst/>
                <a:gdLst>
                  <a:gd name="T0" fmla="*/ 72 w 72"/>
                  <a:gd name="T1" fmla="*/ 0 h 54"/>
                  <a:gd name="T2" fmla="*/ 0 w 72"/>
                  <a:gd name="T3" fmla="*/ 31 h 54"/>
                  <a:gd name="T4" fmla="*/ 72 w 72"/>
                  <a:gd name="T5" fmla="*/ 54 h 54"/>
                  <a:gd name="T6" fmla="*/ 72 w 72"/>
                  <a:gd name="T7" fmla="*/ 0 h 54"/>
                </a:gdLst>
                <a:ahLst/>
                <a:cxnLst>
                  <a:cxn ang="0">
                    <a:pos x="T0" y="T1"/>
                  </a:cxn>
                  <a:cxn ang="0">
                    <a:pos x="T2" y="T3"/>
                  </a:cxn>
                  <a:cxn ang="0">
                    <a:pos x="T4" y="T5"/>
                  </a:cxn>
                  <a:cxn ang="0">
                    <a:pos x="T6" y="T7"/>
                  </a:cxn>
                </a:cxnLst>
                <a:rect l="0" t="0" r="r" b="b"/>
                <a:pathLst>
                  <a:path w="72" h="54">
                    <a:moveTo>
                      <a:pt x="72" y="0"/>
                    </a:moveTo>
                    <a:lnTo>
                      <a:pt x="0" y="31"/>
                    </a:lnTo>
                    <a:lnTo>
                      <a:pt x="72" y="54"/>
                    </a:lnTo>
                    <a:lnTo>
                      <a:pt x="72"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 name="Rectangle 482">
                <a:extLst>
                  <a:ext uri="{FF2B5EF4-FFF2-40B4-BE49-F238E27FC236}">
                    <a16:creationId xmlns:a16="http://schemas.microsoft.com/office/drawing/2014/main" xmlns="" id="{ED563022-FFC0-4D13-8D78-6B4DD2265142}"/>
                  </a:ext>
                </a:extLst>
              </p:cNvPr>
              <p:cNvSpPr>
                <a:spLocks noChangeArrowheads="1"/>
              </p:cNvSpPr>
              <p:nvPr/>
            </p:nvSpPr>
            <p:spPr bwMode="auto">
              <a:xfrm>
                <a:off x="3309" y="1443"/>
                <a:ext cx="236" cy="107"/>
              </a:xfrm>
              <a:prstGeom prst="rect">
                <a:avLst/>
              </a:prstGeom>
              <a:solidFill>
                <a:srgbClr val="FFFF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 name="Rectangle 483">
                <a:extLst>
                  <a:ext uri="{FF2B5EF4-FFF2-40B4-BE49-F238E27FC236}">
                    <a16:creationId xmlns:a16="http://schemas.microsoft.com/office/drawing/2014/main" xmlns="" id="{7ABA6B27-0AC1-4B4F-9A2A-CF10F99338E0}"/>
                  </a:ext>
                </a:extLst>
              </p:cNvPr>
              <p:cNvSpPr>
                <a:spLocks noChangeArrowheads="1"/>
              </p:cNvSpPr>
              <p:nvPr/>
            </p:nvSpPr>
            <p:spPr bwMode="auto">
              <a:xfrm>
                <a:off x="3322" y="1473"/>
                <a:ext cx="168"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8080"/>
                    </a:solidFill>
                    <a:effectLst/>
                    <a:latin typeface="宋体" panose="02010600030101010101" pitchFamily="2" charset="-122"/>
                    <a:ea typeface="宋体" panose="02010600030101010101" pitchFamily="2" charset="-122"/>
                  </a:rPr>
                  <a:t>16T/H</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229" name="Rectangle 484">
                <a:extLst>
                  <a:ext uri="{FF2B5EF4-FFF2-40B4-BE49-F238E27FC236}">
                    <a16:creationId xmlns:a16="http://schemas.microsoft.com/office/drawing/2014/main" xmlns="" id="{6A9F1551-8B07-4A50-9084-657B99C6DB37}"/>
                  </a:ext>
                </a:extLst>
              </p:cNvPr>
              <p:cNvSpPr>
                <a:spLocks noChangeArrowheads="1"/>
              </p:cNvSpPr>
              <p:nvPr/>
            </p:nvSpPr>
            <p:spPr bwMode="auto">
              <a:xfrm>
                <a:off x="3462" y="1435"/>
                <a:ext cx="62"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rgbClr val="000000"/>
                    </a:solidFill>
                    <a:effectLst/>
                    <a:latin typeface="Times New Roman" panose="02020603050405020304" pitchFamily="18" charset="0"/>
                  </a:rPr>
                  <a:t>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230" name="Line 485">
                <a:extLst>
                  <a:ext uri="{FF2B5EF4-FFF2-40B4-BE49-F238E27FC236}">
                    <a16:creationId xmlns:a16="http://schemas.microsoft.com/office/drawing/2014/main" xmlns="" id="{E23BACFE-649F-4FAC-9C67-52FC29A421A8}"/>
                  </a:ext>
                </a:extLst>
              </p:cNvPr>
              <p:cNvSpPr>
                <a:spLocks noChangeShapeType="1"/>
              </p:cNvSpPr>
              <p:nvPr/>
            </p:nvSpPr>
            <p:spPr bwMode="auto">
              <a:xfrm flipH="1">
                <a:off x="2485" y="2027"/>
                <a:ext cx="196"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231" name="Line 486">
                <a:extLst>
                  <a:ext uri="{FF2B5EF4-FFF2-40B4-BE49-F238E27FC236}">
                    <a16:creationId xmlns:a16="http://schemas.microsoft.com/office/drawing/2014/main" xmlns="" id="{33F70488-F757-4EE0-825D-82973D4A9524}"/>
                  </a:ext>
                </a:extLst>
              </p:cNvPr>
              <p:cNvSpPr>
                <a:spLocks noChangeShapeType="1"/>
              </p:cNvSpPr>
              <p:nvPr/>
            </p:nvSpPr>
            <p:spPr bwMode="auto">
              <a:xfrm flipV="1">
                <a:off x="2479" y="1604"/>
                <a:ext cx="0" cy="415"/>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232" name="Rectangle 487">
                <a:extLst>
                  <a:ext uri="{FF2B5EF4-FFF2-40B4-BE49-F238E27FC236}">
                    <a16:creationId xmlns:a16="http://schemas.microsoft.com/office/drawing/2014/main" xmlns="" id="{69A7A76E-6FBF-45DA-B7C3-9B4D434C68A7}"/>
                  </a:ext>
                </a:extLst>
              </p:cNvPr>
              <p:cNvSpPr>
                <a:spLocks noChangeArrowheads="1"/>
              </p:cNvSpPr>
              <p:nvPr/>
            </p:nvSpPr>
            <p:spPr bwMode="auto">
              <a:xfrm>
                <a:off x="2701" y="2212"/>
                <a:ext cx="314" cy="337"/>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 name="Rectangle 488">
                <a:extLst>
                  <a:ext uri="{FF2B5EF4-FFF2-40B4-BE49-F238E27FC236}">
                    <a16:creationId xmlns:a16="http://schemas.microsoft.com/office/drawing/2014/main" xmlns="" id="{0AE3142E-9A57-42E4-AFF4-7B97787EBD41}"/>
                  </a:ext>
                </a:extLst>
              </p:cNvPr>
              <p:cNvSpPr>
                <a:spLocks noChangeArrowheads="1"/>
              </p:cNvSpPr>
              <p:nvPr/>
            </p:nvSpPr>
            <p:spPr bwMode="auto">
              <a:xfrm>
                <a:off x="2753" y="2243"/>
                <a:ext cx="280"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To Crude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234" name="Rectangle 489">
                <a:extLst>
                  <a:ext uri="{FF2B5EF4-FFF2-40B4-BE49-F238E27FC236}">
                    <a16:creationId xmlns:a16="http://schemas.microsoft.com/office/drawing/2014/main" xmlns="" id="{4B677A29-E713-41F5-87B5-9BB8FD827525}"/>
                  </a:ext>
                </a:extLst>
              </p:cNvPr>
              <p:cNvSpPr>
                <a:spLocks noChangeArrowheads="1"/>
              </p:cNvSpPr>
              <p:nvPr/>
            </p:nvSpPr>
            <p:spPr bwMode="auto">
              <a:xfrm>
                <a:off x="3006" y="2205"/>
                <a:ext cx="62"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rgbClr val="000000"/>
                    </a:solidFill>
                    <a:effectLst/>
                    <a:latin typeface="Times New Roman" panose="02020603050405020304" pitchFamily="18" charset="0"/>
                  </a:rPr>
                  <a:t>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235" name="Rectangle 490">
                <a:extLst>
                  <a:ext uri="{FF2B5EF4-FFF2-40B4-BE49-F238E27FC236}">
                    <a16:creationId xmlns:a16="http://schemas.microsoft.com/office/drawing/2014/main" xmlns="" id="{8D1C3C86-71BC-4F0E-915B-3706D679D4FA}"/>
                  </a:ext>
                </a:extLst>
              </p:cNvPr>
              <p:cNvSpPr>
                <a:spLocks noChangeArrowheads="1"/>
              </p:cNvSpPr>
              <p:nvPr/>
            </p:nvSpPr>
            <p:spPr bwMode="auto">
              <a:xfrm>
                <a:off x="2741" y="2327"/>
                <a:ext cx="140"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,off</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236" name="Rectangle 491">
                <a:extLst>
                  <a:ext uri="{FF2B5EF4-FFF2-40B4-BE49-F238E27FC236}">
                    <a16:creationId xmlns:a16="http://schemas.microsoft.com/office/drawing/2014/main" xmlns="" id="{45B147B6-0E22-4D55-B716-87542AC5811A}"/>
                  </a:ext>
                </a:extLst>
              </p:cNvPr>
              <p:cNvSpPr>
                <a:spLocks noChangeArrowheads="1"/>
              </p:cNvSpPr>
              <p:nvPr/>
            </p:nvSpPr>
            <p:spPr bwMode="auto">
              <a:xfrm>
                <a:off x="2852" y="2327"/>
                <a:ext cx="56"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237" name="Rectangle 492">
                <a:extLst>
                  <a:ext uri="{FF2B5EF4-FFF2-40B4-BE49-F238E27FC236}">
                    <a16:creationId xmlns:a16="http://schemas.microsoft.com/office/drawing/2014/main" xmlns="" id="{190EFE52-2FD6-42B7-9B49-CA6335DFA2DD}"/>
                  </a:ext>
                </a:extLst>
              </p:cNvPr>
              <p:cNvSpPr>
                <a:spLocks noChangeArrowheads="1"/>
              </p:cNvSpPr>
              <p:nvPr/>
            </p:nvSpPr>
            <p:spPr bwMode="auto">
              <a:xfrm>
                <a:off x="2880" y="2327"/>
                <a:ext cx="168"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test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238" name="Rectangle 493">
                <a:extLst>
                  <a:ext uri="{FF2B5EF4-FFF2-40B4-BE49-F238E27FC236}">
                    <a16:creationId xmlns:a16="http://schemas.microsoft.com/office/drawing/2014/main" xmlns="" id="{22302026-5BEC-4508-AA66-0675E3FD1E82}"/>
                  </a:ext>
                </a:extLst>
              </p:cNvPr>
              <p:cNvSpPr>
                <a:spLocks noChangeArrowheads="1"/>
              </p:cNvSpPr>
              <p:nvPr/>
            </p:nvSpPr>
            <p:spPr bwMode="auto">
              <a:xfrm>
                <a:off x="3021" y="2289"/>
                <a:ext cx="62"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rgbClr val="000000"/>
                    </a:solidFill>
                    <a:effectLst/>
                    <a:latin typeface="Times New Roman" panose="02020603050405020304" pitchFamily="18" charset="0"/>
                  </a:rPr>
                  <a:t>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239" name="Rectangle 494">
                <a:extLst>
                  <a:ext uri="{FF2B5EF4-FFF2-40B4-BE49-F238E27FC236}">
                    <a16:creationId xmlns:a16="http://schemas.microsoft.com/office/drawing/2014/main" xmlns="" id="{D7BFCEAB-835A-43AE-8348-F586D79E0B9B}"/>
                  </a:ext>
                </a:extLst>
              </p:cNvPr>
              <p:cNvSpPr>
                <a:spLocks noChangeArrowheads="1"/>
              </p:cNvSpPr>
              <p:nvPr/>
            </p:nvSpPr>
            <p:spPr bwMode="auto">
              <a:xfrm>
                <a:off x="2715" y="2412"/>
                <a:ext cx="336"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Acrylo Tank</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240" name="Rectangle 495">
                <a:extLst>
                  <a:ext uri="{FF2B5EF4-FFF2-40B4-BE49-F238E27FC236}">
                    <a16:creationId xmlns:a16="http://schemas.microsoft.com/office/drawing/2014/main" xmlns="" id="{856DDF85-0F3E-4281-B0DA-7F6BE3E472C9}"/>
                  </a:ext>
                </a:extLst>
              </p:cNvPr>
              <p:cNvSpPr>
                <a:spLocks noChangeArrowheads="1"/>
              </p:cNvSpPr>
              <p:nvPr/>
            </p:nvSpPr>
            <p:spPr bwMode="auto">
              <a:xfrm>
                <a:off x="3023" y="2374"/>
                <a:ext cx="62"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rgbClr val="000000"/>
                    </a:solidFill>
                    <a:effectLst/>
                    <a:latin typeface="Times New Roman" panose="02020603050405020304" pitchFamily="18" charset="0"/>
                  </a:rPr>
                  <a:t>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241" name="Line 496">
                <a:extLst>
                  <a:ext uri="{FF2B5EF4-FFF2-40B4-BE49-F238E27FC236}">
                    <a16:creationId xmlns:a16="http://schemas.microsoft.com/office/drawing/2014/main" xmlns="" id="{FBA5E876-799C-4202-8F93-D91EEEE44EF4}"/>
                  </a:ext>
                </a:extLst>
              </p:cNvPr>
              <p:cNvSpPr>
                <a:spLocks noChangeShapeType="1"/>
              </p:cNvSpPr>
              <p:nvPr/>
            </p:nvSpPr>
            <p:spPr bwMode="auto">
              <a:xfrm flipV="1">
                <a:off x="2485" y="974"/>
                <a:ext cx="1" cy="584"/>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242" name="Freeform 497">
                <a:extLst>
                  <a:ext uri="{FF2B5EF4-FFF2-40B4-BE49-F238E27FC236}">
                    <a16:creationId xmlns:a16="http://schemas.microsoft.com/office/drawing/2014/main" xmlns="" id="{3027F89E-96D2-468F-9B20-67B29200BA1C}"/>
                  </a:ext>
                </a:extLst>
              </p:cNvPr>
              <p:cNvSpPr>
                <a:spLocks/>
              </p:cNvSpPr>
              <p:nvPr/>
            </p:nvSpPr>
            <p:spPr bwMode="auto">
              <a:xfrm>
                <a:off x="2466" y="912"/>
                <a:ext cx="46" cy="85"/>
              </a:xfrm>
              <a:custGeom>
                <a:avLst/>
                <a:gdLst>
                  <a:gd name="T0" fmla="*/ 46 w 46"/>
                  <a:gd name="T1" fmla="*/ 85 h 85"/>
                  <a:gd name="T2" fmla="*/ 19 w 46"/>
                  <a:gd name="T3" fmla="*/ 0 h 85"/>
                  <a:gd name="T4" fmla="*/ 0 w 46"/>
                  <a:gd name="T5" fmla="*/ 85 h 85"/>
                  <a:gd name="T6" fmla="*/ 46 w 46"/>
                  <a:gd name="T7" fmla="*/ 85 h 85"/>
                </a:gdLst>
                <a:ahLst/>
                <a:cxnLst>
                  <a:cxn ang="0">
                    <a:pos x="T0" y="T1"/>
                  </a:cxn>
                  <a:cxn ang="0">
                    <a:pos x="T2" y="T3"/>
                  </a:cxn>
                  <a:cxn ang="0">
                    <a:pos x="T4" y="T5"/>
                  </a:cxn>
                  <a:cxn ang="0">
                    <a:pos x="T6" y="T7"/>
                  </a:cxn>
                </a:cxnLst>
                <a:rect l="0" t="0" r="r" b="b"/>
                <a:pathLst>
                  <a:path w="46" h="85">
                    <a:moveTo>
                      <a:pt x="46" y="85"/>
                    </a:moveTo>
                    <a:lnTo>
                      <a:pt x="19" y="0"/>
                    </a:lnTo>
                    <a:lnTo>
                      <a:pt x="0" y="85"/>
                    </a:lnTo>
                    <a:lnTo>
                      <a:pt x="46" y="8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 name="Freeform 498">
                <a:extLst>
                  <a:ext uri="{FF2B5EF4-FFF2-40B4-BE49-F238E27FC236}">
                    <a16:creationId xmlns:a16="http://schemas.microsoft.com/office/drawing/2014/main" xmlns="" id="{56FC1777-1E56-4E04-993E-4F599ECDF351}"/>
                  </a:ext>
                </a:extLst>
              </p:cNvPr>
              <p:cNvSpPr>
                <a:spLocks/>
              </p:cNvSpPr>
              <p:nvPr/>
            </p:nvSpPr>
            <p:spPr bwMode="auto">
              <a:xfrm>
                <a:off x="2668" y="1904"/>
                <a:ext cx="33" cy="54"/>
              </a:xfrm>
              <a:custGeom>
                <a:avLst/>
                <a:gdLst>
                  <a:gd name="T0" fmla="*/ 33 w 33"/>
                  <a:gd name="T1" fmla="*/ 23 h 54"/>
                  <a:gd name="T2" fmla="*/ 27 w 33"/>
                  <a:gd name="T3" fmla="*/ 46 h 54"/>
                  <a:gd name="T4" fmla="*/ 13 w 33"/>
                  <a:gd name="T5" fmla="*/ 54 h 54"/>
                  <a:gd name="T6" fmla="*/ 7 w 33"/>
                  <a:gd name="T7" fmla="*/ 46 h 54"/>
                  <a:gd name="T8" fmla="*/ 0 w 33"/>
                  <a:gd name="T9" fmla="*/ 23 h 54"/>
                  <a:gd name="T10" fmla="*/ 0 w 33"/>
                  <a:gd name="T11" fmla="*/ 0 h 54"/>
                  <a:gd name="T12" fmla="*/ 33 w 33"/>
                  <a:gd name="T13" fmla="*/ 0 h 54"/>
                  <a:gd name="T14" fmla="*/ 33 w 33"/>
                  <a:gd name="T15" fmla="*/ 23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54">
                    <a:moveTo>
                      <a:pt x="33" y="23"/>
                    </a:moveTo>
                    <a:lnTo>
                      <a:pt x="27" y="46"/>
                    </a:lnTo>
                    <a:lnTo>
                      <a:pt x="13" y="54"/>
                    </a:lnTo>
                    <a:lnTo>
                      <a:pt x="7" y="46"/>
                    </a:lnTo>
                    <a:lnTo>
                      <a:pt x="0" y="23"/>
                    </a:lnTo>
                    <a:lnTo>
                      <a:pt x="0" y="0"/>
                    </a:lnTo>
                    <a:lnTo>
                      <a:pt x="33" y="0"/>
                    </a:lnTo>
                    <a:lnTo>
                      <a:pt x="33" y="2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 name="Freeform 499">
                <a:extLst>
                  <a:ext uri="{FF2B5EF4-FFF2-40B4-BE49-F238E27FC236}">
                    <a16:creationId xmlns:a16="http://schemas.microsoft.com/office/drawing/2014/main" xmlns="" id="{44E0219C-8324-4B0D-A564-C73AFAD6B1F0}"/>
                  </a:ext>
                </a:extLst>
              </p:cNvPr>
              <p:cNvSpPr>
                <a:spLocks/>
              </p:cNvSpPr>
              <p:nvPr/>
            </p:nvSpPr>
            <p:spPr bwMode="auto">
              <a:xfrm>
                <a:off x="2668" y="1904"/>
                <a:ext cx="33" cy="54"/>
              </a:xfrm>
              <a:custGeom>
                <a:avLst/>
                <a:gdLst>
                  <a:gd name="T0" fmla="*/ 33 w 33"/>
                  <a:gd name="T1" fmla="*/ 23 h 54"/>
                  <a:gd name="T2" fmla="*/ 27 w 33"/>
                  <a:gd name="T3" fmla="*/ 46 h 54"/>
                  <a:gd name="T4" fmla="*/ 13 w 33"/>
                  <a:gd name="T5" fmla="*/ 54 h 54"/>
                  <a:gd name="T6" fmla="*/ 7 w 33"/>
                  <a:gd name="T7" fmla="*/ 46 h 54"/>
                  <a:gd name="T8" fmla="*/ 0 w 33"/>
                  <a:gd name="T9" fmla="*/ 23 h 54"/>
                  <a:gd name="T10" fmla="*/ 0 w 33"/>
                  <a:gd name="T11" fmla="*/ 0 h 54"/>
                  <a:gd name="T12" fmla="*/ 33 w 33"/>
                  <a:gd name="T13" fmla="*/ 0 h 54"/>
                  <a:gd name="T14" fmla="*/ 33 w 33"/>
                  <a:gd name="T15" fmla="*/ 23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54">
                    <a:moveTo>
                      <a:pt x="33" y="23"/>
                    </a:moveTo>
                    <a:lnTo>
                      <a:pt x="27" y="46"/>
                    </a:lnTo>
                    <a:lnTo>
                      <a:pt x="13" y="54"/>
                    </a:lnTo>
                    <a:lnTo>
                      <a:pt x="7" y="46"/>
                    </a:lnTo>
                    <a:lnTo>
                      <a:pt x="0" y="23"/>
                    </a:lnTo>
                    <a:lnTo>
                      <a:pt x="0" y="0"/>
                    </a:lnTo>
                    <a:lnTo>
                      <a:pt x="33" y="0"/>
                    </a:lnTo>
                    <a:lnTo>
                      <a:pt x="33" y="23"/>
                    </a:lnTo>
                    <a:close/>
                  </a:path>
                </a:pathLst>
              </a:custGeom>
              <a:noFill/>
              <a:ln w="1111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245" name="Rectangle 500">
                <a:extLst>
                  <a:ext uri="{FF2B5EF4-FFF2-40B4-BE49-F238E27FC236}">
                    <a16:creationId xmlns:a16="http://schemas.microsoft.com/office/drawing/2014/main" xmlns="" id="{160D0F69-2F2D-48AC-9D59-08217EDDE9A7}"/>
                  </a:ext>
                </a:extLst>
              </p:cNvPr>
              <p:cNvSpPr>
                <a:spLocks noChangeArrowheads="1"/>
              </p:cNvSpPr>
              <p:nvPr/>
            </p:nvSpPr>
            <p:spPr bwMode="auto">
              <a:xfrm>
                <a:off x="2662" y="1520"/>
                <a:ext cx="140"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FF0000"/>
                    </a:solidFill>
                    <a:effectLst/>
                    <a:latin typeface="宋体" panose="02010600030101010101" pitchFamily="2" charset="-122"/>
                    <a:ea typeface="宋体" panose="02010600030101010101" pitchFamily="2" charset="-122"/>
                  </a:rPr>
                  <a:t>T=70</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246" name="Rectangle 501">
                <a:extLst>
                  <a:ext uri="{FF2B5EF4-FFF2-40B4-BE49-F238E27FC236}">
                    <a16:creationId xmlns:a16="http://schemas.microsoft.com/office/drawing/2014/main" xmlns="" id="{48A79D41-F389-4D64-A5E3-BC48E2BD011C}"/>
                  </a:ext>
                </a:extLst>
              </p:cNvPr>
              <p:cNvSpPr>
                <a:spLocks noChangeArrowheads="1"/>
              </p:cNvSpPr>
              <p:nvPr/>
            </p:nvSpPr>
            <p:spPr bwMode="auto">
              <a:xfrm>
                <a:off x="2774" y="1520"/>
                <a:ext cx="56"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FF0000"/>
                    </a:solidFill>
                    <a:effectLst/>
                    <a:latin typeface="宋体" panose="02010600030101010101" pitchFamily="2" charset="-122"/>
                    <a:ea typeface="宋体" panose="02010600030101010101" pitchFamily="2" charset="-122"/>
                  </a:rPr>
                  <a:t>℃</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247" name="Rectangle 502">
                <a:extLst>
                  <a:ext uri="{FF2B5EF4-FFF2-40B4-BE49-F238E27FC236}">
                    <a16:creationId xmlns:a16="http://schemas.microsoft.com/office/drawing/2014/main" xmlns="" id="{C9A98FDA-A2F9-410D-BD75-AECE9AF2DD9B}"/>
                  </a:ext>
                </a:extLst>
              </p:cNvPr>
              <p:cNvSpPr>
                <a:spLocks noChangeArrowheads="1"/>
              </p:cNvSpPr>
              <p:nvPr/>
            </p:nvSpPr>
            <p:spPr bwMode="auto">
              <a:xfrm>
                <a:off x="2830" y="1482"/>
                <a:ext cx="62"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rgbClr val="000000"/>
                    </a:solidFill>
                    <a:effectLst/>
                    <a:latin typeface="Times New Roman" panose="02020603050405020304" pitchFamily="18" charset="0"/>
                  </a:rPr>
                  <a:t>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248" name="Rectangle 503">
                <a:extLst>
                  <a:ext uri="{FF2B5EF4-FFF2-40B4-BE49-F238E27FC236}">
                    <a16:creationId xmlns:a16="http://schemas.microsoft.com/office/drawing/2014/main" xmlns="" id="{0B0FB6D8-57F1-4CC9-A86F-55B3EEBE3100}"/>
                  </a:ext>
                </a:extLst>
              </p:cNvPr>
              <p:cNvSpPr>
                <a:spLocks noChangeArrowheads="1"/>
              </p:cNvSpPr>
              <p:nvPr/>
            </p:nvSpPr>
            <p:spPr bwMode="auto">
              <a:xfrm>
                <a:off x="2649" y="1766"/>
                <a:ext cx="248" cy="123"/>
              </a:xfrm>
              <a:prstGeom prst="rect">
                <a:avLst/>
              </a:prstGeom>
              <a:solidFill>
                <a:srgbClr val="CC99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 name="Rectangle 504">
                <a:extLst>
                  <a:ext uri="{FF2B5EF4-FFF2-40B4-BE49-F238E27FC236}">
                    <a16:creationId xmlns:a16="http://schemas.microsoft.com/office/drawing/2014/main" xmlns="" id="{B2EFA582-BD0D-40CB-9B36-3F723E35F03C}"/>
                  </a:ext>
                </a:extLst>
              </p:cNvPr>
              <p:cNvSpPr>
                <a:spLocks noChangeArrowheads="1"/>
              </p:cNvSpPr>
              <p:nvPr/>
            </p:nvSpPr>
            <p:spPr bwMode="auto">
              <a:xfrm>
                <a:off x="2695" y="1796"/>
                <a:ext cx="56"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D</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250" name="Rectangle 505">
                <a:extLst>
                  <a:ext uri="{FF2B5EF4-FFF2-40B4-BE49-F238E27FC236}">
                    <a16:creationId xmlns:a16="http://schemas.microsoft.com/office/drawing/2014/main" xmlns="" id="{024E542A-2D3C-47FA-8704-99C19FE0ED4C}"/>
                  </a:ext>
                </a:extLst>
              </p:cNvPr>
              <p:cNvSpPr>
                <a:spLocks noChangeArrowheads="1"/>
              </p:cNvSpPr>
              <p:nvPr/>
            </p:nvSpPr>
            <p:spPr bwMode="auto">
              <a:xfrm>
                <a:off x="2723" y="1796"/>
                <a:ext cx="56"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251" name="Rectangle 506">
                <a:extLst>
                  <a:ext uri="{FF2B5EF4-FFF2-40B4-BE49-F238E27FC236}">
                    <a16:creationId xmlns:a16="http://schemas.microsoft.com/office/drawing/2014/main" xmlns="" id="{B3AEC9AC-7304-4714-972A-B4359C505427}"/>
                  </a:ext>
                </a:extLst>
              </p:cNvPr>
              <p:cNvSpPr>
                <a:spLocks noChangeArrowheads="1"/>
              </p:cNvSpPr>
              <p:nvPr/>
            </p:nvSpPr>
            <p:spPr bwMode="auto">
              <a:xfrm>
                <a:off x="2751" y="1796"/>
                <a:ext cx="168"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3001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252" name="Rectangle 507">
                <a:extLst>
                  <a:ext uri="{FF2B5EF4-FFF2-40B4-BE49-F238E27FC236}">
                    <a16:creationId xmlns:a16="http://schemas.microsoft.com/office/drawing/2014/main" xmlns="" id="{E815F24D-B6AA-42E7-BE2C-B1C2C7F56C13}"/>
                  </a:ext>
                </a:extLst>
              </p:cNvPr>
              <p:cNvSpPr>
                <a:spLocks noChangeArrowheads="1"/>
              </p:cNvSpPr>
              <p:nvPr/>
            </p:nvSpPr>
            <p:spPr bwMode="auto">
              <a:xfrm>
                <a:off x="2891" y="1758"/>
                <a:ext cx="62"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rgbClr val="000000"/>
                    </a:solidFill>
                    <a:effectLst/>
                    <a:latin typeface="Times New Roman" panose="02020603050405020304" pitchFamily="18" charset="0"/>
                  </a:rPr>
                  <a:t>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253" name="Rectangle 508">
                <a:extLst>
                  <a:ext uri="{FF2B5EF4-FFF2-40B4-BE49-F238E27FC236}">
                    <a16:creationId xmlns:a16="http://schemas.microsoft.com/office/drawing/2014/main" xmlns="" id="{40B2AEB5-F1FA-47BC-B4D0-B3B4F4F7246E}"/>
                  </a:ext>
                </a:extLst>
              </p:cNvPr>
              <p:cNvSpPr>
                <a:spLocks noChangeArrowheads="1"/>
              </p:cNvSpPr>
              <p:nvPr/>
            </p:nvSpPr>
            <p:spPr bwMode="auto">
              <a:xfrm>
                <a:off x="2669" y="1881"/>
                <a:ext cx="812"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Decanter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254" name="Rectangle 509">
                <a:extLst>
                  <a:ext uri="{FF2B5EF4-FFF2-40B4-BE49-F238E27FC236}">
                    <a16:creationId xmlns:a16="http://schemas.microsoft.com/office/drawing/2014/main" xmlns="" id="{7A9F72C0-3544-42F5-8716-5DF15D847422}"/>
                  </a:ext>
                </a:extLst>
              </p:cNvPr>
              <p:cNvSpPr>
                <a:spLocks noChangeArrowheads="1"/>
              </p:cNvSpPr>
              <p:nvPr/>
            </p:nvSpPr>
            <p:spPr bwMode="auto">
              <a:xfrm>
                <a:off x="3453" y="1843"/>
                <a:ext cx="62"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rgbClr val="000000"/>
                    </a:solidFill>
                    <a:effectLst/>
                    <a:latin typeface="Times New Roman" panose="02020603050405020304" pitchFamily="18" charset="0"/>
                  </a:rPr>
                  <a:t>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255" name="Freeform 510">
                <a:extLst>
                  <a:ext uri="{FF2B5EF4-FFF2-40B4-BE49-F238E27FC236}">
                    <a16:creationId xmlns:a16="http://schemas.microsoft.com/office/drawing/2014/main" xmlns="" id="{5F76B283-FAE5-441C-835D-62D14EDC35D9}"/>
                  </a:ext>
                </a:extLst>
              </p:cNvPr>
              <p:cNvSpPr>
                <a:spLocks/>
              </p:cNvSpPr>
              <p:nvPr/>
            </p:nvSpPr>
            <p:spPr bwMode="auto">
              <a:xfrm>
                <a:off x="2884" y="1773"/>
                <a:ext cx="79" cy="123"/>
              </a:xfrm>
              <a:custGeom>
                <a:avLst/>
                <a:gdLst>
                  <a:gd name="T0" fmla="*/ 39 w 79"/>
                  <a:gd name="T1" fmla="*/ 0 h 123"/>
                  <a:gd name="T2" fmla="*/ 53 w 79"/>
                  <a:gd name="T3" fmla="*/ 8 h 123"/>
                  <a:gd name="T4" fmla="*/ 65 w 79"/>
                  <a:gd name="T5" fmla="*/ 23 h 123"/>
                  <a:gd name="T6" fmla="*/ 79 w 79"/>
                  <a:gd name="T7" fmla="*/ 39 h 123"/>
                  <a:gd name="T8" fmla="*/ 79 w 79"/>
                  <a:gd name="T9" fmla="*/ 62 h 123"/>
                  <a:gd name="T10" fmla="*/ 79 w 79"/>
                  <a:gd name="T11" fmla="*/ 85 h 123"/>
                  <a:gd name="T12" fmla="*/ 65 w 79"/>
                  <a:gd name="T13" fmla="*/ 108 h 123"/>
                  <a:gd name="T14" fmla="*/ 53 w 79"/>
                  <a:gd name="T15" fmla="*/ 116 h 123"/>
                  <a:gd name="T16" fmla="*/ 39 w 79"/>
                  <a:gd name="T17" fmla="*/ 123 h 123"/>
                  <a:gd name="T18" fmla="*/ 0 w 79"/>
                  <a:gd name="T19" fmla="*/ 123 h 123"/>
                  <a:gd name="T20" fmla="*/ 0 w 79"/>
                  <a:gd name="T21" fmla="*/ 0 h 123"/>
                  <a:gd name="T22" fmla="*/ 39 w 79"/>
                  <a:gd name="T23"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9" h="123">
                    <a:moveTo>
                      <a:pt x="39" y="0"/>
                    </a:moveTo>
                    <a:lnTo>
                      <a:pt x="53" y="8"/>
                    </a:lnTo>
                    <a:lnTo>
                      <a:pt x="65" y="23"/>
                    </a:lnTo>
                    <a:lnTo>
                      <a:pt x="79" y="39"/>
                    </a:lnTo>
                    <a:lnTo>
                      <a:pt x="79" y="62"/>
                    </a:lnTo>
                    <a:lnTo>
                      <a:pt x="79" y="85"/>
                    </a:lnTo>
                    <a:lnTo>
                      <a:pt x="65" y="108"/>
                    </a:lnTo>
                    <a:lnTo>
                      <a:pt x="53" y="116"/>
                    </a:lnTo>
                    <a:lnTo>
                      <a:pt x="39" y="123"/>
                    </a:lnTo>
                    <a:lnTo>
                      <a:pt x="0" y="123"/>
                    </a:lnTo>
                    <a:lnTo>
                      <a:pt x="0" y="0"/>
                    </a:lnTo>
                    <a:lnTo>
                      <a:pt x="39" y="0"/>
                    </a:lnTo>
                    <a:close/>
                  </a:path>
                </a:pathLst>
              </a:custGeom>
              <a:solidFill>
                <a:srgbClr val="CC99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 name="Freeform 511">
                <a:extLst>
                  <a:ext uri="{FF2B5EF4-FFF2-40B4-BE49-F238E27FC236}">
                    <a16:creationId xmlns:a16="http://schemas.microsoft.com/office/drawing/2014/main" xmlns="" id="{706C6A37-C92B-4154-86FB-820FDE18904D}"/>
                  </a:ext>
                </a:extLst>
              </p:cNvPr>
              <p:cNvSpPr>
                <a:spLocks/>
              </p:cNvSpPr>
              <p:nvPr/>
            </p:nvSpPr>
            <p:spPr bwMode="auto">
              <a:xfrm>
                <a:off x="2884" y="1773"/>
                <a:ext cx="79" cy="123"/>
              </a:xfrm>
              <a:custGeom>
                <a:avLst/>
                <a:gdLst>
                  <a:gd name="T0" fmla="*/ 39 w 79"/>
                  <a:gd name="T1" fmla="*/ 0 h 123"/>
                  <a:gd name="T2" fmla="*/ 53 w 79"/>
                  <a:gd name="T3" fmla="*/ 8 h 123"/>
                  <a:gd name="T4" fmla="*/ 65 w 79"/>
                  <a:gd name="T5" fmla="*/ 23 h 123"/>
                  <a:gd name="T6" fmla="*/ 79 w 79"/>
                  <a:gd name="T7" fmla="*/ 39 h 123"/>
                  <a:gd name="T8" fmla="*/ 79 w 79"/>
                  <a:gd name="T9" fmla="*/ 62 h 123"/>
                  <a:gd name="T10" fmla="*/ 79 w 79"/>
                  <a:gd name="T11" fmla="*/ 85 h 123"/>
                  <a:gd name="T12" fmla="*/ 65 w 79"/>
                  <a:gd name="T13" fmla="*/ 108 h 123"/>
                  <a:gd name="T14" fmla="*/ 53 w 79"/>
                  <a:gd name="T15" fmla="*/ 116 h 123"/>
                  <a:gd name="T16" fmla="*/ 39 w 79"/>
                  <a:gd name="T17" fmla="*/ 123 h 123"/>
                  <a:gd name="T18" fmla="*/ 0 w 79"/>
                  <a:gd name="T19" fmla="*/ 123 h 123"/>
                  <a:gd name="T20" fmla="*/ 0 w 79"/>
                  <a:gd name="T21" fmla="*/ 0 h 123"/>
                  <a:gd name="T22" fmla="*/ 39 w 79"/>
                  <a:gd name="T23"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9" h="123">
                    <a:moveTo>
                      <a:pt x="39" y="0"/>
                    </a:moveTo>
                    <a:lnTo>
                      <a:pt x="53" y="8"/>
                    </a:lnTo>
                    <a:lnTo>
                      <a:pt x="65" y="23"/>
                    </a:lnTo>
                    <a:lnTo>
                      <a:pt x="79" y="39"/>
                    </a:lnTo>
                    <a:lnTo>
                      <a:pt x="79" y="62"/>
                    </a:lnTo>
                    <a:lnTo>
                      <a:pt x="79" y="85"/>
                    </a:lnTo>
                    <a:lnTo>
                      <a:pt x="65" y="108"/>
                    </a:lnTo>
                    <a:lnTo>
                      <a:pt x="53" y="116"/>
                    </a:lnTo>
                    <a:lnTo>
                      <a:pt x="39" y="123"/>
                    </a:lnTo>
                    <a:lnTo>
                      <a:pt x="0" y="123"/>
                    </a:lnTo>
                    <a:lnTo>
                      <a:pt x="0" y="0"/>
                    </a:lnTo>
                    <a:lnTo>
                      <a:pt x="39" y="0"/>
                    </a:lnTo>
                    <a:close/>
                  </a:path>
                </a:pathLst>
              </a:custGeom>
              <a:noFill/>
              <a:ln w="1111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257" name="Freeform 512">
                <a:extLst>
                  <a:ext uri="{FF2B5EF4-FFF2-40B4-BE49-F238E27FC236}">
                    <a16:creationId xmlns:a16="http://schemas.microsoft.com/office/drawing/2014/main" xmlns="" id="{CBB69473-426E-45F0-A892-A32B8A8ABB68}"/>
                  </a:ext>
                </a:extLst>
              </p:cNvPr>
              <p:cNvSpPr>
                <a:spLocks/>
              </p:cNvSpPr>
              <p:nvPr/>
            </p:nvSpPr>
            <p:spPr bwMode="auto">
              <a:xfrm>
                <a:off x="2544" y="1773"/>
                <a:ext cx="91" cy="123"/>
              </a:xfrm>
              <a:custGeom>
                <a:avLst/>
                <a:gdLst>
                  <a:gd name="T0" fmla="*/ 45 w 91"/>
                  <a:gd name="T1" fmla="*/ 123 h 123"/>
                  <a:gd name="T2" fmla="*/ 26 w 91"/>
                  <a:gd name="T3" fmla="*/ 116 h 123"/>
                  <a:gd name="T4" fmla="*/ 13 w 91"/>
                  <a:gd name="T5" fmla="*/ 108 h 123"/>
                  <a:gd name="T6" fmla="*/ 7 w 91"/>
                  <a:gd name="T7" fmla="*/ 85 h 123"/>
                  <a:gd name="T8" fmla="*/ 0 w 91"/>
                  <a:gd name="T9" fmla="*/ 62 h 123"/>
                  <a:gd name="T10" fmla="*/ 7 w 91"/>
                  <a:gd name="T11" fmla="*/ 39 h 123"/>
                  <a:gd name="T12" fmla="*/ 13 w 91"/>
                  <a:gd name="T13" fmla="*/ 23 h 123"/>
                  <a:gd name="T14" fmla="*/ 26 w 91"/>
                  <a:gd name="T15" fmla="*/ 8 h 123"/>
                  <a:gd name="T16" fmla="*/ 45 w 91"/>
                  <a:gd name="T17" fmla="*/ 0 h 123"/>
                  <a:gd name="T18" fmla="*/ 91 w 91"/>
                  <a:gd name="T19" fmla="*/ 0 h 123"/>
                  <a:gd name="T20" fmla="*/ 91 w 91"/>
                  <a:gd name="T21" fmla="*/ 123 h 123"/>
                  <a:gd name="T22" fmla="*/ 45 w 91"/>
                  <a:gd name="T23"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 h="123">
                    <a:moveTo>
                      <a:pt x="45" y="123"/>
                    </a:moveTo>
                    <a:lnTo>
                      <a:pt x="26" y="116"/>
                    </a:lnTo>
                    <a:lnTo>
                      <a:pt x="13" y="108"/>
                    </a:lnTo>
                    <a:lnTo>
                      <a:pt x="7" y="85"/>
                    </a:lnTo>
                    <a:lnTo>
                      <a:pt x="0" y="62"/>
                    </a:lnTo>
                    <a:lnTo>
                      <a:pt x="7" y="39"/>
                    </a:lnTo>
                    <a:lnTo>
                      <a:pt x="13" y="23"/>
                    </a:lnTo>
                    <a:lnTo>
                      <a:pt x="26" y="8"/>
                    </a:lnTo>
                    <a:lnTo>
                      <a:pt x="45" y="0"/>
                    </a:lnTo>
                    <a:lnTo>
                      <a:pt x="91" y="0"/>
                    </a:lnTo>
                    <a:lnTo>
                      <a:pt x="91" y="123"/>
                    </a:lnTo>
                    <a:lnTo>
                      <a:pt x="45" y="123"/>
                    </a:lnTo>
                    <a:close/>
                  </a:path>
                </a:pathLst>
              </a:custGeom>
              <a:solidFill>
                <a:srgbClr val="CC99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 name="Freeform 513">
                <a:extLst>
                  <a:ext uri="{FF2B5EF4-FFF2-40B4-BE49-F238E27FC236}">
                    <a16:creationId xmlns:a16="http://schemas.microsoft.com/office/drawing/2014/main" xmlns="" id="{A0B4C762-38CC-4D20-B9E9-19572185456F}"/>
                  </a:ext>
                </a:extLst>
              </p:cNvPr>
              <p:cNvSpPr>
                <a:spLocks/>
              </p:cNvSpPr>
              <p:nvPr/>
            </p:nvSpPr>
            <p:spPr bwMode="auto">
              <a:xfrm>
                <a:off x="2544" y="1773"/>
                <a:ext cx="91" cy="123"/>
              </a:xfrm>
              <a:custGeom>
                <a:avLst/>
                <a:gdLst>
                  <a:gd name="T0" fmla="*/ 45 w 91"/>
                  <a:gd name="T1" fmla="*/ 123 h 123"/>
                  <a:gd name="T2" fmla="*/ 26 w 91"/>
                  <a:gd name="T3" fmla="*/ 116 h 123"/>
                  <a:gd name="T4" fmla="*/ 13 w 91"/>
                  <a:gd name="T5" fmla="*/ 108 h 123"/>
                  <a:gd name="T6" fmla="*/ 7 w 91"/>
                  <a:gd name="T7" fmla="*/ 85 h 123"/>
                  <a:gd name="T8" fmla="*/ 0 w 91"/>
                  <a:gd name="T9" fmla="*/ 62 h 123"/>
                  <a:gd name="T10" fmla="*/ 7 w 91"/>
                  <a:gd name="T11" fmla="*/ 39 h 123"/>
                  <a:gd name="T12" fmla="*/ 13 w 91"/>
                  <a:gd name="T13" fmla="*/ 23 h 123"/>
                  <a:gd name="T14" fmla="*/ 26 w 91"/>
                  <a:gd name="T15" fmla="*/ 8 h 123"/>
                  <a:gd name="T16" fmla="*/ 45 w 91"/>
                  <a:gd name="T17" fmla="*/ 0 h 123"/>
                  <a:gd name="T18" fmla="*/ 91 w 91"/>
                  <a:gd name="T19" fmla="*/ 0 h 123"/>
                  <a:gd name="T20" fmla="*/ 91 w 91"/>
                  <a:gd name="T21" fmla="*/ 123 h 123"/>
                  <a:gd name="T22" fmla="*/ 45 w 91"/>
                  <a:gd name="T23"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 h="123">
                    <a:moveTo>
                      <a:pt x="45" y="123"/>
                    </a:moveTo>
                    <a:lnTo>
                      <a:pt x="26" y="116"/>
                    </a:lnTo>
                    <a:lnTo>
                      <a:pt x="13" y="108"/>
                    </a:lnTo>
                    <a:lnTo>
                      <a:pt x="7" y="85"/>
                    </a:lnTo>
                    <a:lnTo>
                      <a:pt x="0" y="62"/>
                    </a:lnTo>
                    <a:lnTo>
                      <a:pt x="7" y="39"/>
                    </a:lnTo>
                    <a:lnTo>
                      <a:pt x="13" y="23"/>
                    </a:lnTo>
                    <a:lnTo>
                      <a:pt x="26" y="8"/>
                    </a:lnTo>
                    <a:lnTo>
                      <a:pt x="45" y="0"/>
                    </a:lnTo>
                    <a:lnTo>
                      <a:pt x="91" y="0"/>
                    </a:lnTo>
                    <a:lnTo>
                      <a:pt x="91" y="123"/>
                    </a:lnTo>
                    <a:lnTo>
                      <a:pt x="45" y="123"/>
                    </a:lnTo>
                    <a:close/>
                  </a:path>
                </a:pathLst>
              </a:custGeom>
              <a:noFill/>
              <a:ln w="1111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259" name="Line 514">
                <a:extLst>
                  <a:ext uri="{FF2B5EF4-FFF2-40B4-BE49-F238E27FC236}">
                    <a16:creationId xmlns:a16="http://schemas.microsoft.com/office/drawing/2014/main" xmlns="" id="{3D5197B6-804C-4228-9B40-3D2F23109C5D}"/>
                  </a:ext>
                </a:extLst>
              </p:cNvPr>
              <p:cNvSpPr>
                <a:spLocks noChangeShapeType="1"/>
              </p:cNvSpPr>
              <p:nvPr/>
            </p:nvSpPr>
            <p:spPr bwMode="auto">
              <a:xfrm>
                <a:off x="2681" y="1589"/>
                <a:ext cx="0" cy="115"/>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260" name="Freeform 515">
                <a:extLst>
                  <a:ext uri="{FF2B5EF4-FFF2-40B4-BE49-F238E27FC236}">
                    <a16:creationId xmlns:a16="http://schemas.microsoft.com/office/drawing/2014/main" xmlns="" id="{03898FCD-6E5D-48A3-A1C3-87F7DCC23B1D}"/>
                  </a:ext>
                </a:extLst>
              </p:cNvPr>
              <p:cNvSpPr>
                <a:spLocks/>
              </p:cNvSpPr>
              <p:nvPr/>
            </p:nvSpPr>
            <p:spPr bwMode="auto">
              <a:xfrm>
                <a:off x="2661" y="1689"/>
                <a:ext cx="46" cy="84"/>
              </a:xfrm>
              <a:custGeom>
                <a:avLst/>
                <a:gdLst>
                  <a:gd name="T0" fmla="*/ 0 w 46"/>
                  <a:gd name="T1" fmla="*/ 0 h 84"/>
                  <a:gd name="T2" fmla="*/ 20 w 46"/>
                  <a:gd name="T3" fmla="*/ 84 h 84"/>
                  <a:gd name="T4" fmla="*/ 46 w 46"/>
                  <a:gd name="T5" fmla="*/ 0 h 84"/>
                  <a:gd name="T6" fmla="*/ 0 w 46"/>
                  <a:gd name="T7" fmla="*/ 0 h 84"/>
                </a:gdLst>
                <a:ahLst/>
                <a:cxnLst>
                  <a:cxn ang="0">
                    <a:pos x="T0" y="T1"/>
                  </a:cxn>
                  <a:cxn ang="0">
                    <a:pos x="T2" y="T3"/>
                  </a:cxn>
                  <a:cxn ang="0">
                    <a:pos x="T4" y="T5"/>
                  </a:cxn>
                  <a:cxn ang="0">
                    <a:pos x="T6" y="T7"/>
                  </a:cxn>
                </a:cxnLst>
                <a:rect l="0" t="0" r="r" b="b"/>
                <a:pathLst>
                  <a:path w="46" h="84">
                    <a:moveTo>
                      <a:pt x="0" y="0"/>
                    </a:moveTo>
                    <a:lnTo>
                      <a:pt x="20" y="84"/>
                    </a:lnTo>
                    <a:lnTo>
                      <a:pt x="46"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 name="Line 516">
                <a:extLst>
                  <a:ext uri="{FF2B5EF4-FFF2-40B4-BE49-F238E27FC236}">
                    <a16:creationId xmlns:a16="http://schemas.microsoft.com/office/drawing/2014/main" xmlns="" id="{B9DDA64F-46C6-472A-BB31-2D7713B5F4E0}"/>
                  </a:ext>
                </a:extLst>
              </p:cNvPr>
              <p:cNvSpPr>
                <a:spLocks noChangeShapeType="1"/>
              </p:cNvSpPr>
              <p:nvPr/>
            </p:nvSpPr>
            <p:spPr bwMode="auto">
              <a:xfrm>
                <a:off x="1988" y="1589"/>
                <a:ext cx="635"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262" name="Freeform 517">
                <a:extLst>
                  <a:ext uri="{FF2B5EF4-FFF2-40B4-BE49-F238E27FC236}">
                    <a16:creationId xmlns:a16="http://schemas.microsoft.com/office/drawing/2014/main" xmlns="" id="{77476315-2721-4838-B82B-590EB65FA5B2}"/>
                  </a:ext>
                </a:extLst>
              </p:cNvPr>
              <p:cNvSpPr>
                <a:spLocks/>
              </p:cNvSpPr>
              <p:nvPr/>
            </p:nvSpPr>
            <p:spPr bwMode="auto">
              <a:xfrm>
                <a:off x="2610" y="1566"/>
                <a:ext cx="71" cy="54"/>
              </a:xfrm>
              <a:custGeom>
                <a:avLst/>
                <a:gdLst>
                  <a:gd name="T0" fmla="*/ 0 w 71"/>
                  <a:gd name="T1" fmla="*/ 54 h 54"/>
                  <a:gd name="T2" fmla="*/ 71 w 71"/>
                  <a:gd name="T3" fmla="*/ 23 h 54"/>
                  <a:gd name="T4" fmla="*/ 0 w 71"/>
                  <a:gd name="T5" fmla="*/ 0 h 54"/>
                  <a:gd name="T6" fmla="*/ 0 w 71"/>
                  <a:gd name="T7" fmla="*/ 54 h 54"/>
                </a:gdLst>
                <a:ahLst/>
                <a:cxnLst>
                  <a:cxn ang="0">
                    <a:pos x="T0" y="T1"/>
                  </a:cxn>
                  <a:cxn ang="0">
                    <a:pos x="T2" y="T3"/>
                  </a:cxn>
                  <a:cxn ang="0">
                    <a:pos x="T4" y="T5"/>
                  </a:cxn>
                  <a:cxn ang="0">
                    <a:pos x="T6" y="T7"/>
                  </a:cxn>
                </a:cxnLst>
                <a:rect l="0" t="0" r="r" b="b"/>
                <a:pathLst>
                  <a:path w="71" h="54">
                    <a:moveTo>
                      <a:pt x="0" y="54"/>
                    </a:moveTo>
                    <a:lnTo>
                      <a:pt x="71" y="23"/>
                    </a:lnTo>
                    <a:lnTo>
                      <a:pt x="0" y="0"/>
                    </a:lnTo>
                    <a:lnTo>
                      <a:pt x="0" y="5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 name="Line 518">
                <a:extLst>
                  <a:ext uri="{FF2B5EF4-FFF2-40B4-BE49-F238E27FC236}">
                    <a16:creationId xmlns:a16="http://schemas.microsoft.com/office/drawing/2014/main" xmlns="" id="{C6A5B402-1B04-4AE5-8FE9-68D77C5098D2}"/>
                  </a:ext>
                </a:extLst>
              </p:cNvPr>
              <p:cNvSpPr>
                <a:spLocks noChangeShapeType="1"/>
              </p:cNvSpPr>
              <p:nvPr/>
            </p:nvSpPr>
            <p:spPr bwMode="auto">
              <a:xfrm>
                <a:off x="2812" y="1896"/>
                <a:ext cx="0" cy="147"/>
              </a:xfrm>
              <a:prstGeom prst="line">
                <a:avLst/>
              </a:prstGeom>
              <a:noFill/>
              <a:ln w="20638">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264" name="Freeform 519">
                <a:extLst>
                  <a:ext uri="{FF2B5EF4-FFF2-40B4-BE49-F238E27FC236}">
                    <a16:creationId xmlns:a16="http://schemas.microsoft.com/office/drawing/2014/main" xmlns="" id="{8722DAA2-FA04-4BF8-91EF-9C5F627C97C1}"/>
                  </a:ext>
                </a:extLst>
              </p:cNvPr>
              <p:cNvSpPr>
                <a:spLocks/>
              </p:cNvSpPr>
              <p:nvPr/>
            </p:nvSpPr>
            <p:spPr bwMode="auto">
              <a:xfrm>
                <a:off x="2793" y="2043"/>
                <a:ext cx="38" cy="38"/>
              </a:xfrm>
              <a:custGeom>
                <a:avLst/>
                <a:gdLst>
                  <a:gd name="T0" fmla="*/ 38 w 38"/>
                  <a:gd name="T1" fmla="*/ 38 h 38"/>
                  <a:gd name="T2" fmla="*/ 0 w 38"/>
                  <a:gd name="T3" fmla="*/ 38 h 38"/>
                  <a:gd name="T4" fmla="*/ 38 w 38"/>
                  <a:gd name="T5" fmla="*/ 0 h 38"/>
                  <a:gd name="T6" fmla="*/ 0 w 38"/>
                  <a:gd name="T7" fmla="*/ 0 h 38"/>
                  <a:gd name="T8" fmla="*/ 38 w 38"/>
                  <a:gd name="T9" fmla="*/ 38 h 38"/>
                </a:gdLst>
                <a:ahLst/>
                <a:cxnLst>
                  <a:cxn ang="0">
                    <a:pos x="T0" y="T1"/>
                  </a:cxn>
                  <a:cxn ang="0">
                    <a:pos x="T2" y="T3"/>
                  </a:cxn>
                  <a:cxn ang="0">
                    <a:pos x="T4" y="T5"/>
                  </a:cxn>
                  <a:cxn ang="0">
                    <a:pos x="T6" y="T7"/>
                  </a:cxn>
                  <a:cxn ang="0">
                    <a:pos x="T8" y="T9"/>
                  </a:cxn>
                </a:cxnLst>
                <a:rect l="0" t="0" r="r" b="b"/>
                <a:pathLst>
                  <a:path w="38" h="38">
                    <a:moveTo>
                      <a:pt x="38" y="38"/>
                    </a:moveTo>
                    <a:lnTo>
                      <a:pt x="0" y="38"/>
                    </a:lnTo>
                    <a:lnTo>
                      <a:pt x="38" y="0"/>
                    </a:lnTo>
                    <a:lnTo>
                      <a:pt x="0" y="0"/>
                    </a:lnTo>
                    <a:lnTo>
                      <a:pt x="38" y="38"/>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 name="Freeform 520">
                <a:extLst>
                  <a:ext uri="{FF2B5EF4-FFF2-40B4-BE49-F238E27FC236}">
                    <a16:creationId xmlns:a16="http://schemas.microsoft.com/office/drawing/2014/main" xmlns="" id="{C6A284A6-6A8C-4294-A2B1-AA7B6E1E34FF}"/>
                  </a:ext>
                </a:extLst>
              </p:cNvPr>
              <p:cNvSpPr>
                <a:spLocks/>
              </p:cNvSpPr>
              <p:nvPr/>
            </p:nvSpPr>
            <p:spPr bwMode="auto">
              <a:xfrm>
                <a:off x="2793" y="2043"/>
                <a:ext cx="38" cy="38"/>
              </a:xfrm>
              <a:custGeom>
                <a:avLst/>
                <a:gdLst>
                  <a:gd name="T0" fmla="*/ 38 w 38"/>
                  <a:gd name="T1" fmla="*/ 38 h 38"/>
                  <a:gd name="T2" fmla="*/ 0 w 38"/>
                  <a:gd name="T3" fmla="*/ 38 h 38"/>
                  <a:gd name="T4" fmla="*/ 38 w 38"/>
                  <a:gd name="T5" fmla="*/ 0 h 38"/>
                  <a:gd name="T6" fmla="*/ 0 w 38"/>
                  <a:gd name="T7" fmla="*/ 0 h 38"/>
                  <a:gd name="T8" fmla="*/ 38 w 38"/>
                  <a:gd name="T9" fmla="*/ 38 h 38"/>
                </a:gdLst>
                <a:ahLst/>
                <a:cxnLst>
                  <a:cxn ang="0">
                    <a:pos x="T0" y="T1"/>
                  </a:cxn>
                  <a:cxn ang="0">
                    <a:pos x="T2" y="T3"/>
                  </a:cxn>
                  <a:cxn ang="0">
                    <a:pos x="T4" y="T5"/>
                  </a:cxn>
                  <a:cxn ang="0">
                    <a:pos x="T6" y="T7"/>
                  </a:cxn>
                  <a:cxn ang="0">
                    <a:pos x="T8" y="T9"/>
                  </a:cxn>
                </a:cxnLst>
                <a:rect l="0" t="0" r="r" b="b"/>
                <a:pathLst>
                  <a:path w="38" h="38">
                    <a:moveTo>
                      <a:pt x="38" y="38"/>
                    </a:moveTo>
                    <a:lnTo>
                      <a:pt x="0" y="38"/>
                    </a:lnTo>
                    <a:lnTo>
                      <a:pt x="38" y="0"/>
                    </a:lnTo>
                    <a:lnTo>
                      <a:pt x="0" y="0"/>
                    </a:lnTo>
                    <a:lnTo>
                      <a:pt x="38" y="38"/>
                    </a:lnTo>
                    <a:close/>
                  </a:path>
                </a:pathLst>
              </a:custGeom>
              <a:noFill/>
              <a:ln w="1111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266" name="Line 521">
                <a:extLst>
                  <a:ext uri="{FF2B5EF4-FFF2-40B4-BE49-F238E27FC236}">
                    <a16:creationId xmlns:a16="http://schemas.microsoft.com/office/drawing/2014/main" xmlns="" id="{94A43E75-0247-485A-AD1D-EBD470BC5983}"/>
                  </a:ext>
                </a:extLst>
              </p:cNvPr>
              <p:cNvSpPr>
                <a:spLocks noChangeShapeType="1"/>
              </p:cNvSpPr>
              <p:nvPr/>
            </p:nvSpPr>
            <p:spPr bwMode="auto">
              <a:xfrm>
                <a:off x="2812" y="2081"/>
                <a:ext cx="0" cy="23"/>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267" name="Freeform 522">
                <a:extLst>
                  <a:ext uri="{FF2B5EF4-FFF2-40B4-BE49-F238E27FC236}">
                    <a16:creationId xmlns:a16="http://schemas.microsoft.com/office/drawing/2014/main" xmlns="" id="{F092B1C7-52B5-42CB-AD12-1FD8A9EBDF25}"/>
                  </a:ext>
                </a:extLst>
              </p:cNvPr>
              <p:cNvSpPr>
                <a:spLocks/>
              </p:cNvSpPr>
              <p:nvPr/>
            </p:nvSpPr>
            <p:spPr bwMode="auto">
              <a:xfrm>
                <a:off x="2793" y="2088"/>
                <a:ext cx="46" cy="85"/>
              </a:xfrm>
              <a:custGeom>
                <a:avLst/>
                <a:gdLst>
                  <a:gd name="T0" fmla="*/ 0 w 46"/>
                  <a:gd name="T1" fmla="*/ 0 h 85"/>
                  <a:gd name="T2" fmla="*/ 19 w 46"/>
                  <a:gd name="T3" fmla="*/ 85 h 85"/>
                  <a:gd name="T4" fmla="*/ 46 w 46"/>
                  <a:gd name="T5" fmla="*/ 0 h 85"/>
                  <a:gd name="T6" fmla="*/ 0 w 46"/>
                  <a:gd name="T7" fmla="*/ 0 h 85"/>
                </a:gdLst>
                <a:ahLst/>
                <a:cxnLst>
                  <a:cxn ang="0">
                    <a:pos x="T0" y="T1"/>
                  </a:cxn>
                  <a:cxn ang="0">
                    <a:pos x="T2" y="T3"/>
                  </a:cxn>
                  <a:cxn ang="0">
                    <a:pos x="T4" y="T5"/>
                  </a:cxn>
                  <a:cxn ang="0">
                    <a:pos x="T6" y="T7"/>
                  </a:cxn>
                </a:cxnLst>
                <a:rect l="0" t="0" r="r" b="b"/>
                <a:pathLst>
                  <a:path w="46" h="85">
                    <a:moveTo>
                      <a:pt x="0" y="0"/>
                    </a:moveTo>
                    <a:lnTo>
                      <a:pt x="19" y="85"/>
                    </a:lnTo>
                    <a:lnTo>
                      <a:pt x="46"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 name="Line 523">
                <a:extLst>
                  <a:ext uri="{FF2B5EF4-FFF2-40B4-BE49-F238E27FC236}">
                    <a16:creationId xmlns:a16="http://schemas.microsoft.com/office/drawing/2014/main" xmlns="" id="{DC6BA424-F724-43BA-8768-64105660EBD8}"/>
                  </a:ext>
                </a:extLst>
              </p:cNvPr>
              <p:cNvSpPr>
                <a:spLocks noChangeShapeType="1"/>
              </p:cNvSpPr>
              <p:nvPr/>
            </p:nvSpPr>
            <p:spPr bwMode="auto">
              <a:xfrm>
                <a:off x="2681" y="2035"/>
                <a:ext cx="0"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269" name="Freeform 524">
                <a:extLst>
                  <a:ext uri="{FF2B5EF4-FFF2-40B4-BE49-F238E27FC236}">
                    <a16:creationId xmlns:a16="http://schemas.microsoft.com/office/drawing/2014/main" xmlns="" id="{89B6EC35-4B43-4AAA-AC89-CB874272DD37}"/>
                  </a:ext>
                </a:extLst>
              </p:cNvPr>
              <p:cNvSpPr>
                <a:spLocks/>
              </p:cNvSpPr>
              <p:nvPr/>
            </p:nvSpPr>
            <p:spPr bwMode="auto">
              <a:xfrm>
                <a:off x="2661" y="1950"/>
                <a:ext cx="46" cy="85"/>
              </a:xfrm>
              <a:custGeom>
                <a:avLst/>
                <a:gdLst>
                  <a:gd name="T0" fmla="*/ 0 w 46"/>
                  <a:gd name="T1" fmla="*/ 0 h 85"/>
                  <a:gd name="T2" fmla="*/ 20 w 46"/>
                  <a:gd name="T3" fmla="*/ 85 h 85"/>
                  <a:gd name="T4" fmla="*/ 46 w 46"/>
                  <a:gd name="T5" fmla="*/ 0 h 85"/>
                  <a:gd name="T6" fmla="*/ 0 w 46"/>
                  <a:gd name="T7" fmla="*/ 0 h 85"/>
                </a:gdLst>
                <a:ahLst/>
                <a:cxnLst>
                  <a:cxn ang="0">
                    <a:pos x="T0" y="T1"/>
                  </a:cxn>
                  <a:cxn ang="0">
                    <a:pos x="T2" y="T3"/>
                  </a:cxn>
                  <a:cxn ang="0">
                    <a:pos x="T4" y="T5"/>
                  </a:cxn>
                  <a:cxn ang="0">
                    <a:pos x="T6" y="T7"/>
                  </a:cxn>
                </a:cxnLst>
                <a:rect l="0" t="0" r="r" b="b"/>
                <a:pathLst>
                  <a:path w="46" h="85">
                    <a:moveTo>
                      <a:pt x="0" y="0"/>
                    </a:moveTo>
                    <a:lnTo>
                      <a:pt x="20" y="85"/>
                    </a:lnTo>
                    <a:lnTo>
                      <a:pt x="46"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 name="Line 525">
                <a:extLst>
                  <a:ext uri="{FF2B5EF4-FFF2-40B4-BE49-F238E27FC236}">
                    <a16:creationId xmlns:a16="http://schemas.microsoft.com/office/drawing/2014/main" xmlns="" id="{9D134415-290C-4904-88A6-AA5C45C6924B}"/>
                  </a:ext>
                </a:extLst>
              </p:cNvPr>
              <p:cNvSpPr>
                <a:spLocks noChangeShapeType="1"/>
              </p:cNvSpPr>
              <p:nvPr/>
            </p:nvSpPr>
            <p:spPr bwMode="auto">
              <a:xfrm>
                <a:off x="2805" y="2004"/>
                <a:ext cx="262"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271" name="Freeform 526">
                <a:extLst>
                  <a:ext uri="{FF2B5EF4-FFF2-40B4-BE49-F238E27FC236}">
                    <a16:creationId xmlns:a16="http://schemas.microsoft.com/office/drawing/2014/main" xmlns="" id="{03D4BAD6-7D1A-4619-8715-656686B475BC}"/>
                  </a:ext>
                </a:extLst>
              </p:cNvPr>
              <p:cNvSpPr>
                <a:spLocks/>
              </p:cNvSpPr>
              <p:nvPr/>
            </p:nvSpPr>
            <p:spPr bwMode="auto">
              <a:xfrm>
                <a:off x="3055" y="1981"/>
                <a:ext cx="72" cy="54"/>
              </a:xfrm>
              <a:custGeom>
                <a:avLst/>
                <a:gdLst>
                  <a:gd name="T0" fmla="*/ 0 w 72"/>
                  <a:gd name="T1" fmla="*/ 54 h 54"/>
                  <a:gd name="T2" fmla="*/ 72 w 72"/>
                  <a:gd name="T3" fmla="*/ 23 h 54"/>
                  <a:gd name="T4" fmla="*/ 0 w 72"/>
                  <a:gd name="T5" fmla="*/ 0 h 54"/>
                  <a:gd name="T6" fmla="*/ 0 w 72"/>
                  <a:gd name="T7" fmla="*/ 54 h 54"/>
                </a:gdLst>
                <a:ahLst/>
                <a:cxnLst>
                  <a:cxn ang="0">
                    <a:pos x="T0" y="T1"/>
                  </a:cxn>
                  <a:cxn ang="0">
                    <a:pos x="T2" y="T3"/>
                  </a:cxn>
                  <a:cxn ang="0">
                    <a:pos x="T4" y="T5"/>
                  </a:cxn>
                  <a:cxn ang="0">
                    <a:pos x="T6" y="T7"/>
                  </a:cxn>
                </a:cxnLst>
                <a:rect l="0" t="0" r="r" b="b"/>
                <a:pathLst>
                  <a:path w="72" h="54">
                    <a:moveTo>
                      <a:pt x="0" y="54"/>
                    </a:moveTo>
                    <a:lnTo>
                      <a:pt x="72" y="23"/>
                    </a:lnTo>
                    <a:lnTo>
                      <a:pt x="0" y="0"/>
                    </a:lnTo>
                    <a:lnTo>
                      <a:pt x="0" y="5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 name="Freeform 527">
                <a:extLst>
                  <a:ext uri="{FF2B5EF4-FFF2-40B4-BE49-F238E27FC236}">
                    <a16:creationId xmlns:a16="http://schemas.microsoft.com/office/drawing/2014/main" xmlns="" id="{DA7AA2EF-FBA2-48B7-8393-DBEED3EED240}"/>
                  </a:ext>
                </a:extLst>
              </p:cNvPr>
              <p:cNvSpPr>
                <a:spLocks/>
              </p:cNvSpPr>
              <p:nvPr/>
            </p:nvSpPr>
            <p:spPr bwMode="auto">
              <a:xfrm>
                <a:off x="2642" y="1612"/>
                <a:ext cx="79" cy="69"/>
              </a:xfrm>
              <a:custGeom>
                <a:avLst/>
                <a:gdLst>
                  <a:gd name="T0" fmla="*/ 36 w 79"/>
                  <a:gd name="T1" fmla="*/ 0 h 69"/>
                  <a:gd name="T2" fmla="*/ 28 w 79"/>
                  <a:gd name="T3" fmla="*/ 2 h 69"/>
                  <a:gd name="T4" fmla="*/ 20 w 79"/>
                  <a:gd name="T5" fmla="*/ 4 h 69"/>
                  <a:gd name="T6" fmla="*/ 15 w 79"/>
                  <a:gd name="T7" fmla="*/ 8 h 69"/>
                  <a:gd name="T8" fmla="*/ 9 w 79"/>
                  <a:gd name="T9" fmla="*/ 12 h 69"/>
                  <a:gd name="T10" fmla="*/ 5 w 79"/>
                  <a:gd name="T11" fmla="*/ 18 h 69"/>
                  <a:gd name="T12" fmla="*/ 2 w 79"/>
                  <a:gd name="T13" fmla="*/ 24 h 69"/>
                  <a:gd name="T14" fmla="*/ 0 w 79"/>
                  <a:gd name="T15" fmla="*/ 31 h 69"/>
                  <a:gd name="T16" fmla="*/ 0 w 79"/>
                  <a:gd name="T17" fmla="*/ 37 h 69"/>
                  <a:gd name="T18" fmla="*/ 2 w 79"/>
                  <a:gd name="T19" fmla="*/ 44 h 69"/>
                  <a:gd name="T20" fmla="*/ 5 w 79"/>
                  <a:gd name="T21" fmla="*/ 51 h 69"/>
                  <a:gd name="T22" fmla="*/ 9 w 79"/>
                  <a:gd name="T23" fmla="*/ 57 h 69"/>
                  <a:gd name="T24" fmla="*/ 15 w 79"/>
                  <a:gd name="T25" fmla="*/ 60 h 69"/>
                  <a:gd name="T26" fmla="*/ 20 w 79"/>
                  <a:gd name="T27" fmla="*/ 64 h 69"/>
                  <a:gd name="T28" fmla="*/ 28 w 79"/>
                  <a:gd name="T29" fmla="*/ 67 h 69"/>
                  <a:gd name="T30" fmla="*/ 36 w 79"/>
                  <a:gd name="T31" fmla="*/ 68 h 69"/>
                  <a:gd name="T32" fmla="*/ 43 w 79"/>
                  <a:gd name="T33" fmla="*/ 68 h 69"/>
                  <a:gd name="T34" fmla="*/ 51 w 79"/>
                  <a:gd name="T35" fmla="*/ 67 h 69"/>
                  <a:gd name="T36" fmla="*/ 58 w 79"/>
                  <a:gd name="T37" fmla="*/ 64 h 69"/>
                  <a:gd name="T38" fmla="*/ 64 w 79"/>
                  <a:gd name="T39" fmla="*/ 60 h 69"/>
                  <a:gd name="T40" fmla="*/ 69 w 79"/>
                  <a:gd name="T41" fmla="*/ 57 h 69"/>
                  <a:gd name="T42" fmla="*/ 74 w 79"/>
                  <a:gd name="T43" fmla="*/ 51 h 69"/>
                  <a:gd name="T44" fmla="*/ 77 w 79"/>
                  <a:gd name="T45" fmla="*/ 44 h 69"/>
                  <a:gd name="T46" fmla="*/ 78 w 79"/>
                  <a:gd name="T47" fmla="*/ 37 h 69"/>
                  <a:gd name="T48" fmla="*/ 78 w 79"/>
                  <a:gd name="T49" fmla="*/ 31 h 69"/>
                  <a:gd name="T50" fmla="*/ 77 w 79"/>
                  <a:gd name="T51" fmla="*/ 24 h 69"/>
                  <a:gd name="T52" fmla="*/ 74 w 79"/>
                  <a:gd name="T53" fmla="*/ 18 h 69"/>
                  <a:gd name="T54" fmla="*/ 69 w 79"/>
                  <a:gd name="T55" fmla="*/ 12 h 69"/>
                  <a:gd name="T56" fmla="*/ 64 w 79"/>
                  <a:gd name="T57" fmla="*/ 8 h 69"/>
                  <a:gd name="T58" fmla="*/ 58 w 79"/>
                  <a:gd name="T59" fmla="*/ 4 h 69"/>
                  <a:gd name="T60" fmla="*/ 51 w 79"/>
                  <a:gd name="T61" fmla="*/ 2 h 69"/>
                  <a:gd name="T62" fmla="*/ 43 w 79"/>
                  <a:gd name="T6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9" h="69">
                    <a:moveTo>
                      <a:pt x="39" y="0"/>
                    </a:moveTo>
                    <a:lnTo>
                      <a:pt x="36" y="0"/>
                    </a:lnTo>
                    <a:lnTo>
                      <a:pt x="32" y="1"/>
                    </a:lnTo>
                    <a:lnTo>
                      <a:pt x="28" y="2"/>
                    </a:lnTo>
                    <a:lnTo>
                      <a:pt x="24" y="3"/>
                    </a:lnTo>
                    <a:lnTo>
                      <a:pt x="20" y="4"/>
                    </a:lnTo>
                    <a:lnTo>
                      <a:pt x="17" y="6"/>
                    </a:lnTo>
                    <a:lnTo>
                      <a:pt x="15" y="8"/>
                    </a:lnTo>
                    <a:lnTo>
                      <a:pt x="12" y="9"/>
                    </a:lnTo>
                    <a:lnTo>
                      <a:pt x="9" y="12"/>
                    </a:lnTo>
                    <a:lnTo>
                      <a:pt x="7" y="15"/>
                    </a:lnTo>
                    <a:lnTo>
                      <a:pt x="5" y="18"/>
                    </a:lnTo>
                    <a:lnTo>
                      <a:pt x="3" y="21"/>
                    </a:lnTo>
                    <a:lnTo>
                      <a:pt x="2" y="24"/>
                    </a:lnTo>
                    <a:lnTo>
                      <a:pt x="1" y="28"/>
                    </a:lnTo>
                    <a:lnTo>
                      <a:pt x="0" y="31"/>
                    </a:lnTo>
                    <a:lnTo>
                      <a:pt x="0" y="34"/>
                    </a:lnTo>
                    <a:lnTo>
                      <a:pt x="0" y="37"/>
                    </a:lnTo>
                    <a:lnTo>
                      <a:pt x="1" y="41"/>
                    </a:lnTo>
                    <a:lnTo>
                      <a:pt x="2" y="44"/>
                    </a:lnTo>
                    <a:lnTo>
                      <a:pt x="3" y="48"/>
                    </a:lnTo>
                    <a:lnTo>
                      <a:pt x="5" y="51"/>
                    </a:lnTo>
                    <a:lnTo>
                      <a:pt x="7" y="54"/>
                    </a:lnTo>
                    <a:lnTo>
                      <a:pt x="9" y="57"/>
                    </a:lnTo>
                    <a:lnTo>
                      <a:pt x="12" y="58"/>
                    </a:lnTo>
                    <a:lnTo>
                      <a:pt x="15" y="60"/>
                    </a:lnTo>
                    <a:lnTo>
                      <a:pt x="17" y="63"/>
                    </a:lnTo>
                    <a:lnTo>
                      <a:pt x="20" y="64"/>
                    </a:lnTo>
                    <a:lnTo>
                      <a:pt x="24" y="66"/>
                    </a:lnTo>
                    <a:lnTo>
                      <a:pt x="28" y="67"/>
                    </a:lnTo>
                    <a:lnTo>
                      <a:pt x="32" y="68"/>
                    </a:lnTo>
                    <a:lnTo>
                      <a:pt x="36" y="68"/>
                    </a:lnTo>
                    <a:lnTo>
                      <a:pt x="39" y="69"/>
                    </a:lnTo>
                    <a:lnTo>
                      <a:pt x="43" y="68"/>
                    </a:lnTo>
                    <a:lnTo>
                      <a:pt x="47" y="68"/>
                    </a:lnTo>
                    <a:lnTo>
                      <a:pt x="51" y="67"/>
                    </a:lnTo>
                    <a:lnTo>
                      <a:pt x="55" y="66"/>
                    </a:lnTo>
                    <a:lnTo>
                      <a:pt x="58" y="64"/>
                    </a:lnTo>
                    <a:lnTo>
                      <a:pt x="62" y="63"/>
                    </a:lnTo>
                    <a:lnTo>
                      <a:pt x="64" y="60"/>
                    </a:lnTo>
                    <a:lnTo>
                      <a:pt x="67" y="58"/>
                    </a:lnTo>
                    <a:lnTo>
                      <a:pt x="69" y="57"/>
                    </a:lnTo>
                    <a:lnTo>
                      <a:pt x="72" y="54"/>
                    </a:lnTo>
                    <a:lnTo>
                      <a:pt x="74" y="51"/>
                    </a:lnTo>
                    <a:lnTo>
                      <a:pt x="75" y="48"/>
                    </a:lnTo>
                    <a:lnTo>
                      <a:pt x="77" y="44"/>
                    </a:lnTo>
                    <a:lnTo>
                      <a:pt x="78" y="41"/>
                    </a:lnTo>
                    <a:lnTo>
                      <a:pt x="78" y="37"/>
                    </a:lnTo>
                    <a:lnTo>
                      <a:pt x="79" y="34"/>
                    </a:lnTo>
                    <a:lnTo>
                      <a:pt x="78" y="31"/>
                    </a:lnTo>
                    <a:lnTo>
                      <a:pt x="78" y="28"/>
                    </a:lnTo>
                    <a:lnTo>
                      <a:pt x="77" y="24"/>
                    </a:lnTo>
                    <a:lnTo>
                      <a:pt x="75" y="21"/>
                    </a:lnTo>
                    <a:lnTo>
                      <a:pt x="74" y="18"/>
                    </a:lnTo>
                    <a:lnTo>
                      <a:pt x="72" y="15"/>
                    </a:lnTo>
                    <a:lnTo>
                      <a:pt x="69" y="12"/>
                    </a:lnTo>
                    <a:lnTo>
                      <a:pt x="67" y="9"/>
                    </a:lnTo>
                    <a:lnTo>
                      <a:pt x="64" y="8"/>
                    </a:lnTo>
                    <a:lnTo>
                      <a:pt x="62" y="6"/>
                    </a:lnTo>
                    <a:lnTo>
                      <a:pt x="58" y="4"/>
                    </a:lnTo>
                    <a:lnTo>
                      <a:pt x="55" y="3"/>
                    </a:lnTo>
                    <a:lnTo>
                      <a:pt x="51" y="2"/>
                    </a:lnTo>
                    <a:lnTo>
                      <a:pt x="47" y="1"/>
                    </a:lnTo>
                    <a:lnTo>
                      <a:pt x="43" y="0"/>
                    </a:lnTo>
                    <a:lnTo>
                      <a:pt x="39"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 name="Freeform 528">
                <a:extLst>
                  <a:ext uri="{FF2B5EF4-FFF2-40B4-BE49-F238E27FC236}">
                    <a16:creationId xmlns:a16="http://schemas.microsoft.com/office/drawing/2014/main" xmlns="" id="{EA12DE41-2EC5-4ACA-A50C-A3B41DD850B5}"/>
                  </a:ext>
                </a:extLst>
              </p:cNvPr>
              <p:cNvSpPr>
                <a:spLocks/>
              </p:cNvSpPr>
              <p:nvPr/>
            </p:nvSpPr>
            <p:spPr bwMode="auto">
              <a:xfrm>
                <a:off x="2642" y="1612"/>
                <a:ext cx="79" cy="69"/>
              </a:xfrm>
              <a:custGeom>
                <a:avLst/>
                <a:gdLst>
                  <a:gd name="T0" fmla="*/ 36 w 79"/>
                  <a:gd name="T1" fmla="*/ 0 h 69"/>
                  <a:gd name="T2" fmla="*/ 28 w 79"/>
                  <a:gd name="T3" fmla="*/ 2 h 69"/>
                  <a:gd name="T4" fmla="*/ 20 w 79"/>
                  <a:gd name="T5" fmla="*/ 4 h 69"/>
                  <a:gd name="T6" fmla="*/ 15 w 79"/>
                  <a:gd name="T7" fmla="*/ 8 h 69"/>
                  <a:gd name="T8" fmla="*/ 9 w 79"/>
                  <a:gd name="T9" fmla="*/ 12 h 69"/>
                  <a:gd name="T10" fmla="*/ 5 w 79"/>
                  <a:gd name="T11" fmla="*/ 18 h 69"/>
                  <a:gd name="T12" fmla="*/ 2 w 79"/>
                  <a:gd name="T13" fmla="*/ 24 h 69"/>
                  <a:gd name="T14" fmla="*/ 0 w 79"/>
                  <a:gd name="T15" fmla="*/ 31 h 69"/>
                  <a:gd name="T16" fmla="*/ 0 w 79"/>
                  <a:gd name="T17" fmla="*/ 37 h 69"/>
                  <a:gd name="T18" fmla="*/ 2 w 79"/>
                  <a:gd name="T19" fmla="*/ 44 h 69"/>
                  <a:gd name="T20" fmla="*/ 5 w 79"/>
                  <a:gd name="T21" fmla="*/ 51 h 69"/>
                  <a:gd name="T22" fmla="*/ 9 w 79"/>
                  <a:gd name="T23" fmla="*/ 57 h 69"/>
                  <a:gd name="T24" fmla="*/ 15 w 79"/>
                  <a:gd name="T25" fmla="*/ 60 h 69"/>
                  <a:gd name="T26" fmla="*/ 20 w 79"/>
                  <a:gd name="T27" fmla="*/ 64 h 69"/>
                  <a:gd name="T28" fmla="*/ 28 w 79"/>
                  <a:gd name="T29" fmla="*/ 67 h 69"/>
                  <a:gd name="T30" fmla="*/ 36 w 79"/>
                  <a:gd name="T31" fmla="*/ 68 h 69"/>
                  <a:gd name="T32" fmla="*/ 43 w 79"/>
                  <a:gd name="T33" fmla="*/ 68 h 69"/>
                  <a:gd name="T34" fmla="*/ 51 w 79"/>
                  <a:gd name="T35" fmla="*/ 67 h 69"/>
                  <a:gd name="T36" fmla="*/ 58 w 79"/>
                  <a:gd name="T37" fmla="*/ 64 h 69"/>
                  <a:gd name="T38" fmla="*/ 64 w 79"/>
                  <a:gd name="T39" fmla="*/ 60 h 69"/>
                  <a:gd name="T40" fmla="*/ 69 w 79"/>
                  <a:gd name="T41" fmla="*/ 57 h 69"/>
                  <a:gd name="T42" fmla="*/ 74 w 79"/>
                  <a:gd name="T43" fmla="*/ 51 h 69"/>
                  <a:gd name="T44" fmla="*/ 77 w 79"/>
                  <a:gd name="T45" fmla="*/ 44 h 69"/>
                  <a:gd name="T46" fmla="*/ 78 w 79"/>
                  <a:gd name="T47" fmla="*/ 37 h 69"/>
                  <a:gd name="T48" fmla="*/ 78 w 79"/>
                  <a:gd name="T49" fmla="*/ 31 h 69"/>
                  <a:gd name="T50" fmla="*/ 77 w 79"/>
                  <a:gd name="T51" fmla="*/ 24 h 69"/>
                  <a:gd name="T52" fmla="*/ 74 w 79"/>
                  <a:gd name="T53" fmla="*/ 18 h 69"/>
                  <a:gd name="T54" fmla="*/ 69 w 79"/>
                  <a:gd name="T55" fmla="*/ 12 h 69"/>
                  <a:gd name="T56" fmla="*/ 64 w 79"/>
                  <a:gd name="T57" fmla="*/ 8 h 69"/>
                  <a:gd name="T58" fmla="*/ 58 w 79"/>
                  <a:gd name="T59" fmla="*/ 4 h 69"/>
                  <a:gd name="T60" fmla="*/ 51 w 79"/>
                  <a:gd name="T61" fmla="*/ 2 h 69"/>
                  <a:gd name="T62" fmla="*/ 43 w 79"/>
                  <a:gd name="T6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9" h="69">
                    <a:moveTo>
                      <a:pt x="39" y="0"/>
                    </a:moveTo>
                    <a:lnTo>
                      <a:pt x="36" y="0"/>
                    </a:lnTo>
                    <a:lnTo>
                      <a:pt x="32" y="1"/>
                    </a:lnTo>
                    <a:lnTo>
                      <a:pt x="28" y="2"/>
                    </a:lnTo>
                    <a:lnTo>
                      <a:pt x="24" y="3"/>
                    </a:lnTo>
                    <a:lnTo>
                      <a:pt x="20" y="4"/>
                    </a:lnTo>
                    <a:lnTo>
                      <a:pt x="17" y="6"/>
                    </a:lnTo>
                    <a:lnTo>
                      <a:pt x="15" y="8"/>
                    </a:lnTo>
                    <a:lnTo>
                      <a:pt x="12" y="9"/>
                    </a:lnTo>
                    <a:lnTo>
                      <a:pt x="9" y="12"/>
                    </a:lnTo>
                    <a:lnTo>
                      <a:pt x="7" y="15"/>
                    </a:lnTo>
                    <a:lnTo>
                      <a:pt x="5" y="18"/>
                    </a:lnTo>
                    <a:lnTo>
                      <a:pt x="3" y="21"/>
                    </a:lnTo>
                    <a:lnTo>
                      <a:pt x="2" y="24"/>
                    </a:lnTo>
                    <a:lnTo>
                      <a:pt x="1" y="28"/>
                    </a:lnTo>
                    <a:lnTo>
                      <a:pt x="0" y="31"/>
                    </a:lnTo>
                    <a:lnTo>
                      <a:pt x="0" y="34"/>
                    </a:lnTo>
                    <a:lnTo>
                      <a:pt x="0" y="37"/>
                    </a:lnTo>
                    <a:lnTo>
                      <a:pt x="1" y="41"/>
                    </a:lnTo>
                    <a:lnTo>
                      <a:pt x="2" y="44"/>
                    </a:lnTo>
                    <a:lnTo>
                      <a:pt x="3" y="48"/>
                    </a:lnTo>
                    <a:lnTo>
                      <a:pt x="5" y="51"/>
                    </a:lnTo>
                    <a:lnTo>
                      <a:pt x="7" y="54"/>
                    </a:lnTo>
                    <a:lnTo>
                      <a:pt x="9" y="57"/>
                    </a:lnTo>
                    <a:lnTo>
                      <a:pt x="12" y="58"/>
                    </a:lnTo>
                    <a:lnTo>
                      <a:pt x="15" y="60"/>
                    </a:lnTo>
                    <a:lnTo>
                      <a:pt x="17" y="63"/>
                    </a:lnTo>
                    <a:lnTo>
                      <a:pt x="20" y="64"/>
                    </a:lnTo>
                    <a:lnTo>
                      <a:pt x="24" y="66"/>
                    </a:lnTo>
                    <a:lnTo>
                      <a:pt x="28" y="67"/>
                    </a:lnTo>
                    <a:lnTo>
                      <a:pt x="32" y="68"/>
                    </a:lnTo>
                    <a:lnTo>
                      <a:pt x="36" y="68"/>
                    </a:lnTo>
                    <a:lnTo>
                      <a:pt x="39" y="69"/>
                    </a:lnTo>
                    <a:lnTo>
                      <a:pt x="43" y="68"/>
                    </a:lnTo>
                    <a:lnTo>
                      <a:pt x="47" y="68"/>
                    </a:lnTo>
                    <a:lnTo>
                      <a:pt x="51" y="67"/>
                    </a:lnTo>
                    <a:lnTo>
                      <a:pt x="55" y="66"/>
                    </a:lnTo>
                    <a:lnTo>
                      <a:pt x="58" y="64"/>
                    </a:lnTo>
                    <a:lnTo>
                      <a:pt x="62" y="63"/>
                    </a:lnTo>
                    <a:lnTo>
                      <a:pt x="64" y="60"/>
                    </a:lnTo>
                    <a:lnTo>
                      <a:pt x="67" y="58"/>
                    </a:lnTo>
                    <a:lnTo>
                      <a:pt x="69" y="57"/>
                    </a:lnTo>
                    <a:lnTo>
                      <a:pt x="72" y="54"/>
                    </a:lnTo>
                    <a:lnTo>
                      <a:pt x="74" y="51"/>
                    </a:lnTo>
                    <a:lnTo>
                      <a:pt x="75" y="48"/>
                    </a:lnTo>
                    <a:lnTo>
                      <a:pt x="77" y="44"/>
                    </a:lnTo>
                    <a:lnTo>
                      <a:pt x="78" y="41"/>
                    </a:lnTo>
                    <a:lnTo>
                      <a:pt x="78" y="37"/>
                    </a:lnTo>
                    <a:lnTo>
                      <a:pt x="79" y="34"/>
                    </a:lnTo>
                    <a:lnTo>
                      <a:pt x="78" y="31"/>
                    </a:lnTo>
                    <a:lnTo>
                      <a:pt x="78" y="28"/>
                    </a:lnTo>
                    <a:lnTo>
                      <a:pt x="77" y="24"/>
                    </a:lnTo>
                    <a:lnTo>
                      <a:pt x="75" y="21"/>
                    </a:lnTo>
                    <a:lnTo>
                      <a:pt x="74" y="18"/>
                    </a:lnTo>
                    <a:lnTo>
                      <a:pt x="72" y="15"/>
                    </a:lnTo>
                    <a:lnTo>
                      <a:pt x="69" y="12"/>
                    </a:lnTo>
                    <a:lnTo>
                      <a:pt x="67" y="9"/>
                    </a:lnTo>
                    <a:lnTo>
                      <a:pt x="64" y="8"/>
                    </a:lnTo>
                    <a:lnTo>
                      <a:pt x="62" y="6"/>
                    </a:lnTo>
                    <a:lnTo>
                      <a:pt x="58" y="4"/>
                    </a:lnTo>
                    <a:lnTo>
                      <a:pt x="55" y="3"/>
                    </a:lnTo>
                    <a:lnTo>
                      <a:pt x="51" y="2"/>
                    </a:lnTo>
                    <a:lnTo>
                      <a:pt x="47" y="1"/>
                    </a:lnTo>
                    <a:lnTo>
                      <a:pt x="43" y="0"/>
                    </a:lnTo>
                    <a:lnTo>
                      <a:pt x="39" y="0"/>
                    </a:lnTo>
                  </a:path>
                </a:pathLst>
              </a:custGeom>
              <a:noFill/>
              <a:ln w="1111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274" name="Line 529">
                <a:extLst>
                  <a:ext uri="{FF2B5EF4-FFF2-40B4-BE49-F238E27FC236}">
                    <a16:creationId xmlns:a16="http://schemas.microsoft.com/office/drawing/2014/main" xmlns="" id="{D3D3F7DB-C78A-4569-A7F5-78B069DD0A69}"/>
                  </a:ext>
                </a:extLst>
              </p:cNvPr>
              <p:cNvSpPr>
                <a:spLocks noChangeShapeType="1"/>
              </p:cNvSpPr>
              <p:nvPr/>
            </p:nvSpPr>
            <p:spPr bwMode="auto">
              <a:xfrm>
                <a:off x="2661" y="1643"/>
                <a:ext cx="40"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275" name="Line 530">
                <a:extLst>
                  <a:ext uri="{FF2B5EF4-FFF2-40B4-BE49-F238E27FC236}">
                    <a16:creationId xmlns:a16="http://schemas.microsoft.com/office/drawing/2014/main" xmlns="" id="{1D457A5B-CE7D-445E-AAB4-990076DFD21A}"/>
                  </a:ext>
                </a:extLst>
              </p:cNvPr>
              <p:cNvSpPr>
                <a:spLocks noChangeShapeType="1"/>
              </p:cNvSpPr>
              <p:nvPr/>
            </p:nvSpPr>
            <p:spPr bwMode="auto">
              <a:xfrm flipH="1">
                <a:off x="2661" y="1612"/>
                <a:ext cx="20" cy="31"/>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276" name="Line 531">
                <a:extLst>
                  <a:ext uri="{FF2B5EF4-FFF2-40B4-BE49-F238E27FC236}">
                    <a16:creationId xmlns:a16="http://schemas.microsoft.com/office/drawing/2014/main" xmlns="" id="{83E867FF-A218-4CB4-9661-3452F61D0D54}"/>
                  </a:ext>
                </a:extLst>
              </p:cNvPr>
              <p:cNvSpPr>
                <a:spLocks noChangeShapeType="1"/>
              </p:cNvSpPr>
              <p:nvPr/>
            </p:nvSpPr>
            <p:spPr bwMode="auto">
              <a:xfrm flipH="1">
                <a:off x="2681" y="1643"/>
                <a:ext cx="20" cy="3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277" name="Rectangle 532">
                <a:extLst>
                  <a:ext uri="{FF2B5EF4-FFF2-40B4-BE49-F238E27FC236}">
                    <a16:creationId xmlns:a16="http://schemas.microsoft.com/office/drawing/2014/main" xmlns="" id="{88A348C2-8955-458B-A69F-CFE5CAA7AC8C}"/>
                  </a:ext>
                </a:extLst>
              </p:cNvPr>
              <p:cNvSpPr>
                <a:spLocks noChangeArrowheads="1"/>
              </p:cNvSpPr>
              <p:nvPr/>
            </p:nvSpPr>
            <p:spPr bwMode="auto">
              <a:xfrm>
                <a:off x="3865" y="2066"/>
                <a:ext cx="242" cy="107"/>
              </a:xfrm>
              <a:prstGeom prst="rect">
                <a:avLst/>
              </a:prstGeom>
              <a:solidFill>
                <a:srgbClr val="FFFF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Rectangle 533">
                <a:extLst>
                  <a:ext uri="{FF2B5EF4-FFF2-40B4-BE49-F238E27FC236}">
                    <a16:creationId xmlns:a16="http://schemas.microsoft.com/office/drawing/2014/main" xmlns="" id="{FAB69F06-F27A-4759-BAD0-426ECF7826FE}"/>
                  </a:ext>
                </a:extLst>
              </p:cNvPr>
              <p:cNvSpPr>
                <a:spLocks noChangeArrowheads="1"/>
              </p:cNvSpPr>
              <p:nvPr/>
            </p:nvSpPr>
            <p:spPr bwMode="auto">
              <a:xfrm>
                <a:off x="3879" y="2096"/>
                <a:ext cx="251"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8080"/>
                    </a:solidFill>
                    <a:effectLst/>
                    <a:latin typeface="宋体" panose="02010600030101010101" pitchFamily="2" charset="-122"/>
                    <a:ea typeface="宋体" panose="02010600030101010101" pitchFamily="2" charset="-122"/>
                  </a:rPr>
                  <a:t>67.73T/H</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279" name="Rectangle 534">
                <a:extLst>
                  <a:ext uri="{FF2B5EF4-FFF2-40B4-BE49-F238E27FC236}">
                    <a16:creationId xmlns:a16="http://schemas.microsoft.com/office/drawing/2014/main" xmlns="" id="{415CE27E-29FE-428B-B43D-880619284359}"/>
                  </a:ext>
                </a:extLst>
              </p:cNvPr>
              <p:cNvSpPr>
                <a:spLocks noChangeArrowheads="1"/>
              </p:cNvSpPr>
              <p:nvPr/>
            </p:nvSpPr>
            <p:spPr bwMode="auto">
              <a:xfrm>
                <a:off x="4102" y="2058"/>
                <a:ext cx="62"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rgbClr val="000000"/>
                    </a:solidFill>
                    <a:effectLst/>
                    <a:latin typeface="Times New Roman" panose="02020603050405020304" pitchFamily="18" charset="0"/>
                  </a:rPr>
                  <a:t>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280" name="Rectangle 535">
                <a:extLst>
                  <a:ext uri="{FF2B5EF4-FFF2-40B4-BE49-F238E27FC236}">
                    <a16:creationId xmlns:a16="http://schemas.microsoft.com/office/drawing/2014/main" xmlns="" id="{4E306957-44C4-430D-823C-DEA51D737647}"/>
                  </a:ext>
                </a:extLst>
              </p:cNvPr>
              <p:cNvSpPr>
                <a:spLocks noChangeArrowheads="1"/>
              </p:cNvSpPr>
              <p:nvPr/>
            </p:nvSpPr>
            <p:spPr bwMode="auto">
              <a:xfrm>
                <a:off x="2839" y="2035"/>
                <a:ext cx="248" cy="108"/>
              </a:xfrm>
              <a:prstGeom prst="rect">
                <a:avLst/>
              </a:prstGeom>
              <a:solidFill>
                <a:srgbClr val="FFFF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Rectangle 536">
                <a:extLst>
                  <a:ext uri="{FF2B5EF4-FFF2-40B4-BE49-F238E27FC236}">
                    <a16:creationId xmlns:a16="http://schemas.microsoft.com/office/drawing/2014/main" xmlns="" id="{C20C1F2A-A4FE-4FAD-BAA2-C356BD943EF6}"/>
                  </a:ext>
                </a:extLst>
              </p:cNvPr>
              <p:cNvSpPr>
                <a:spLocks noChangeArrowheads="1"/>
              </p:cNvSpPr>
              <p:nvPr/>
            </p:nvSpPr>
            <p:spPr bwMode="auto">
              <a:xfrm>
                <a:off x="2852" y="2066"/>
                <a:ext cx="56"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8080"/>
                    </a:solidFill>
                    <a:effectLst/>
                    <a:latin typeface="宋体" panose="02010600030101010101" pitchFamily="2" charset="-122"/>
                    <a:ea typeface="宋体" panose="02010600030101010101" pitchFamily="2" charset="-122"/>
                  </a:rPr>
                  <a:t>4</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282" name="Rectangle 537">
                <a:extLst>
                  <a:ext uri="{FF2B5EF4-FFF2-40B4-BE49-F238E27FC236}">
                    <a16:creationId xmlns:a16="http://schemas.microsoft.com/office/drawing/2014/main" xmlns="" id="{E24FDD98-EAA2-4296-A782-C5368A6435D4}"/>
                  </a:ext>
                </a:extLst>
              </p:cNvPr>
              <p:cNvSpPr>
                <a:spLocks noChangeArrowheads="1"/>
              </p:cNvSpPr>
              <p:nvPr/>
            </p:nvSpPr>
            <p:spPr bwMode="auto">
              <a:xfrm>
                <a:off x="2880" y="2066"/>
                <a:ext cx="56"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8080"/>
                    </a:solidFill>
                    <a:effectLst/>
                    <a:latin typeface="宋体" panose="02010600030101010101" pitchFamily="2" charset="-122"/>
                    <a:ea typeface="宋体" panose="02010600030101010101" pitchFamily="2" charset="-122"/>
                  </a:rPr>
                  <a:t>7</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283" name="Rectangle 538">
                <a:extLst>
                  <a:ext uri="{FF2B5EF4-FFF2-40B4-BE49-F238E27FC236}">
                    <a16:creationId xmlns:a16="http://schemas.microsoft.com/office/drawing/2014/main" xmlns="" id="{1774A266-C758-4304-985B-C88F14F22C28}"/>
                  </a:ext>
                </a:extLst>
              </p:cNvPr>
              <p:cNvSpPr>
                <a:spLocks noChangeArrowheads="1"/>
              </p:cNvSpPr>
              <p:nvPr/>
            </p:nvSpPr>
            <p:spPr bwMode="auto">
              <a:xfrm>
                <a:off x="2908" y="2066"/>
                <a:ext cx="112"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8080"/>
                    </a:solidFill>
                    <a:effectLst/>
                    <a:latin typeface="宋体" panose="02010600030101010101" pitchFamily="2" charset="-122"/>
                    <a:ea typeface="宋体" panose="02010600030101010101" pitchFamily="2" charset="-122"/>
                  </a:rPr>
                  <a:t>T/H</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284" name="Rectangle 539">
                <a:extLst>
                  <a:ext uri="{FF2B5EF4-FFF2-40B4-BE49-F238E27FC236}">
                    <a16:creationId xmlns:a16="http://schemas.microsoft.com/office/drawing/2014/main" xmlns="" id="{9A9EB8C9-FC1E-4734-8384-1A0D76E7DDF3}"/>
                  </a:ext>
                </a:extLst>
              </p:cNvPr>
              <p:cNvSpPr>
                <a:spLocks noChangeArrowheads="1"/>
              </p:cNvSpPr>
              <p:nvPr/>
            </p:nvSpPr>
            <p:spPr bwMode="auto">
              <a:xfrm>
                <a:off x="2992" y="2028"/>
                <a:ext cx="62"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rgbClr val="000000"/>
                    </a:solidFill>
                    <a:effectLst/>
                    <a:latin typeface="Times New Roman" panose="02020603050405020304" pitchFamily="18" charset="0"/>
                  </a:rPr>
                  <a:t>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285" name="Rectangle 540">
                <a:extLst>
                  <a:ext uri="{FF2B5EF4-FFF2-40B4-BE49-F238E27FC236}">
                    <a16:creationId xmlns:a16="http://schemas.microsoft.com/office/drawing/2014/main" xmlns="" id="{8D86094A-5149-47A0-BB6C-D59D54BD596E}"/>
                  </a:ext>
                </a:extLst>
              </p:cNvPr>
              <p:cNvSpPr>
                <a:spLocks noChangeArrowheads="1"/>
              </p:cNvSpPr>
              <p:nvPr/>
            </p:nvSpPr>
            <p:spPr bwMode="auto">
              <a:xfrm>
                <a:off x="3813" y="3226"/>
                <a:ext cx="248" cy="108"/>
              </a:xfrm>
              <a:prstGeom prst="rect">
                <a:avLst/>
              </a:prstGeom>
              <a:solidFill>
                <a:srgbClr val="FFFF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Rectangle 541">
                <a:extLst>
                  <a:ext uri="{FF2B5EF4-FFF2-40B4-BE49-F238E27FC236}">
                    <a16:creationId xmlns:a16="http://schemas.microsoft.com/office/drawing/2014/main" xmlns="" id="{409BABCE-56B3-4A72-8454-6068F2E615A1}"/>
                  </a:ext>
                </a:extLst>
              </p:cNvPr>
              <p:cNvSpPr>
                <a:spLocks noChangeArrowheads="1"/>
              </p:cNvSpPr>
              <p:nvPr/>
            </p:nvSpPr>
            <p:spPr bwMode="auto">
              <a:xfrm>
                <a:off x="3826" y="3257"/>
                <a:ext cx="83"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8080"/>
                    </a:solidFill>
                    <a:effectLst/>
                    <a:latin typeface="宋体" panose="02010600030101010101" pitchFamily="2" charset="-122"/>
                    <a:ea typeface="宋体" panose="02010600030101010101" pitchFamily="2" charset="-122"/>
                  </a:rPr>
                  <a:t>40</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287" name="Rectangle 542">
                <a:extLst>
                  <a:ext uri="{FF2B5EF4-FFF2-40B4-BE49-F238E27FC236}">
                    <a16:creationId xmlns:a16="http://schemas.microsoft.com/office/drawing/2014/main" xmlns="" id="{51C5E1E1-6F82-4EE6-B0BC-4E7AE3294E39}"/>
                  </a:ext>
                </a:extLst>
              </p:cNvPr>
              <p:cNvSpPr>
                <a:spLocks noChangeArrowheads="1"/>
              </p:cNvSpPr>
              <p:nvPr/>
            </p:nvSpPr>
            <p:spPr bwMode="auto">
              <a:xfrm>
                <a:off x="3882" y="3257"/>
                <a:ext cx="112"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8080"/>
                    </a:solidFill>
                    <a:effectLst/>
                    <a:latin typeface="宋体" panose="02010600030101010101" pitchFamily="2" charset="-122"/>
                    <a:ea typeface="宋体" panose="02010600030101010101" pitchFamily="2" charset="-122"/>
                  </a:rPr>
                  <a:t>T/H</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288" name="Rectangle 543">
                <a:extLst>
                  <a:ext uri="{FF2B5EF4-FFF2-40B4-BE49-F238E27FC236}">
                    <a16:creationId xmlns:a16="http://schemas.microsoft.com/office/drawing/2014/main" xmlns="" id="{2D181176-65EB-41E9-B25E-54BE2239ADCB}"/>
                  </a:ext>
                </a:extLst>
              </p:cNvPr>
              <p:cNvSpPr>
                <a:spLocks noChangeArrowheads="1"/>
              </p:cNvSpPr>
              <p:nvPr/>
            </p:nvSpPr>
            <p:spPr bwMode="auto">
              <a:xfrm>
                <a:off x="3966" y="3219"/>
                <a:ext cx="62"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rgbClr val="000000"/>
                    </a:solidFill>
                    <a:effectLst/>
                    <a:latin typeface="Times New Roman" panose="02020603050405020304" pitchFamily="18" charset="0"/>
                  </a:rPr>
                  <a:t>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289" name="Line 544">
                <a:extLst>
                  <a:ext uri="{FF2B5EF4-FFF2-40B4-BE49-F238E27FC236}">
                    <a16:creationId xmlns:a16="http://schemas.microsoft.com/office/drawing/2014/main" xmlns="" id="{518E6FEB-8C9A-43B9-B0BD-02D7D9074313}"/>
                  </a:ext>
                </a:extLst>
              </p:cNvPr>
              <p:cNvSpPr>
                <a:spLocks noChangeShapeType="1"/>
              </p:cNvSpPr>
              <p:nvPr/>
            </p:nvSpPr>
            <p:spPr bwMode="auto">
              <a:xfrm>
                <a:off x="4892" y="3418"/>
                <a:ext cx="151" cy="1"/>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290" name="Freeform 545">
                <a:extLst>
                  <a:ext uri="{FF2B5EF4-FFF2-40B4-BE49-F238E27FC236}">
                    <a16:creationId xmlns:a16="http://schemas.microsoft.com/office/drawing/2014/main" xmlns="" id="{B474E4C6-F7E1-4997-9D1C-20F4E07099D3}"/>
                  </a:ext>
                </a:extLst>
              </p:cNvPr>
              <p:cNvSpPr>
                <a:spLocks/>
              </p:cNvSpPr>
              <p:nvPr/>
            </p:nvSpPr>
            <p:spPr bwMode="auto">
              <a:xfrm>
                <a:off x="5029" y="3395"/>
                <a:ext cx="72" cy="54"/>
              </a:xfrm>
              <a:custGeom>
                <a:avLst/>
                <a:gdLst>
                  <a:gd name="T0" fmla="*/ 0 w 72"/>
                  <a:gd name="T1" fmla="*/ 54 h 54"/>
                  <a:gd name="T2" fmla="*/ 72 w 72"/>
                  <a:gd name="T3" fmla="*/ 23 h 54"/>
                  <a:gd name="T4" fmla="*/ 0 w 72"/>
                  <a:gd name="T5" fmla="*/ 0 h 54"/>
                  <a:gd name="T6" fmla="*/ 0 w 72"/>
                  <a:gd name="T7" fmla="*/ 54 h 54"/>
                </a:gdLst>
                <a:ahLst/>
                <a:cxnLst>
                  <a:cxn ang="0">
                    <a:pos x="T0" y="T1"/>
                  </a:cxn>
                  <a:cxn ang="0">
                    <a:pos x="T2" y="T3"/>
                  </a:cxn>
                  <a:cxn ang="0">
                    <a:pos x="T4" y="T5"/>
                  </a:cxn>
                  <a:cxn ang="0">
                    <a:pos x="T6" y="T7"/>
                  </a:cxn>
                </a:cxnLst>
                <a:rect l="0" t="0" r="r" b="b"/>
                <a:pathLst>
                  <a:path w="72" h="54">
                    <a:moveTo>
                      <a:pt x="0" y="54"/>
                    </a:moveTo>
                    <a:lnTo>
                      <a:pt x="72" y="23"/>
                    </a:lnTo>
                    <a:lnTo>
                      <a:pt x="0" y="0"/>
                    </a:lnTo>
                    <a:lnTo>
                      <a:pt x="0" y="5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 name="Rectangle 546">
                <a:extLst>
                  <a:ext uri="{FF2B5EF4-FFF2-40B4-BE49-F238E27FC236}">
                    <a16:creationId xmlns:a16="http://schemas.microsoft.com/office/drawing/2014/main" xmlns="" id="{4AE0482D-64D7-4A72-A8E1-0F50196E4B66}"/>
                  </a:ext>
                </a:extLst>
              </p:cNvPr>
              <p:cNvSpPr>
                <a:spLocks noChangeArrowheads="1"/>
              </p:cNvSpPr>
              <p:nvPr/>
            </p:nvSpPr>
            <p:spPr bwMode="auto">
              <a:xfrm>
                <a:off x="4879" y="2935"/>
                <a:ext cx="556" cy="237"/>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2" name="Rectangle 547">
                <a:extLst>
                  <a:ext uri="{FF2B5EF4-FFF2-40B4-BE49-F238E27FC236}">
                    <a16:creationId xmlns:a16="http://schemas.microsoft.com/office/drawing/2014/main" xmlns="" id="{015C26B4-B479-4C0F-9977-C6389DCB26AD}"/>
                  </a:ext>
                </a:extLst>
              </p:cNvPr>
              <p:cNvSpPr>
                <a:spLocks noChangeArrowheads="1"/>
              </p:cNvSpPr>
              <p:nvPr/>
            </p:nvSpPr>
            <p:spPr bwMode="auto">
              <a:xfrm>
                <a:off x="4879" y="2935"/>
                <a:ext cx="556" cy="237"/>
              </a:xfrm>
              <a:prstGeom prst="rect">
                <a:avLst/>
              </a:prstGeom>
              <a:noFill/>
              <a:ln w="11113">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293" name="Rectangle 548">
                <a:extLst>
                  <a:ext uri="{FF2B5EF4-FFF2-40B4-BE49-F238E27FC236}">
                    <a16:creationId xmlns:a16="http://schemas.microsoft.com/office/drawing/2014/main" xmlns="" id="{7B0F57F4-97AC-4720-8755-3E1AFD021243}"/>
                  </a:ext>
                </a:extLst>
              </p:cNvPr>
              <p:cNvSpPr>
                <a:spLocks noChangeArrowheads="1"/>
              </p:cNvSpPr>
              <p:nvPr/>
            </p:nvSpPr>
            <p:spPr bwMode="auto">
              <a:xfrm>
                <a:off x="4892" y="2965"/>
                <a:ext cx="559"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To Product Rundown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294" name="Rectangle 549">
                <a:extLst>
                  <a:ext uri="{FF2B5EF4-FFF2-40B4-BE49-F238E27FC236}">
                    <a16:creationId xmlns:a16="http://schemas.microsoft.com/office/drawing/2014/main" xmlns="" id="{5921DB5A-834B-40B3-82CF-4DDAAB06F8EC}"/>
                  </a:ext>
                </a:extLst>
              </p:cNvPr>
              <p:cNvSpPr>
                <a:spLocks noChangeArrowheads="1"/>
              </p:cNvSpPr>
              <p:nvPr/>
            </p:nvSpPr>
            <p:spPr bwMode="auto">
              <a:xfrm>
                <a:off x="5424" y="2927"/>
                <a:ext cx="62"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rgbClr val="000000"/>
                    </a:solidFill>
                    <a:effectLst/>
                    <a:latin typeface="Times New Roman" panose="02020603050405020304" pitchFamily="18" charset="0"/>
                  </a:rPr>
                  <a:t>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295" name="Rectangle 550">
                <a:extLst>
                  <a:ext uri="{FF2B5EF4-FFF2-40B4-BE49-F238E27FC236}">
                    <a16:creationId xmlns:a16="http://schemas.microsoft.com/office/drawing/2014/main" xmlns="" id="{62ED92D1-86B4-44EC-8035-9E880EFF7A27}"/>
                  </a:ext>
                </a:extLst>
              </p:cNvPr>
              <p:cNvSpPr>
                <a:spLocks noChangeArrowheads="1"/>
              </p:cNvSpPr>
              <p:nvPr/>
            </p:nvSpPr>
            <p:spPr bwMode="auto">
              <a:xfrm>
                <a:off x="4892" y="3050"/>
                <a:ext cx="168"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Tanks</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296" name="Rectangle 551">
                <a:extLst>
                  <a:ext uri="{FF2B5EF4-FFF2-40B4-BE49-F238E27FC236}">
                    <a16:creationId xmlns:a16="http://schemas.microsoft.com/office/drawing/2014/main" xmlns="" id="{17CB4B72-4BA9-4287-B8B9-16A1944AF419}"/>
                  </a:ext>
                </a:extLst>
              </p:cNvPr>
              <p:cNvSpPr>
                <a:spLocks noChangeArrowheads="1"/>
              </p:cNvSpPr>
              <p:nvPr/>
            </p:nvSpPr>
            <p:spPr bwMode="auto">
              <a:xfrm>
                <a:off x="5032" y="3012"/>
                <a:ext cx="62"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rgbClr val="000000"/>
                    </a:solidFill>
                    <a:effectLst/>
                    <a:latin typeface="Times New Roman" panose="02020603050405020304" pitchFamily="18" charset="0"/>
                  </a:rPr>
                  <a:t>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297" name="Rectangle 552">
                <a:extLst>
                  <a:ext uri="{FF2B5EF4-FFF2-40B4-BE49-F238E27FC236}">
                    <a16:creationId xmlns:a16="http://schemas.microsoft.com/office/drawing/2014/main" xmlns="" id="{C9EE873C-C6BB-4C22-9734-80CC1A65FF38}"/>
                  </a:ext>
                </a:extLst>
              </p:cNvPr>
              <p:cNvSpPr>
                <a:spLocks noChangeArrowheads="1"/>
              </p:cNvSpPr>
              <p:nvPr/>
            </p:nvSpPr>
            <p:spPr bwMode="auto">
              <a:xfrm>
                <a:off x="4892" y="3135"/>
                <a:ext cx="140"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丙烯腈成</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298" name="Rectangle 553">
                <a:extLst>
                  <a:ext uri="{FF2B5EF4-FFF2-40B4-BE49-F238E27FC236}">
                    <a16:creationId xmlns:a16="http://schemas.microsoft.com/office/drawing/2014/main" xmlns="" id="{EDB1C18A-1580-4A67-86DC-AA6DD488272E}"/>
                  </a:ext>
                </a:extLst>
              </p:cNvPr>
              <p:cNvSpPr>
                <a:spLocks noChangeArrowheads="1"/>
              </p:cNvSpPr>
              <p:nvPr/>
            </p:nvSpPr>
            <p:spPr bwMode="auto">
              <a:xfrm>
                <a:off x="4892" y="3207"/>
                <a:ext cx="56"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品</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299" name="Rectangle 554">
                <a:extLst>
                  <a:ext uri="{FF2B5EF4-FFF2-40B4-BE49-F238E27FC236}">
                    <a16:creationId xmlns:a16="http://schemas.microsoft.com/office/drawing/2014/main" xmlns="" id="{699A3D65-53B1-4338-9F2B-6990BF7260EC}"/>
                  </a:ext>
                </a:extLst>
              </p:cNvPr>
              <p:cNvSpPr>
                <a:spLocks noChangeArrowheads="1"/>
              </p:cNvSpPr>
              <p:nvPr/>
            </p:nvSpPr>
            <p:spPr bwMode="auto">
              <a:xfrm>
                <a:off x="4948" y="3169"/>
                <a:ext cx="62"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rgbClr val="000000"/>
                    </a:solidFill>
                    <a:effectLst/>
                    <a:latin typeface="Times New Roman" panose="02020603050405020304" pitchFamily="18" charset="0"/>
                  </a:rPr>
                  <a:t>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300" name="Line 555">
                <a:extLst>
                  <a:ext uri="{FF2B5EF4-FFF2-40B4-BE49-F238E27FC236}">
                    <a16:creationId xmlns:a16="http://schemas.microsoft.com/office/drawing/2014/main" xmlns="" id="{DB3867CB-8EDD-4828-8DBD-9D8B15B33B3C}"/>
                  </a:ext>
                </a:extLst>
              </p:cNvPr>
              <p:cNvSpPr>
                <a:spLocks noChangeShapeType="1"/>
              </p:cNvSpPr>
              <p:nvPr/>
            </p:nvSpPr>
            <p:spPr bwMode="auto">
              <a:xfrm>
                <a:off x="4414" y="3057"/>
                <a:ext cx="399" cy="1"/>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01" name="Freeform 556">
                <a:extLst>
                  <a:ext uri="{FF2B5EF4-FFF2-40B4-BE49-F238E27FC236}">
                    <a16:creationId xmlns:a16="http://schemas.microsoft.com/office/drawing/2014/main" xmlns="" id="{C2933DDB-DD37-453F-8EC0-3B9E10A1330F}"/>
                  </a:ext>
                </a:extLst>
              </p:cNvPr>
              <p:cNvSpPr>
                <a:spLocks/>
              </p:cNvSpPr>
              <p:nvPr/>
            </p:nvSpPr>
            <p:spPr bwMode="auto">
              <a:xfrm>
                <a:off x="4801" y="3034"/>
                <a:ext cx="78" cy="54"/>
              </a:xfrm>
              <a:custGeom>
                <a:avLst/>
                <a:gdLst>
                  <a:gd name="T0" fmla="*/ 0 w 78"/>
                  <a:gd name="T1" fmla="*/ 54 h 54"/>
                  <a:gd name="T2" fmla="*/ 78 w 78"/>
                  <a:gd name="T3" fmla="*/ 30 h 54"/>
                  <a:gd name="T4" fmla="*/ 0 w 78"/>
                  <a:gd name="T5" fmla="*/ 0 h 54"/>
                  <a:gd name="T6" fmla="*/ 0 w 78"/>
                  <a:gd name="T7" fmla="*/ 54 h 54"/>
                </a:gdLst>
                <a:ahLst/>
                <a:cxnLst>
                  <a:cxn ang="0">
                    <a:pos x="T0" y="T1"/>
                  </a:cxn>
                  <a:cxn ang="0">
                    <a:pos x="T2" y="T3"/>
                  </a:cxn>
                  <a:cxn ang="0">
                    <a:pos x="T4" y="T5"/>
                  </a:cxn>
                  <a:cxn ang="0">
                    <a:pos x="T6" y="T7"/>
                  </a:cxn>
                </a:cxnLst>
                <a:rect l="0" t="0" r="r" b="b"/>
                <a:pathLst>
                  <a:path w="78" h="54">
                    <a:moveTo>
                      <a:pt x="0" y="54"/>
                    </a:moveTo>
                    <a:lnTo>
                      <a:pt x="78" y="30"/>
                    </a:lnTo>
                    <a:lnTo>
                      <a:pt x="0" y="0"/>
                    </a:lnTo>
                    <a:lnTo>
                      <a:pt x="0" y="5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 name="Line 557">
                <a:extLst>
                  <a:ext uri="{FF2B5EF4-FFF2-40B4-BE49-F238E27FC236}">
                    <a16:creationId xmlns:a16="http://schemas.microsoft.com/office/drawing/2014/main" xmlns="" id="{4F98EEE9-C184-4939-BF7D-D6E59E82C2FA}"/>
                  </a:ext>
                </a:extLst>
              </p:cNvPr>
              <p:cNvSpPr>
                <a:spLocks noChangeShapeType="1"/>
              </p:cNvSpPr>
              <p:nvPr/>
            </p:nvSpPr>
            <p:spPr bwMode="auto">
              <a:xfrm>
                <a:off x="4343" y="3610"/>
                <a:ext cx="379" cy="1"/>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03" name="Freeform 558">
                <a:extLst>
                  <a:ext uri="{FF2B5EF4-FFF2-40B4-BE49-F238E27FC236}">
                    <a16:creationId xmlns:a16="http://schemas.microsoft.com/office/drawing/2014/main" xmlns="" id="{430ECD3E-A6DA-4CAA-BBC2-E7E38C7A7D39}"/>
                  </a:ext>
                </a:extLst>
              </p:cNvPr>
              <p:cNvSpPr>
                <a:spLocks/>
              </p:cNvSpPr>
              <p:nvPr/>
            </p:nvSpPr>
            <p:spPr bwMode="auto">
              <a:xfrm>
                <a:off x="4709" y="3587"/>
                <a:ext cx="65" cy="54"/>
              </a:xfrm>
              <a:custGeom>
                <a:avLst/>
                <a:gdLst>
                  <a:gd name="T0" fmla="*/ 0 w 65"/>
                  <a:gd name="T1" fmla="*/ 54 h 54"/>
                  <a:gd name="T2" fmla="*/ 65 w 65"/>
                  <a:gd name="T3" fmla="*/ 31 h 54"/>
                  <a:gd name="T4" fmla="*/ 0 w 65"/>
                  <a:gd name="T5" fmla="*/ 0 h 54"/>
                  <a:gd name="T6" fmla="*/ 0 w 65"/>
                  <a:gd name="T7" fmla="*/ 54 h 54"/>
                </a:gdLst>
                <a:ahLst/>
                <a:cxnLst>
                  <a:cxn ang="0">
                    <a:pos x="T0" y="T1"/>
                  </a:cxn>
                  <a:cxn ang="0">
                    <a:pos x="T2" y="T3"/>
                  </a:cxn>
                  <a:cxn ang="0">
                    <a:pos x="T4" y="T5"/>
                  </a:cxn>
                  <a:cxn ang="0">
                    <a:pos x="T6" y="T7"/>
                  </a:cxn>
                </a:cxnLst>
                <a:rect l="0" t="0" r="r" b="b"/>
                <a:pathLst>
                  <a:path w="65" h="54">
                    <a:moveTo>
                      <a:pt x="0" y="54"/>
                    </a:moveTo>
                    <a:lnTo>
                      <a:pt x="65" y="31"/>
                    </a:lnTo>
                    <a:lnTo>
                      <a:pt x="0" y="0"/>
                    </a:lnTo>
                    <a:lnTo>
                      <a:pt x="0" y="5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Rectangle 559">
                <a:extLst>
                  <a:ext uri="{FF2B5EF4-FFF2-40B4-BE49-F238E27FC236}">
                    <a16:creationId xmlns:a16="http://schemas.microsoft.com/office/drawing/2014/main" xmlns="" id="{0C2D2649-406A-44BD-9A08-146E1126C968}"/>
                  </a:ext>
                </a:extLst>
              </p:cNvPr>
              <p:cNvSpPr>
                <a:spLocks noChangeArrowheads="1"/>
              </p:cNvSpPr>
              <p:nvPr/>
            </p:nvSpPr>
            <p:spPr bwMode="auto">
              <a:xfrm>
                <a:off x="4991" y="3641"/>
                <a:ext cx="168"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FF0000"/>
                    </a:solidFill>
                    <a:effectLst/>
                    <a:latin typeface="宋体" panose="02010600030101010101" pitchFamily="2" charset="-122"/>
                    <a:ea typeface="宋体" panose="02010600030101010101" pitchFamily="2" charset="-122"/>
                  </a:rPr>
                  <a:t>T=105</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305" name="Rectangle 560">
                <a:extLst>
                  <a:ext uri="{FF2B5EF4-FFF2-40B4-BE49-F238E27FC236}">
                    <a16:creationId xmlns:a16="http://schemas.microsoft.com/office/drawing/2014/main" xmlns="" id="{D8C1226E-F155-4CEE-80FA-86325666A9D5}"/>
                  </a:ext>
                </a:extLst>
              </p:cNvPr>
              <p:cNvSpPr>
                <a:spLocks noChangeArrowheads="1"/>
              </p:cNvSpPr>
              <p:nvPr/>
            </p:nvSpPr>
            <p:spPr bwMode="auto">
              <a:xfrm>
                <a:off x="5130" y="3641"/>
                <a:ext cx="56"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FF0000"/>
                    </a:solidFill>
                    <a:effectLst/>
                    <a:latin typeface="宋体" panose="02010600030101010101" pitchFamily="2" charset="-122"/>
                    <a:ea typeface="宋体" panose="02010600030101010101" pitchFamily="2" charset="-122"/>
                  </a:rPr>
                  <a:t>℃</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306" name="Rectangle 561">
                <a:extLst>
                  <a:ext uri="{FF2B5EF4-FFF2-40B4-BE49-F238E27FC236}">
                    <a16:creationId xmlns:a16="http://schemas.microsoft.com/office/drawing/2014/main" xmlns="" id="{C9C8A413-54C8-475C-8755-2EEEEF5ACB34}"/>
                  </a:ext>
                </a:extLst>
              </p:cNvPr>
              <p:cNvSpPr>
                <a:spLocks noChangeArrowheads="1"/>
              </p:cNvSpPr>
              <p:nvPr/>
            </p:nvSpPr>
            <p:spPr bwMode="auto">
              <a:xfrm>
                <a:off x="5187" y="3603"/>
                <a:ext cx="62"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rgbClr val="000000"/>
                    </a:solidFill>
                    <a:effectLst/>
                    <a:latin typeface="Times New Roman" panose="02020603050405020304" pitchFamily="18" charset="0"/>
                  </a:rPr>
                  <a:t>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307" name="Freeform 562">
                <a:extLst>
                  <a:ext uri="{FF2B5EF4-FFF2-40B4-BE49-F238E27FC236}">
                    <a16:creationId xmlns:a16="http://schemas.microsoft.com/office/drawing/2014/main" xmlns="" id="{ACCC4115-6E87-49E0-9B27-BAF115C9B7B1}"/>
                  </a:ext>
                </a:extLst>
              </p:cNvPr>
              <p:cNvSpPr>
                <a:spLocks/>
              </p:cNvSpPr>
              <p:nvPr/>
            </p:nvSpPr>
            <p:spPr bwMode="auto">
              <a:xfrm>
                <a:off x="4159" y="2273"/>
                <a:ext cx="249" cy="176"/>
              </a:xfrm>
              <a:custGeom>
                <a:avLst/>
                <a:gdLst>
                  <a:gd name="T0" fmla="*/ 0 w 249"/>
                  <a:gd name="T1" fmla="*/ 92 h 176"/>
                  <a:gd name="T2" fmla="*/ 13 w 249"/>
                  <a:gd name="T3" fmla="*/ 53 h 176"/>
                  <a:gd name="T4" fmla="*/ 40 w 249"/>
                  <a:gd name="T5" fmla="*/ 23 h 176"/>
                  <a:gd name="T6" fmla="*/ 79 w 249"/>
                  <a:gd name="T7" fmla="*/ 8 h 176"/>
                  <a:gd name="T8" fmla="*/ 125 w 249"/>
                  <a:gd name="T9" fmla="*/ 0 h 176"/>
                  <a:gd name="T10" fmla="*/ 171 w 249"/>
                  <a:gd name="T11" fmla="*/ 8 h 176"/>
                  <a:gd name="T12" fmla="*/ 210 w 249"/>
                  <a:gd name="T13" fmla="*/ 23 h 176"/>
                  <a:gd name="T14" fmla="*/ 236 w 249"/>
                  <a:gd name="T15" fmla="*/ 53 h 176"/>
                  <a:gd name="T16" fmla="*/ 249 w 249"/>
                  <a:gd name="T17" fmla="*/ 85 h 176"/>
                  <a:gd name="T18" fmla="*/ 249 w 249"/>
                  <a:gd name="T19" fmla="*/ 176 h 176"/>
                  <a:gd name="T20" fmla="*/ 0 w 249"/>
                  <a:gd name="T21" fmla="*/ 176 h 176"/>
                  <a:gd name="T22" fmla="*/ 0 w 249"/>
                  <a:gd name="T23" fmla="*/ 9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176">
                    <a:moveTo>
                      <a:pt x="0" y="92"/>
                    </a:moveTo>
                    <a:lnTo>
                      <a:pt x="13" y="53"/>
                    </a:lnTo>
                    <a:lnTo>
                      <a:pt x="40" y="23"/>
                    </a:lnTo>
                    <a:lnTo>
                      <a:pt x="79" y="8"/>
                    </a:lnTo>
                    <a:lnTo>
                      <a:pt x="125" y="0"/>
                    </a:lnTo>
                    <a:lnTo>
                      <a:pt x="171" y="8"/>
                    </a:lnTo>
                    <a:lnTo>
                      <a:pt x="210" y="23"/>
                    </a:lnTo>
                    <a:lnTo>
                      <a:pt x="236" y="53"/>
                    </a:lnTo>
                    <a:lnTo>
                      <a:pt x="249" y="85"/>
                    </a:lnTo>
                    <a:lnTo>
                      <a:pt x="249" y="176"/>
                    </a:lnTo>
                    <a:lnTo>
                      <a:pt x="0" y="176"/>
                    </a:lnTo>
                    <a:lnTo>
                      <a:pt x="0" y="92"/>
                    </a:lnTo>
                    <a:close/>
                  </a:path>
                </a:pathLst>
              </a:custGeom>
              <a:solidFill>
                <a:srgbClr val="CC99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563">
                <a:extLst>
                  <a:ext uri="{FF2B5EF4-FFF2-40B4-BE49-F238E27FC236}">
                    <a16:creationId xmlns:a16="http://schemas.microsoft.com/office/drawing/2014/main" xmlns="" id="{F81C2FB4-D094-4BA1-A00D-047A2101F084}"/>
                  </a:ext>
                </a:extLst>
              </p:cNvPr>
              <p:cNvSpPr>
                <a:spLocks/>
              </p:cNvSpPr>
              <p:nvPr/>
            </p:nvSpPr>
            <p:spPr bwMode="auto">
              <a:xfrm>
                <a:off x="4159" y="2273"/>
                <a:ext cx="249" cy="176"/>
              </a:xfrm>
              <a:custGeom>
                <a:avLst/>
                <a:gdLst>
                  <a:gd name="T0" fmla="*/ 0 w 249"/>
                  <a:gd name="T1" fmla="*/ 92 h 176"/>
                  <a:gd name="T2" fmla="*/ 13 w 249"/>
                  <a:gd name="T3" fmla="*/ 53 h 176"/>
                  <a:gd name="T4" fmla="*/ 40 w 249"/>
                  <a:gd name="T5" fmla="*/ 23 h 176"/>
                  <a:gd name="T6" fmla="*/ 79 w 249"/>
                  <a:gd name="T7" fmla="*/ 8 h 176"/>
                  <a:gd name="T8" fmla="*/ 125 w 249"/>
                  <a:gd name="T9" fmla="*/ 0 h 176"/>
                  <a:gd name="T10" fmla="*/ 171 w 249"/>
                  <a:gd name="T11" fmla="*/ 8 h 176"/>
                  <a:gd name="T12" fmla="*/ 210 w 249"/>
                  <a:gd name="T13" fmla="*/ 23 h 176"/>
                  <a:gd name="T14" fmla="*/ 236 w 249"/>
                  <a:gd name="T15" fmla="*/ 53 h 176"/>
                  <a:gd name="T16" fmla="*/ 249 w 249"/>
                  <a:gd name="T17" fmla="*/ 85 h 176"/>
                  <a:gd name="T18" fmla="*/ 249 w 249"/>
                  <a:gd name="T19" fmla="*/ 176 h 176"/>
                  <a:gd name="T20" fmla="*/ 0 w 249"/>
                  <a:gd name="T21" fmla="*/ 176 h 176"/>
                  <a:gd name="T22" fmla="*/ 0 w 249"/>
                  <a:gd name="T23" fmla="*/ 9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176">
                    <a:moveTo>
                      <a:pt x="0" y="92"/>
                    </a:moveTo>
                    <a:lnTo>
                      <a:pt x="13" y="53"/>
                    </a:lnTo>
                    <a:lnTo>
                      <a:pt x="40" y="23"/>
                    </a:lnTo>
                    <a:lnTo>
                      <a:pt x="79" y="8"/>
                    </a:lnTo>
                    <a:lnTo>
                      <a:pt x="125" y="0"/>
                    </a:lnTo>
                    <a:lnTo>
                      <a:pt x="171" y="8"/>
                    </a:lnTo>
                    <a:lnTo>
                      <a:pt x="210" y="23"/>
                    </a:lnTo>
                    <a:lnTo>
                      <a:pt x="236" y="53"/>
                    </a:lnTo>
                    <a:lnTo>
                      <a:pt x="249" y="85"/>
                    </a:lnTo>
                    <a:lnTo>
                      <a:pt x="249" y="176"/>
                    </a:lnTo>
                    <a:lnTo>
                      <a:pt x="0" y="176"/>
                    </a:lnTo>
                    <a:lnTo>
                      <a:pt x="0" y="92"/>
                    </a:lnTo>
                    <a:close/>
                  </a:path>
                </a:pathLst>
              </a:custGeom>
              <a:noFill/>
              <a:ln w="1111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09" name="Rectangle 564">
                <a:extLst>
                  <a:ext uri="{FF2B5EF4-FFF2-40B4-BE49-F238E27FC236}">
                    <a16:creationId xmlns:a16="http://schemas.microsoft.com/office/drawing/2014/main" xmlns="" id="{C444B120-3525-4AD1-AA2C-5B4680A50813}"/>
                  </a:ext>
                </a:extLst>
              </p:cNvPr>
              <p:cNvSpPr>
                <a:spLocks noChangeArrowheads="1"/>
              </p:cNvSpPr>
              <p:nvPr/>
            </p:nvSpPr>
            <p:spPr bwMode="auto">
              <a:xfrm>
                <a:off x="4159" y="2441"/>
                <a:ext cx="255" cy="993"/>
              </a:xfrm>
              <a:prstGeom prst="rect">
                <a:avLst/>
              </a:prstGeom>
              <a:solidFill>
                <a:srgbClr val="CC99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 name="Rectangle 565">
                <a:extLst>
                  <a:ext uri="{FF2B5EF4-FFF2-40B4-BE49-F238E27FC236}">
                    <a16:creationId xmlns:a16="http://schemas.microsoft.com/office/drawing/2014/main" xmlns="" id="{39D8A093-2F9C-45AC-B418-5AA82312EB4C}"/>
                  </a:ext>
                </a:extLst>
              </p:cNvPr>
              <p:cNvSpPr>
                <a:spLocks noChangeArrowheads="1"/>
              </p:cNvSpPr>
              <p:nvPr/>
            </p:nvSpPr>
            <p:spPr bwMode="auto">
              <a:xfrm>
                <a:off x="4159" y="2441"/>
                <a:ext cx="255" cy="993"/>
              </a:xfrm>
              <a:prstGeom prst="rect">
                <a:avLst/>
              </a:prstGeom>
              <a:noFill/>
              <a:ln w="11113">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566">
                <a:extLst>
                  <a:ext uri="{FF2B5EF4-FFF2-40B4-BE49-F238E27FC236}">
                    <a16:creationId xmlns:a16="http://schemas.microsoft.com/office/drawing/2014/main" xmlns="" id="{1300FC4A-1D76-44B2-9631-0075D69CA9A8}"/>
                  </a:ext>
                </a:extLst>
              </p:cNvPr>
              <p:cNvSpPr>
                <a:spLocks/>
              </p:cNvSpPr>
              <p:nvPr/>
            </p:nvSpPr>
            <p:spPr bwMode="auto">
              <a:xfrm>
                <a:off x="4159" y="3426"/>
                <a:ext cx="249" cy="123"/>
              </a:xfrm>
              <a:custGeom>
                <a:avLst/>
                <a:gdLst>
                  <a:gd name="T0" fmla="*/ 249 w 249"/>
                  <a:gd name="T1" fmla="*/ 61 h 123"/>
                  <a:gd name="T2" fmla="*/ 236 w 249"/>
                  <a:gd name="T3" fmla="*/ 84 h 123"/>
                  <a:gd name="T4" fmla="*/ 210 w 249"/>
                  <a:gd name="T5" fmla="*/ 108 h 123"/>
                  <a:gd name="T6" fmla="*/ 171 w 249"/>
                  <a:gd name="T7" fmla="*/ 115 h 123"/>
                  <a:gd name="T8" fmla="*/ 125 w 249"/>
                  <a:gd name="T9" fmla="*/ 123 h 123"/>
                  <a:gd name="T10" fmla="*/ 79 w 249"/>
                  <a:gd name="T11" fmla="*/ 115 h 123"/>
                  <a:gd name="T12" fmla="*/ 40 w 249"/>
                  <a:gd name="T13" fmla="*/ 108 h 123"/>
                  <a:gd name="T14" fmla="*/ 13 w 249"/>
                  <a:gd name="T15" fmla="*/ 84 h 123"/>
                  <a:gd name="T16" fmla="*/ 0 w 249"/>
                  <a:gd name="T17" fmla="*/ 61 h 123"/>
                  <a:gd name="T18" fmla="*/ 0 w 249"/>
                  <a:gd name="T19" fmla="*/ 0 h 123"/>
                  <a:gd name="T20" fmla="*/ 249 w 249"/>
                  <a:gd name="T21" fmla="*/ 0 h 123"/>
                  <a:gd name="T22" fmla="*/ 249 w 249"/>
                  <a:gd name="T23" fmla="*/ 6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123">
                    <a:moveTo>
                      <a:pt x="249" y="61"/>
                    </a:moveTo>
                    <a:lnTo>
                      <a:pt x="236" y="84"/>
                    </a:lnTo>
                    <a:lnTo>
                      <a:pt x="210" y="108"/>
                    </a:lnTo>
                    <a:lnTo>
                      <a:pt x="171" y="115"/>
                    </a:lnTo>
                    <a:lnTo>
                      <a:pt x="125" y="123"/>
                    </a:lnTo>
                    <a:lnTo>
                      <a:pt x="79" y="115"/>
                    </a:lnTo>
                    <a:lnTo>
                      <a:pt x="40" y="108"/>
                    </a:lnTo>
                    <a:lnTo>
                      <a:pt x="13" y="84"/>
                    </a:lnTo>
                    <a:lnTo>
                      <a:pt x="0" y="61"/>
                    </a:lnTo>
                    <a:lnTo>
                      <a:pt x="0" y="0"/>
                    </a:lnTo>
                    <a:lnTo>
                      <a:pt x="249" y="0"/>
                    </a:lnTo>
                    <a:lnTo>
                      <a:pt x="249" y="61"/>
                    </a:lnTo>
                    <a:close/>
                  </a:path>
                </a:pathLst>
              </a:custGeom>
              <a:solidFill>
                <a:srgbClr val="CC99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567">
                <a:extLst>
                  <a:ext uri="{FF2B5EF4-FFF2-40B4-BE49-F238E27FC236}">
                    <a16:creationId xmlns:a16="http://schemas.microsoft.com/office/drawing/2014/main" xmlns="" id="{E551F1DD-44D9-4EF6-9B7E-30F4D01DBF2E}"/>
                  </a:ext>
                </a:extLst>
              </p:cNvPr>
              <p:cNvSpPr>
                <a:spLocks/>
              </p:cNvSpPr>
              <p:nvPr/>
            </p:nvSpPr>
            <p:spPr bwMode="auto">
              <a:xfrm>
                <a:off x="4159" y="3426"/>
                <a:ext cx="249" cy="123"/>
              </a:xfrm>
              <a:custGeom>
                <a:avLst/>
                <a:gdLst>
                  <a:gd name="T0" fmla="*/ 249 w 249"/>
                  <a:gd name="T1" fmla="*/ 61 h 123"/>
                  <a:gd name="T2" fmla="*/ 236 w 249"/>
                  <a:gd name="T3" fmla="*/ 84 h 123"/>
                  <a:gd name="T4" fmla="*/ 210 w 249"/>
                  <a:gd name="T5" fmla="*/ 108 h 123"/>
                  <a:gd name="T6" fmla="*/ 171 w 249"/>
                  <a:gd name="T7" fmla="*/ 115 h 123"/>
                  <a:gd name="T8" fmla="*/ 125 w 249"/>
                  <a:gd name="T9" fmla="*/ 123 h 123"/>
                  <a:gd name="T10" fmla="*/ 79 w 249"/>
                  <a:gd name="T11" fmla="*/ 115 h 123"/>
                  <a:gd name="T12" fmla="*/ 40 w 249"/>
                  <a:gd name="T13" fmla="*/ 108 h 123"/>
                  <a:gd name="T14" fmla="*/ 13 w 249"/>
                  <a:gd name="T15" fmla="*/ 84 h 123"/>
                  <a:gd name="T16" fmla="*/ 0 w 249"/>
                  <a:gd name="T17" fmla="*/ 61 h 123"/>
                  <a:gd name="T18" fmla="*/ 0 w 249"/>
                  <a:gd name="T19" fmla="*/ 0 h 123"/>
                  <a:gd name="T20" fmla="*/ 249 w 249"/>
                  <a:gd name="T21" fmla="*/ 0 h 123"/>
                  <a:gd name="T22" fmla="*/ 249 w 249"/>
                  <a:gd name="T23" fmla="*/ 6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123">
                    <a:moveTo>
                      <a:pt x="249" y="61"/>
                    </a:moveTo>
                    <a:lnTo>
                      <a:pt x="236" y="84"/>
                    </a:lnTo>
                    <a:lnTo>
                      <a:pt x="210" y="108"/>
                    </a:lnTo>
                    <a:lnTo>
                      <a:pt x="171" y="115"/>
                    </a:lnTo>
                    <a:lnTo>
                      <a:pt x="125" y="123"/>
                    </a:lnTo>
                    <a:lnTo>
                      <a:pt x="79" y="115"/>
                    </a:lnTo>
                    <a:lnTo>
                      <a:pt x="40" y="108"/>
                    </a:lnTo>
                    <a:lnTo>
                      <a:pt x="13" y="84"/>
                    </a:lnTo>
                    <a:lnTo>
                      <a:pt x="0" y="61"/>
                    </a:lnTo>
                    <a:lnTo>
                      <a:pt x="0" y="0"/>
                    </a:lnTo>
                    <a:lnTo>
                      <a:pt x="249" y="0"/>
                    </a:lnTo>
                    <a:lnTo>
                      <a:pt x="249" y="61"/>
                    </a:lnTo>
                    <a:close/>
                  </a:path>
                </a:pathLst>
              </a:custGeom>
              <a:noFill/>
              <a:ln w="1111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Rectangle 568">
                <a:extLst>
                  <a:ext uri="{FF2B5EF4-FFF2-40B4-BE49-F238E27FC236}">
                    <a16:creationId xmlns:a16="http://schemas.microsoft.com/office/drawing/2014/main" xmlns="" id="{484049DF-0479-4F1E-A3EA-E5B929741EC8}"/>
                  </a:ext>
                </a:extLst>
              </p:cNvPr>
              <p:cNvSpPr>
                <a:spLocks noChangeArrowheads="1"/>
              </p:cNvSpPr>
              <p:nvPr/>
            </p:nvSpPr>
            <p:spPr bwMode="auto">
              <a:xfrm>
                <a:off x="4166" y="2627"/>
                <a:ext cx="236" cy="361"/>
              </a:xfrm>
              <a:prstGeom prst="rect">
                <a:avLst/>
              </a:prstGeom>
              <a:solidFill>
                <a:srgbClr val="CC99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Rectangle 569">
                <a:extLst>
                  <a:ext uri="{FF2B5EF4-FFF2-40B4-BE49-F238E27FC236}">
                    <a16:creationId xmlns:a16="http://schemas.microsoft.com/office/drawing/2014/main" xmlns="" id="{53295146-1CF5-4CEF-82FF-7126F4669B6E}"/>
                  </a:ext>
                </a:extLst>
              </p:cNvPr>
              <p:cNvSpPr>
                <a:spLocks noChangeArrowheads="1"/>
              </p:cNvSpPr>
              <p:nvPr/>
            </p:nvSpPr>
            <p:spPr bwMode="auto">
              <a:xfrm>
                <a:off x="4219" y="2658"/>
                <a:ext cx="83"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41</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315" name="Rectangle 570">
                <a:extLst>
                  <a:ext uri="{FF2B5EF4-FFF2-40B4-BE49-F238E27FC236}">
                    <a16:creationId xmlns:a16="http://schemas.microsoft.com/office/drawing/2014/main" xmlns="" id="{3D812670-08BF-45E9-8DE5-27B89D174C4E}"/>
                  </a:ext>
                </a:extLst>
              </p:cNvPr>
              <p:cNvSpPr>
                <a:spLocks noChangeArrowheads="1"/>
              </p:cNvSpPr>
              <p:nvPr/>
            </p:nvSpPr>
            <p:spPr bwMode="auto">
              <a:xfrm>
                <a:off x="4274" y="2658"/>
                <a:ext cx="56"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316" name="Rectangle 571">
                <a:extLst>
                  <a:ext uri="{FF2B5EF4-FFF2-40B4-BE49-F238E27FC236}">
                    <a16:creationId xmlns:a16="http://schemas.microsoft.com/office/drawing/2014/main" xmlns="" id="{3A0EDD7B-54E7-4CE9-9E46-F49D11B57A11}"/>
                  </a:ext>
                </a:extLst>
              </p:cNvPr>
              <p:cNvSpPr>
                <a:spLocks noChangeArrowheads="1"/>
              </p:cNvSpPr>
              <p:nvPr/>
            </p:nvSpPr>
            <p:spPr bwMode="auto">
              <a:xfrm>
                <a:off x="4302" y="2658"/>
                <a:ext cx="56"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T</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317" name="Rectangle 572">
                <a:extLst>
                  <a:ext uri="{FF2B5EF4-FFF2-40B4-BE49-F238E27FC236}">
                    <a16:creationId xmlns:a16="http://schemas.microsoft.com/office/drawing/2014/main" xmlns="" id="{4FDC4041-B7AF-4E50-BA01-A9E852E1D4B0}"/>
                  </a:ext>
                </a:extLst>
              </p:cNvPr>
              <p:cNvSpPr>
                <a:spLocks noChangeArrowheads="1"/>
              </p:cNvSpPr>
              <p:nvPr/>
            </p:nvSpPr>
            <p:spPr bwMode="auto">
              <a:xfrm>
                <a:off x="4330" y="2658"/>
                <a:ext cx="56"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318" name="Rectangle 573">
                <a:extLst>
                  <a:ext uri="{FF2B5EF4-FFF2-40B4-BE49-F238E27FC236}">
                    <a16:creationId xmlns:a16="http://schemas.microsoft.com/office/drawing/2014/main" xmlns="" id="{A4C3EB05-555A-4230-8E38-2508AEED2AFE}"/>
                  </a:ext>
                </a:extLst>
              </p:cNvPr>
              <p:cNvSpPr>
                <a:spLocks noChangeArrowheads="1"/>
              </p:cNvSpPr>
              <p:nvPr/>
            </p:nvSpPr>
            <p:spPr bwMode="auto">
              <a:xfrm>
                <a:off x="4359" y="2620"/>
                <a:ext cx="62"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rgbClr val="000000"/>
                    </a:solidFill>
                    <a:effectLst/>
                    <a:latin typeface="Times New Roman" panose="02020603050405020304" pitchFamily="18" charset="0"/>
                  </a:rPr>
                  <a:t>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319" name="Rectangle 574">
                <a:extLst>
                  <a:ext uri="{FF2B5EF4-FFF2-40B4-BE49-F238E27FC236}">
                    <a16:creationId xmlns:a16="http://schemas.microsoft.com/office/drawing/2014/main" xmlns="" id="{F329306E-7A24-47C2-AB19-56966B4899E4}"/>
                  </a:ext>
                </a:extLst>
              </p:cNvPr>
              <p:cNvSpPr>
                <a:spLocks noChangeArrowheads="1"/>
              </p:cNvSpPr>
              <p:nvPr/>
            </p:nvSpPr>
            <p:spPr bwMode="auto">
              <a:xfrm>
                <a:off x="4232" y="2742"/>
                <a:ext cx="140"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3003</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320" name="Rectangle 575">
                <a:extLst>
                  <a:ext uri="{FF2B5EF4-FFF2-40B4-BE49-F238E27FC236}">
                    <a16:creationId xmlns:a16="http://schemas.microsoft.com/office/drawing/2014/main" xmlns="" id="{E307E6E8-1FE4-4217-83AF-83D2F69841DA}"/>
                  </a:ext>
                </a:extLst>
              </p:cNvPr>
              <p:cNvSpPr>
                <a:spLocks noChangeArrowheads="1"/>
              </p:cNvSpPr>
              <p:nvPr/>
            </p:nvSpPr>
            <p:spPr bwMode="auto">
              <a:xfrm>
                <a:off x="4344" y="2704"/>
                <a:ext cx="62"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rgbClr val="000000"/>
                    </a:solidFill>
                    <a:effectLst/>
                    <a:latin typeface="Times New Roman" panose="02020603050405020304" pitchFamily="18" charset="0"/>
                  </a:rPr>
                  <a:t>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321" name="Rectangle 576">
                <a:extLst>
                  <a:ext uri="{FF2B5EF4-FFF2-40B4-BE49-F238E27FC236}">
                    <a16:creationId xmlns:a16="http://schemas.microsoft.com/office/drawing/2014/main" xmlns="" id="{12B9A316-4124-4746-B8E8-59ECD0E73C02}"/>
                  </a:ext>
                </a:extLst>
              </p:cNvPr>
              <p:cNvSpPr>
                <a:spLocks noChangeArrowheads="1"/>
              </p:cNvSpPr>
              <p:nvPr/>
            </p:nvSpPr>
            <p:spPr bwMode="auto">
              <a:xfrm>
                <a:off x="4193" y="2827"/>
                <a:ext cx="251"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PRODUCT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322" name="Rectangle 577">
                <a:extLst>
                  <a:ext uri="{FF2B5EF4-FFF2-40B4-BE49-F238E27FC236}">
                    <a16:creationId xmlns:a16="http://schemas.microsoft.com/office/drawing/2014/main" xmlns="" id="{8C87BE42-BDC2-4A3C-8112-0E968D0EBC07}"/>
                  </a:ext>
                </a:extLst>
              </p:cNvPr>
              <p:cNvSpPr>
                <a:spLocks noChangeArrowheads="1"/>
              </p:cNvSpPr>
              <p:nvPr/>
            </p:nvSpPr>
            <p:spPr bwMode="auto">
              <a:xfrm>
                <a:off x="4416" y="2789"/>
                <a:ext cx="62"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rgbClr val="000000"/>
                    </a:solidFill>
                    <a:effectLst/>
                    <a:latin typeface="Times New Roman" panose="02020603050405020304" pitchFamily="18" charset="0"/>
                  </a:rPr>
                  <a:t>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323" name="Rectangle 578">
                <a:extLst>
                  <a:ext uri="{FF2B5EF4-FFF2-40B4-BE49-F238E27FC236}">
                    <a16:creationId xmlns:a16="http://schemas.microsoft.com/office/drawing/2014/main" xmlns="" id="{5F6A9CFE-AABF-4EA6-B257-49E3660FAA50}"/>
                  </a:ext>
                </a:extLst>
              </p:cNvPr>
              <p:cNvSpPr>
                <a:spLocks noChangeArrowheads="1"/>
              </p:cNvSpPr>
              <p:nvPr/>
            </p:nvSpPr>
            <p:spPr bwMode="auto">
              <a:xfrm>
                <a:off x="4206" y="2912"/>
                <a:ext cx="196"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COLUMN</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324" name="Rectangle 579">
                <a:extLst>
                  <a:ext uri="{FF2B5EF4-FFF2-40B4-BE49-F238E27FC236}">
                    <a16:creationId xmlns:a16="http://schemas.microsoft.com/office/drawing/2014/main" xmlns="" id="{8152A788-CCA8-456A-AA07-DED3B7EB2DA2}"/>
                  </a:ext>
                </a:extLst>
              </p:cNvPr>
              <p:cNvSpPr>
                <a:spLocks noChangeArrowheads="1"/>
              </p:cNvSpPr>
              <p:nvPr/>
            </p:nvSpPr>
            <p:spPr bwMode="auto">
              <a:xfrm>
                <a:off x="4374" y="2874"/>
                <a:ext cx="62"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rgbClr val="000000"/>
                    </a:solidFill>
                    <a:effectLst/>
                    <a:latin typeface="Times New Roman" panose="02020603050405020304" pitchFamily="18" charset="0"/>
                  </a:rPr>
                  <a:t>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325" name="Rectangle 580">
                <a:extLst>
                  <a:ext uri="{FF2B5EF4-FFF2-40B4-BE49-F238E27FC236}">
                    <a16:creationId xmlns:a16="http://schemas.microsoft.com/office/drawing/2014/main" xmlns="" id="{2003A795-54E1-46B0-BF26-972A48354053}"/>
                  </a:ext>
                </a:extLst>
              </p:cNvPr>
              <p:cNvSpPr>
                <a:spLocks noChangeArrowheads="1"/>
              </p:cNvSpPr>
              <p:nvPr/>
            </p:nvSpPr>
            <p:spPr bwMode="auto">
              <a:xfrm>
                <a:off x="4219" y="2996"/>
                <a:ext cx="83"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成品</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326" name="Rectangle 581">
                <a:extLst>
                  <a:ext uri="{FF2B5EF4-FFF2-40B4-BE49-F238E27FC236}">
                    <a16:creationId xmlns:a16="http://schemas.microsoft.com/office/drawing/2014/main" xmlns="" id="{1A7EB366-C0E4-406A-8ABC-EE5D24D0F841}"/>
                  </a:ext>
                </a:extLst>
              </p:cNvPr>
              <p:cNvSpPr>
                <a:spLocks noChangeArrowheads="1"/>
              </p:cNvSpPr>
              <p:nvPr/>
            </p:nvSpPr>
            <p:spPr bwMode="auto">
              <a:xfrm>
                <a:off x="4219" y="3069"/>
                <a:ext cx="56"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塔</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327" name="Rectangle 582">
                <a:extLst>
                  <a:ext uri="{FF2B5EF4-FFF2-40B4-BE49-F238E27FC236}">
                    <a16:creationId xmlns:a16="http://schemas.microsoft.com/office/drawing/2014/main" xmlns="" id="{28C941E4-3C24-4730-B7BF-53708DAF16C2}"/>
                  </a:ext>
                </a:extLst>
              </p:cNvPr>
              <p:cNvSpPr>
                <a:spLocks noChangeArrowheads="1"/>
              </p:cNvSpPr>
              <p:nvPr/>
            </p:nvSpPr>
            <p:spPr bwMode="auto">
              <a:xfrm>
                <a:off x="4274" y="3031"/>
                <a:ext cx="62"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rgbClr val="000000"/>
                    </a:solidFill>
                    <a:effectLst/>
                    <a:latin typeface="Times New Roman" panose="02020603050405020304" pitchFamily="18" charset="0"/>
                  </a:rPr>
                  <a:t>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328" name="Line 583">
                <a:extLst>
                  <a:ext uri="{FF2B5EF4-FFF2-40B4-BE49-F238E27FC236}">
                    <a16:creationId xmlns:a16="http://schemas.microsoft.com/office/drawing/2014/main" xmlns="" id="{1E2E952D-334E-47F9-9DB9-90BD166BBB3F}"/>
                  </a:ext>
                </a:extLst>
              </p:cNvPr>
              <p:cNvSpPr>
                <a:spLocks noChangeShapeType="1"/>
              </p:cNvSpPr>
              <p:nvPr/>
            </p:nvSpPr>
            <p:spPr bwMode="auto">
              <a:xfrm>
                <a:off x="4284" y="3549"/>
                <a:ext cx="0" cy="46"/>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29" name="Freeform 584">
                <a:extLst>
                  <a:ext uri="{FF2B5EF4-FFF2-40B4-BE49-F238E27FC236}">
                    <a16:creationId xmlns:a16="http://schemas.microsoft.com/office/drawing/2014/main" xmlns="" id="{9B8F354C-6386-40D3-9F87-77E7424CE0FE}"/>
                  </a:ext>
                </a:extLst>
              </p:cNvPr>
              <p:cNvSpPr>
                <a:spLocks/>
              </p:cNvSpPr>
              <p:nvPr/>
            </p:nvSpPr>
            <p:spPr bwMode="auto">
              <a:xfrm>
                <a:off x="4264" y="3580"/>
                <a:ext cx="46" cy="84"/>
              </a:xfrm>
              <a:custGeom>
                <a:avLst/>
                <a:gdLst>
                  <a:gd name="T0" fmla="*/ 0 w 46"/>
                  <a:gd name="T1" fmla="*/ 0 h 84"/>
                  <a:gd name="T2" fmla="*/ 26 w 46"/>
                  <a:gd name="T3" fmla="*/ 84 h 84"/>
                  <a:gd name="T4" fmla="*/ 46 w 46"/>
                  <a:gd name="T5" fmla="*/ 0 h 84"/>
                  <a:gd name="T6" fmla="*/ 0 w 46"/>
                  <a:gd name="T7" fmla="*/ 0 h 84"/>
                </a:gdLst>
                <a:ahLst/>
                <a:cxnLst>
                  <a:cxn ang="0">
                    <a:pos x="T0" y="T1"/>
                  </a:cxn>
                  <a:cxn ang="0">
                    <a:pos x="T2" y="T3"/>
                  </a:cxn>
                  <a:cxn ang="0">
                    <a:pos x="T4" y="T5"/>
                  </a:cxn>
                  <a:cxn ang="0">
                    <a:pos x="T6" y="T7"/>
                  </a:cxn>
                </a:cxnLst>
                <a:rect l="0" t="0" r="r" b="b"/>
                <a:pathLst>
                  <a:path w="46" h="84">
                    <a:moveTo>
                      <a:pt x="0" y="0"/>
                    </a:moveTo>
                    <a:lnTo>
                      <a:pt x="26" y="84"/>
                    </a:lnTo>
                    <a:lnTo>
                      <a:pt x="46"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0" name="Rectangle 585">
                <a:extLst>
                  <a:ext uri="{FF2B5EF4-FFF2-40B4-BE49-F238E27FC236}">
                    <a16:creationId xmlns:a16="http://schemas.microsoft.com/office/drawing/2014/main" xmlns="" id="{77227039-F243-4347-ACB7-75E5366AD7A3}"/>
                  </a:ext>
                </a:extLst>
              </p:cNvPr>
              <p:cNvSpPr>
                <a:spLocks noChangeArrowheads="1"/>
              </p:cNvSpPr>
              <p:nvPr/>
            </p:nvSpPr>
            <p:spPr bwMode="auto">
              <a:xfrm>
                <a:off x="4781" y="3395"/>
                <a:ext cx="111" cy="200"/>
              </a:xfrm>
              <a:prstGeom prst="rect">
                <a:avLst/>
              </a:prstGeom>
              <a:solidFill>
                <a:srgbClr val="CC99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1" name="Rectangle 586">
                <a:extLst>
                  <a:ext uri="{FF2B5EF4-FFF2-40B4-BE49-F238E27FC236}">
                    <a16:creationId xmlns:a16="http://schemas.microsoft.com/office/drawing/2014/main" xmlns="" id="{2707D5AA-485F-4D2E-A77C-EA46FB13695C}"/>
                  </a:ext>
                </a:extLst>
              </p:cNvPr>
              <p:cNvSpPr>
                <a:spLocks noChangeArrowheads="1"/>
              </p:cNvSpPr>
              <p:nvPr/>
            </p:nvSpPr>
            <p:spPr bwMode="auto">
              <a:xfrm>
                <a:off x="4781" y="3395"/>
                <a:ext cx="111" cy="200"/>
              </a:xfrm>
              <a:prstGeom prst="rect">
                <a:avLst/>
              </a:prstGeom>
              <a:noFill/>
              <a:ln w="11113">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32" name="Line 587">
                <a:extLst>
                  <a:ext uri="{FF2B5EF4-FFF2-40B4-BE49-F238E27FC236}">
                    <a16:creationId xmlns:a16="http://schemas.microsoft.com/office/drawing/2014/main" xmlns="" id="{1C0FC32A-8D68-4266-891F-69BA4AC8901C}"/>
                  </a:ext>
                </a:extLst>
              </p:cNvPr>
              <p:cNvSpPr>
                <a:spLocks noChangeShapeType="1"/>
              </p:cNvSpPr>
              <p:nvPr/>
            </p:nvSpPr>
            <p:spPr bwMode="auto">
              <a:xfrm>
                <a:off x="4873" y="3395"/>
                <a:ext cx="0" cy="185"/>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33" name="Line 588">
                <a:extLst>
                  <a:ext uri="{FF2B5EF4-FFF2-40B4-BE49-F238E27FC236}">
                    <a16:creationId xmlns:a16="http://schemas.microsoft.com/office/drawing/2014/main" xmlns="" id="{1F8D708D-8AEA-4F81-B76B-54C8DB4FF202}"/>
                  </a:ext>
                </a:extLst>
              </p:cNvPr>
              <p:cNvSpPr>
                <a:spLocks noChangeShapeType="1"/>
              </p:cNvSpPr>
              <p:nvPr/>
            </p:nvSpPr>
            <p:spPr bwMode="auto">
              <a:xfrm>
                <a:off x="4859" y="3395"/>
                <a:ext cx="0" cy="185"/>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34" name="Line 589">
                <a:extLst>
                  <a:ext uri="{FF2B5EF4-FFF2-40B4-BE49-F238E27FC236}">
                    <a16:creationId xmlns:a16="http://schemas.microsoft.com/office/drawing/2014/main" xmlns="" id="{45E59EEC-870F-4840-ACDC-4CDF86D84FFD}"/>
                  </a:ext>
                </a:extLst>
              </p:cNvPr>
              <p:cNvSpPr>
                <a:spLocks noChangeShapeType="1"/>
              </p:cNvSpPr>
              <p:nvPr/>
            </p:nvSpPr>
            <p:spPr bwMode="auto">
              <a:xfrm>
                <a:off x="4839" y="3395"/>
                <a:ext cx="1" cy="177"/>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35" name="Line 590">
                <a:extLst>
                  <a:ext uri="{FF2B5EF4-FFF2-40B4-BE49-F238E27FC236}">
                    <a16:creationId xmlns:a16="http://schemas.microsoft.com/office/drawing/2014/main" xmlns="" id="{3D4FCA73-6B05-47B0-BB05-81324A1CE85D}"/>
                  </a:ext>
                </a:extLst>
              </p:cNvPr>
              <p:cNvSpPr>
                <a:spLocks noChangeShapeType="1"/>
              </p:cNvSpPr>
              <p:nvPr/>
            </p:nvSpPr>
            <p:spPr bwMode="auto">
              <a:xfrm>
                <a:off x="4813" y="3395"/>
                <a:ext cx="0" cy="177"/>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36" name="Line 591">
                <a:extLst>
                  <a:ext uri="{FF2B5EF4-FFF2-40B4-BE49-F238E27FC236}">
                    <a16:creationId xmlns:a16="http://schemas.microsoft.com/office/drawing/2014/main" xmlns="" id="{0D00F5E0-9B09-4DFB-9691-16E81752AFF2}"/>
                  </a:ext>
                </a:extLst>
              </p:cNvPr>
              <p:cNvSpPr>
                <a:spLocks noChangeShapeType="1"/>
              </p:cNvSpPr>
              <p:nvPr/>
            </p:nvSpPr>
            <p:spPr bwMode="auto">
              <a:xfrm>
                <a:off x="4801" y="3403"/>
                <a:ext cx="0" cy="177"/>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37" name="Rectangle 592">
                <a:extLst>
                  <a:ext uri="{FF2B5EF4-FFF2-40B4-BE49-F238E27FC236}">
                    <a16:creationId xmlns:a16="http://schemas.microsoft.com/office/drawing/2014/main" xmlns="" id="{B45A8AAE-5E6A-4472-A023-322989B42907}"/>
                  </a:ext>
                </a:extLst>
              </p:cNvPr>
              <p:cNvSpPr>
                <a:spLocks noChangeArrowheads="1"/>
              </p:cNvSpPr>
              <p:nvPr/>
            </p:nvSpPr>
            <p:spPr bwMode="auto">
              <a:xfrm>
                <a:off x="4781" y="3572"/>
                <a:ext cx="111" cy="69"/>
              </a:xfrm>
              <a:prstGeom prst="rect">
                <a:avLst/>
              </a:prstGeom>
              <a:solidFill>
                <a:srgbClr val="CC99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8" name="Rectangle 593">
                <a:extLst>
                  <a:ext uri="{FF2B5EF4-FFF2-40B4-BE49-F238E27FC236}">
                    <a16:creationId xmlns:a16="http://schemas.microsoft.com/office/drawing/2014/main" xmlns="" id="{DCD17F09-51CD-4C19-B736-86FB86B1FF1A}"/>
                  </a:ext>
                </a:extLst>
              </p:cNvPr>
              <p:cNvSpPr>
                <a:spLocks noChangeArrowheads="1"/>
              </p:cNvSpPr>
              <p:nvPr/>
            </p:nvSpPr>
            <p:spPr bwMode="auto">
              <a:xfrm>
                <a:off x="4781" y="3572"/>
                <a:ext cx="111" cy="69"/>
              </a:xfrm>
              <a:prstGeom prst="rect">
                <a:avLst/>
              </a:prstGeom>
              <a:noFill/>
              <a:ln w="11113">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39" name="Rectangle 594">
                <a:extLst>
                  <a:ext uri="{FF2B5EF4-FFF2-40B4-BE49-F238E27FC236}">
                    <a16:creationId xmlns:a16="http://schemas.microsoft.com/office/drawing/2014/main" xmlns="" id="{CCE516D5-FB0C-433C-9438-2E2F867055B2}"/>
                  </a:ext>
                </a:extLst>
              </p:cNvPr>
              <p:cNvSpPr>
                <a:spLocks noChangeArrowheads="1"/>
              </p:cNvSpPr>
              <p:nvPr/>
            </p:nvSpPr>
            <p:spPr bwMode="auto">
              <a:xfrm>
                <a:off x="4767" y="3311"/>
                <a:ext cx="138" cy="23"/>
              </a:xfrm>
              <a:prstGeom prst="rect">
                <a:avLst/>
              </a:prstGeom>
              <a:solidFill>
                <a:srgbClr val="CC99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0" name="Rectangle 595">
                <a:extLst>
                  <a:ext uri="{FF2B5EF4-FFF2-40B4-BE49-F238E27FC236}">
                    <a16:creationId xmlns:a16="http://schemas.microsoft.com/office/drawing/2014/main" xmlns="" id="{6022DB2F-346B-4C8B-B98A-1ABFBAE8017D}"/>
                  </a:ext>
                </a:extLst>
              </p:cNvPr>
              <p:cNvSpPr>
                <a:spLocks noChangeArrowheads="1"/>
              </p:cNvSpPr>
              <p:nvPr/>
            </p:nvSpPr>
            <p:spPr bwMode="auto">
              <a:xfrm>
                <a:off x="4767" y="3311"/>
                <a:ext cx="138" cy="23"/>
              </a:xfrm>
              <a:prstGeom prst="rect">
                <a:avLst/>
              </a:prstGeom>
              <a:noFill/>
              <a:ln w="11113">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41" name="Rectangle 596">
                <a:extLst>
                  <a:ext uri="{FF2B5EF4-FFF2-40B4-BE49-F238E27FC236}">
                    <a16:creationId xmlns:a16="http://schemas.microsoft.com/office/drawing/2014/main" xmlns="" id="{D6DF02D1-EE88-4937-BFA6-22B94BD347F6}"/>
                  </a:ext>
                </a:extLst>
              </p:cNvPr>
              <p:cNvSpPr>
                <a:spLocks noChangeArrowheads="1"/>
              </p:cNvSpPr>
              <p:nvPr/>
            </p:nvSpPr>
            <p:spPr bwMode="auto">
              <a:xfrm>
                <a:off x="4767" y="3287"/>
                <a:ext cx="138" cy="31"/>
              </a:xfrm>
              <a:prstGeom prst="rect">
                <a:avLst/>
              </a:prstGeom>
              <a:solidFill>
                <a:srgbClr val="CC99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2" name="Rectangle 597">
                <a:extLst>
                  <a:ext uri="{FF2B5EF4-FFF2-40B4-BE49-F238E27FC236}">
                    <a16:creationId xmlns:a16="http://schemas.microsoft.com/office/drawing/2014/main" xmlns="" id="{05A5C282-EFD7-4115-9FD1-C24EAAD7E02F}"/>
                  </a:ext>
                </a:extLst>
              </p:cNvPr>
              <p:cNvSpPr>
                <a:spLocks noChangeArrowheads="1"/>
              </p:cNvSpPr>
              <p:nvPr/>
            </p:nvSpPr>
            <p:spPr bwMode="auto">
              <a:xfrm>
                <a:off x="4767" y="3287"/>
                <a:ext cx="138" cy="31"/>
              </a:xfrm>
              <a:prstGeom prst="rect">
                <a:avLst/>
              </a:prstGeom>
              <a:noFill/>
              <a:ln w="11113">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43" name="Rectangle 598">
                <a:extLst>
                  <a:ext uri="{FF2B5EF4-FFF2-40B4-BE49-F238E27FC236}">
                    <a16:creationId xmlns:a16="http://schemas.microsoft.com/office/drawing/2014/main" xmlns="" id="{58451C05-D50F-46B5-B87C-889A9CADC3D3}"/>
                  </a:ext>
                </a:extLst>
              </p:cNvPr>
              <p:cNvSpPr>
                <a:spLocks noChangeArrowheads="1"/>
              </p:cNvSpPr>
              <p:nvPr/>
            </p:nvSpPr>
            <p:spPr bwMode="auto">
              <a:xfrm>
                <a:off x="4781" y="3326"/>
                <a:ext cx="111" cy="69"/>
              </a:xfrm>
              <a:prstGeom prst="rect">
                <a:avLst/>
              </a:prstGeom>
              <a:solidFill>
                <a:srgbClr val="CC99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4" name="Rectangle 599">
                <a:extLst>
                  <a:ext uri="{FF2B5EF4-FFF2-40B4-BE49-F238E27FC236}">
                    <a16:creationId xmlns:a16="http://schemas.microsoft.com/office/drawing/2014/main" xmlns="" id="{CFB28786-5BBD-4475-8B36-55145EB07CD6}"/>
                  </a:ext>
                </a:extLst>
              </p:cNvPr>
              <p:cNvSpPr>
                <a:spLocks noChangeArrowheads="1"/>
              </p:cNvSpPr>
              <p:nvPr/>
            </p:nvSpPr>
            <p:spPr bwMode="auto">
              <a:xfrm>
                <a:off x="4781" y="3326"/>
                <a:ext cx="111" cy="69"/>
              </a:xfrm>
              <a:prstGeom prst="rect">
                <a:avLst/>
              </a:prstGeom>
              <a:noFill/>
              <a:ln w="11113">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45" name="Rectangle 600">
                <a:extLst>
                  <a:ext uri="{FF2B5EF4-FFF2-40B4-BE49-F238E27FC236}">
                    <a16:creationId xmlns:a16="http://schemas.microsoft.com/office/drawing/2014/main" xmlns="" id="{8A057C89-9B30-489E-8F96-8C77CEA41897}"/>
                  </a:ext>
                </a:extLst>
              </p:cNvPr>
              <p:cNvSpPr>
                <a:spLocks noChangeArrowheads="1"/>
              </p:cNvSpPr>
              <p:nvPr/>
            </p:nvSpPr>
            <p:spPr bwMode="auto">
              <a:xfrm>
                <a:off x="4767" y="3634"/>
                <a:ext cx="138" cy="23"/>
              </a:xfrm>
              <a:prstGeom prst="rect">
                <a:avLst/>
              </a:prstGeom>
              <a:solidFill>
                <a:srgbClr val="CC99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6" name="Rectangle 601">
                <a:extLst>
                  <a:ext uri="{FF2B5EF4-FFF2-40B4-BE49-F238E27FC236}">
                    <a16:creationId xmlns:a16="http://schemas.microsoft.com/office/drawing/2014/main" xmlns="" id="{0BD0D0D3-305A-47A0-8559-6F1CA236B0C0}"/>
                  </a:ext>
                </a:extLst>
              </p:cNvPr>
              <p:cNvSpPr>
                <a:spLocks noChangeArrowheads="1"/>
              </p:cNvSpPr>
              <p:nvPr/>
            </p:nvSpPr>
            <p:spPr bwMode="auto">
              <a:xfrm>
                <a:off x="4767" y="3634"/>
                <a:ext cx="138" cy="23"/>
              </a:xfrm>
              <a:prstGeom prst="rect">
                <a:avLst/>
              </a:prstGeom>
              <a:noFill/>
              <a:ln w="11113">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47" name="Rectangle 602">
                <a:extLst>
                  <a:ext uri="{FF2B5EF4-FFF2-40B4-BE49-F238E27FC236}">
                    <a16:creationId xmlns:a16="http://schemas.microsoft.com/office/drawing/2014/main" xmlns="" id="{44E7ABF6-015E-4491-A360-755E588EDB81}"/>
                  </a:ext>
                </a:extLst>
              </p:cNvPr>
              <p:cNvSpPr>
                <a:spLocks noChangeArrowheads="1"/>
              </p:cNvSpPr>
              <p:nvPr/>
            </p:nvSpPr>
            <p:spPr bwMode="auto">
              <a:xfrm>
                <a:off x="4767" y="3641"/>
                <a:ext cx="138" cy="31"/>
              </a:xfrm>
              <a:prstGeom prst="rect">
                <a:avLst/>
              </a:prstGeom>
              <a:solidFill>
                <a:srgbClr val="CC99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8" name="Rectangle 603">
                <a:extLst>
                  <a:ext uri="{FF2B5EF4-FFF2-40B4-BE49-F238E27FC236}">
                    <a16:creationId xmlns:a16="http://schemas.microsoft.com/office/drawing/2014/main" xmlns="" id="{1CCF887E-E3AF-404C-9607-E740FB314D10}"/>
                  </a:ext>
                </a:extLst>
              </p:cNvPr>
              <p:cNvSpPr>
                <a:spLocks noChangeArrowheads="1"/>
              </p:cNvSpPr>
              <p:nvPr/>
            </p:nvSpPr>
            <p:spPr bwMode="auto">
              <a:xfrm>
                <a:off x="4767" y="3641"/>
                <a:ext cx="138" cy="31"/>
              </a:xfrm>
              <a:prstGeom prst="rect">
                <a:avLst/>
              </a:prstGeom>
              <a:noFill/>
              <a:ln w="11113">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49" name="Line 604">
                <a:extLst>
                  <a:ext uri="{FF2B5EF4-FFF2-40B4-BE49-F238E27FC236}">
                    <a16:creationId xmlns:a16="http://schemas.microsoft.com/office/drawing/2014/main" xmlns="" id="{0EF70CC5-2BF5-4B1E-BB04-5A0BE6F12FFF}"/>
                  </a:ext>
                </a:extLst>
              </p:cNvPr>
              <p:cNvSpPr>
                <a:spLocks noChangeShapeType="1"/>
              </p:cNvSpPr>
              <p:nvPr/>
            </p:nvSpPr>
            <p:spPr bwMode="auto">
              <a:xfrm flipH="1">
                <a:off x="4454" y="3334"/>
                <a:ext cx="320" cy="1"/>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50" name="Freeform 605">
                <a:extLst>
                  <a:ext uri="{FF2B5EF4-FFF2-40B4-BE49-F238E27FC236}">
                    <a16:creationId xmlns:a16="http://schemas.microsoft.com/office/drawing/2014/main" xmlns="" id="{BE04A135-D2B4-4494-B183-ED78E9DE2B5B}"/>
                  </a:ext>
                </a:extLst>
              </p:cNvPr>
              <p:cNvSpPr>
                <a:spLocks/>
              </p:cNvSpPr>
              <p:nvPr/>
            </p:nvSpPr>
            <p:spPr bwMode="auto">
              <a:xfrm>
                <a:off x="4408" y="3311"/>
                <a:ext cx="66" cy="53"/>
              </a:xfrm>
              <a:custGeom>
                <a:avLst/>
                <a:gdLst>
                  <a:gd name="T0" fmla="*/ 66 w 66"/>
                  <a:gd name="T1" fmla="*/ 0 h 53"/>
                  <a:gd name="T2" fmla="*/ 0 w 66"/>
                  <a:gd name="T3" fmla="*/ 30 h 53"/>
                  <a:gd name="T4" fmla="*/ 66 w 66"/>
                  <a:gd name="T5" fmla="*/ 53 h 53"/>
                  <a:gd name="T6" fmla="*/ 66 w 66"/>
                  <a:gd name="T7" fmla="*/ 0 h 53"/>
                </a:gdLst>
                <a:ahLst/>
                <a:cxnLst>
                  <a:cxn ang="0">
                    <a:pos x="T0" y="T1"/>
                  </a:cxn>
                  <a:cxn ang="0">
                    <a:pos x="T2" y="T3"/>
                  </a:cxn>
                  <a:cxn ang="0">
                    <a:pos x="T4" y="T5"/>
                  </a:cxn>
                  <a:cxn ang="0">
                    <a:pos x="T6" y="T7"/>
                  </a:cxn>
                </a:cxnLst>
                <a:rect l="0" t="0" r="r" b="b"/>
                <a:pathLst>
                  <a:path w="66" h="53">
                    <a:moveTo>
                      <a:pt x="66" y="0"/>
                    </a:moveTo>
                    <a:lnTo>
                      <a:pt x="0" y="30"/>
                    </a:lnTo>
                    <a:lnTo>
                      <a:pt x="66" y="53"/>
                    </a:lnTo>
                    <a:lnTo>
                      <a:pt x="66"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1" name="Line 606">
                <a:extLst>
                  <a:ext uri="{FF2B5EF4-FFF2-40B4-BE49-F238E27FC236}">
                    <a16:creationId xmlns:a16="http://schemas.microsoft.com/office/drawing/2014/main" xmlns="" id="{6FF3FD7B-3539-4C62-B45D-D961D48AC285}"/>
                  </a:ext>
                </a:extLst>
              </p:cNvPr>
              <p:cNvSpPr>
                <a:spLocks noChangeShapeType="1"/>
              </p:cNvSpPr>
              <p:nvPr/>
            </p:nvSpPr>
            <p:spPr bwMode="auto">
              <a:xfrm>
                <a:off x="4336" y="3541"/>
                <a:ext cx="7" cy="77"/>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17" name="Line 608">
              <a:extLst>
                <a:ext uri="{FF2B5EF4-FFF2-40B4-BE49-F238E27FC236}">
                  <a16:creationId xmlns:a16="http://schemas.microsoft.com/office/drawing/2014/main" xmlns="" id="{0BC65717-2972-4E79-BC03-E4577714F37D}"/>
                </a:ext>
              </a:extLst>
            </p:cNvPr>
            <p:cNvSpPr>
              <a:spLocks noChangeShapeType="1"/>
            </p:cNvSpPr>
            <p:nvPr/>
          </p:nvSpPr>
          <p:spPr bwMode="auto">
            <a:xfrm flipH="1">
              <a:off x="4931" y="3549"/>
              <a:ext cx="163" cy="1"/>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Freeform 609">
              <a:extLst>
                <a:ext uri="{FF2B5EF4-FFF2-40B4-BE49-F238E27FC236}">
                  <a16:creationId xmlns:a16="http://schemas.microsoft.com/office/drawing/2014/main" xmlns="" id="{0CF163DC-F1AA-4C57-B1E3-B90A17A2927B}"/>
                </a:ext>
              </a:extLst>
            </p:cNvPr>
            <p:cNvSpPr>
              <a:spLocks/>
            </p:cNvSpPr>
            <p:nvPr/>
          </p:nvSpPr>
          <p:spPr bwMode="auto">
            <a:xfrm>
              <a:off x="4879" y="3526"/>
              <a:ext cx="72" cy="54"/>
            </a:xfrm>
            <a:custGeom>
              <a:avLst/>
              <a:gdLst>
                <a:gd name="T0" fmla="*/ 72 w 72"/>
                <a:gd name="T1" fmla="*/ 0 h 54"/>
                <a:gd name="T2" fmla="*/ 0 w 72"/>
                <a:gd name="T3" fmla="*/ 31 h 54"/>
                <a:gd name="T4" fmla="*/ 72 w 72"/>
                <a:gd name="T5" fmla="*/ 54 h 54"/>
                <a:gd name="T6" fmla="*/ 72 w 72"/>
                <a:gd name="T7" fmla="*/ 0 h 54"/>
              </a:gdLst>
              <a:ahLst/>
              <a:cxnLst>
                <a:cxn ang="0">
                  <a:pos x="T0" y="T1"/>
                </a:cxn>
                <a:cxn ang="0">
                  <a:pos x="T2" y="T3"/>
                </a:cxn>
                <a:cxn ang="0">
                  <a:pos x="T4" y="T5"/>
                </a:cxn>
                <a:cxn ang="0">
                  <a:pos x="T6" y="T7"/>
                </a:cxn>
              </a:cxnLst>
              <a:rect l="0" t="0" r="r" b="b"/>
              <a:pathLst>
                <a:path w="72" h="54">
                  <a:moveTo>
                    <a:pt x="72" y="0"/>
                  </a:moveTo>
                  <a:lnTo>
                    <a:pt x="0" y="31"/>
                  </a:lnTo>
                  <a:lnTo>
                    <a:pt x="72" y="54"/>
                  </a:lnTo>
                  <a:lnTo>
                    <a:pt x="72"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Rectangle 610">
              <a:extLst>
                <a:ext uri="{FF2B5EF4-FFF2-40B4-BE49-F238E27FC236}">
                  <a16:creationId xmlns:a16="http://schemas.microsoft.com/office/drawing/2014/main" xmlns="" id="{482ED238-E3F6-43B5-A5E4-5C3D5F30F35A}"/>
                </a:ext>
              </a:extLst>
            </p:cNvPr>
            <p:cNvSpPr>
              <a:spLocks noChangeArrowheads="1"/>
            </p:cNvSpPr>
            <p:nvPr/>
          </p:nvSpPr>
          <p:spPr bwMode="auto">
            <a:xfrm>
              <a:off x="4984" y="3304"/>
              <a:ext cx="140"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FF0000"/>
                  </a:solidFill>
                  <a:effectLst/>
                  <a:latin typeface="宋体" panose="02010600030101010101" pitchFamily="2" charset="-122"/>
                  <a:ea typeface="宋体" panose="02010600030101010101" pitchFamily="2" charset="-122"/>
                </a:rPr>
                <a:t>T=96</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20" name="Rectangle 611">
              <a:extLst>
                <a:ext uri="{FF2B5EF4-FFF2-40B4-BE49-F238E27FC236}">
                  <a16:creationId xmlns:a16="http://schemas.microsoft.com/office/drawing/2014/main" xmlns="" id="{D2837A88-B032-4E64-A3DD-8519205AC473}"/>
                </a:ext>
              </a:extLst>
            </p:cNvPr>
            <p:cNvSpPr>
              <a:spLocks noChangeArrowheads="1"/>
            </p:cNvSpPr>
            <p:nvPr/>
          </p:nvSpPr>
          <p:spPr bwMode="auto">
            <a:xfrm>
              <a:off x="5095" y="3304"/>
              <a:ext cx="56"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FF0000"/>
                  </a:solidFill>
                  <a:effectLst/>
                  <a:latin typeface="宋体" panose="02010600030101010101" pitchFamily="2" charset="-122"/>
                  <a:ea typeface="宋体" panose="02010600030101010101" pitchFamily="2" charset="-122"/>
                </a:rPr>
                <a:t>℃</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21" name="Rectangle 612">
              <a:extLst>
                <a:ext uri="{FF2B5EF4-FFF2-40B4-BE49-F238E27FC236}">
                  <a16:creationId xmlns:a16="http://schemas.microsoft.com/office/drawing/2014/main" xmlns="" id="{E717AD91-62EB-49DA-81D0-83EA0A3238C8}"/>
                </a:ext>
              </a:extLst>
            </p:cNvPr>
            <p:cNvSpPr>
              <a:spLocks noChangeArrowheads="1"/>
            </p:cNvSpPr>
            <p:nvPr/>
          </p:nvSpPr>
          <p:spPr bwMode="auto">
            <a:xfrm>
              <a:off x="5152" y="3266"/>
              <a:ext cx="62"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rgbClr val="000000"/>
                  </a:solidFill>
                  <a:effectLst/>
                  <a:latin typeface="Times New Roman" panose="02020603050405020304" pitchFamily="18" charset="0"/>
                </a:rPr>
                <a:t>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22" name="Rectangle 613">
              <a:extLst>
                <a:ext uri="{FF2B5EF4-FFF2-40B4-BE49-F238E27FC236}">
                  <a16:creationId xmlns:a16="http://schemas.microsoft.com/office/drawing/2014/main" xmlns="" id="{27C8DB3B-716E-4B02-AEFB-85DEB9112AE5}"/>
                </a:ext>
              </a:extLst>
            </p:cNvPr>
            <p:cNvSpPr>
              <a:spLocks noChangeArrowheads="1"/>
            </p:cNvSpPr>
            <p:nvPr/>
          </p:nvSpPr>
          <p:spPr bwMode="auto">
            <a:xfrm>
              <a:off x="4500" y="3512"/>
              <a:ext cx="140"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FF0000"/>
                  </a:solidFill>
                  <a:effectLst/>
                  <a:latin typeface="宋体" panose="02010600030101010101" pitchFamily="2" charset="-122"/>
                  <a:ea typeface="宋体" panose="02010600030101010101" pitchFamily="2" charset="-122"/>
                </a:rPr>
                <a:t>T=64</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23" name="Rectangle 614">
              <a:extLst>
                <a:ext uri="{FF2B5EF4-FFF2-40B4-BE49-F238E27FC236}">
                  <a16:creationId xmlns:a16="http://schemas.microsoft.com/office/drawing/2014/main" xmlns="" id="{85334893-FDF4-42E8-8576-B2D89480557B}"/>
                </a:ext>
              </a:extLst>
            </p:cNvPr>
            <p:cNvSpPr>
              <a:spLocks noChangeArrowheads="1"/>
            </p:cNvSpPr>
            <p:nvPr/>
          </p:nvSpPr>
          <p:spPr bwMode="auto">
            <a:xfrm>
              <a:off x="4611" y="3512"/>
              <a:ext cx="56"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FF0000"/>
                  </a:solidFill>
                  <a:effectLst/>
                  <a:latin typeface="宋体" panose="02010600030101010101" pitchFamily="2" charset="-122"/>
                  <a:ea typeface="宋体" panose="02010600030101010101" pitchFamily="2" charset="-122"/>
                </a:rPr>
                <a:t>℃</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24" name="Rectangle 615">
              <a:extLst>
                <a:ext uri="{FF2B5EF4-FFF2-40B4-BE49-F238E27FC236}">
                  <a16:creationId xmlns:a16="http://schemas.microsoft.com/office/drawing/2014/main" xmlns="" id="{30745AB4-3519-4C0B-9A4E-741D1911C061}"/>
                </a:ext>
              </a:extLst>
            </p:cNvPr>
            <p:cNvSpPr>
              <a:spLocks noChangeArrowheads="1"/>
            </p:cNvSpPr>
            <p:nvPr/>
          </p:nvSpPr>
          <p:spPr bwMode="auto">
            <a:xfrm>
              <a:off x="4668" y="3474"/>
              <a:ext cx="62"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rgbClr val="000000"/>
                  </a:solidFill>
                  <a:effectLst/>
                  <a:latin typeface="Times New Roman" panose="02020603050405020304" pitchFamily="18" charset="0"/>
                </a:rPr>
                <a:t>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25" name="Rectangle 616">
              <a:extLst>
                <a:ext uri="{FF2B5EF4-FFF2-40B4-BE49-F238E27FC236}">
                  <a16:creationId xmlns:a16="http://schemas.microsoft.com/office/drawing/2014/main" xmlns="" id="{C9419A6E-B0FD-4C79-A3AA-F74C0FBCB81D}"/>
                </a:ext>
              </a:extLst>
            </p:cNvPr>
            <p:cNvSpPr>
              <a:spLocks noChangeArrowheads="1"/>
            </p:cNvSpPr>
            <p:nvPr/>
          </p:nvSpPr>
          <p:spPr bwMode="auto">
            <a:xfrm>
              <a:off x="4546" y="3235"/>
              <a:ext cx="140"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FF0000"/>
                  </a:solidFill>
                  <a:effectLst/>
                  <a:latin typeface="宋体" panose="02010600030101010101" pitchFamily="2" charset="-122"/>
                  <a:ea typeface="宋体" panose="02010600030101010101" pitchFamily="2" charset="-122"/>
                </a:rPr>
                <a:t>T=53</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26" name="Rectangle 617">
              <a:extLst>
                <a:ext uri="{FF2B5EF4-FFF2-40B4-BE49-F238E27FC236}">
                  <a16:creationId xmlns:a16="http://schemas.microsoft.com/office/drawing/2014/main" xmlns="" id="{DED06963-D814-4324-AA11-3F2F84ED7C1E}"/>
                </a:ext>
              </a:extLst>
            </p:cNvPr>
            <p:cNvSpPr>
              <a:spLocks noChangeArrowheads="1"/>
            </p:cNvSpPr>
            <p:nvPr/>
          </p:nvSpPr>
          <p:spPr bwMode="auto">
            <a:xfrm>
              <a:off x="4657" y="3235"/>
              <a:ext cx="56"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FF0000"/>
                  </a:solidFill>
                  <a:effectLst/>
                  <a:latin typeface="宋体" panose="02010600030101010101" pitchFamily="2" charset="-122"/>
                  <a:ea typeface="宋体" panose="02010600030101010101" pitchFamily="2" charset="-122"/>
                </a:rPr>
                <a:t>℃</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27" name="Rectangle 618">
              <a:extLst>
                <a:ext uri="{FF2B5EF4-FFF2-40B4-BE49-F238E27FC236}">
                  <a16:creationId xmlns:a16="http://schemas.microsoft.com/office/drawing/2014/main" xmlns="" id="{4021217A-9633-4856-9C47-A4809F876E23}"/>
                </a:ext>
              </a:extLst>
            </p:cNvPr>
            <p:cNvSpPr>
              <a:spLocks noChangeArrowheads="1"/>
            </p:cNvSpPr>
            <p:nvPr/>
          </p:nvSpPr>
          <p:spPr bwMode="auto">
            <a:xfrm>
              <a:off x="4714" y="3197"/>
              <a:ext cx="62"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rgbClr val="000000"/>
                  </a:solidFill>
                  <a:effectLst/>
                  <a:latin typeface="Times New Roman" panose="02020603050405020304" pitchFamily="18" charset="0"/>
                </a:rPr>
                <a:t>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28" name="Rectangle 619">
              <a:extLst>
                <a:ext uri="{FF2B5EF4-FFF2-40B4-BE49-F238E27FC236}">
                  <a16:creationId xmlns:a16="http://schemas.microsoft.com/office/drawing/2014/main" xmlns="" id="{F7C03426-09E8-40A2-B182-4D99CD91CDA1}"/>
                </a:ext>
              </a:extLst>
            </p:cNvPr>
            <p:cNvSpPr>
              <a:spLocks noChangeArrowheads="1"/>
            </p:cNvSpPr>
            <p:nvPr/>
          </p:nvSpPr>
          <p:spPr bwMode="auto">
            <a:xfrm>
              <a:off x="5017" y="3473"/>
              <a:ext cx="196"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FF"/>
                  </a:solidFill>
                  <a:effectLst/>
                  <a:latin typeface="宋体" panose="02010600030101010101" pitchFamily="2" charset="-122"/>
                  <a:ea typeface="宋体" panose="02010600030101010101" pitchFamily="2" charset="-122"/>
                </a:rPr>
                <a:t>From E</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29" name="Rectangle 620">
              <a:extLst>
                <a:ext uri="{FF2B5EF4-FFF2-40B4-BE49-F238E27FC236}">
                  <a16:creationId xmlns:a16="http://schemas.microsoft.com/office/drawing/2014/main" xmlns="" id="{022AE596-92A8-46E7-8CED-BBAF955083F2}"/>
                </a:ext>
              </a:extLst>
            </p:cNvPr>
            <p:cNvSpPr>
              <a:spLocks noChangeArrowheads="1"/>
            </p:cNvSpPr>
            <p:nvPr/>
          </p:nvSpPr>
          <p:spPr bwMode="auto">
            <a:xfrm>
              <a:off x="5184" y="3473"/>
              <a:ext cx="56"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FF"/>
                  </a:solidFill>
                  <a:effectLst/>
                  <a:latin typeface="宋体" panose="02010600030101010101" pitchFamily="2" charset="-122"/>
                  <a:ea typeface="宋体" panose="02010600030101010101" pitchFamily="2" charset="-122"/>
                </a:rPr>
                <a:t>-</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30" name="Rectangle 621">
              <a:extLst>
                <a:ext uri="{FF2B5EF4-FFF2-40B4-BE49-F238E27FC236}">
                  <a16:creationId xmlns:a16="http://schemas.microsoft.com/office/drawing/2014/main" xmlns="" id="{60C4076A-6060-47FF-B296-04866734EB40}"/>
                </a:ext>
              </a:extLst>
            </p:cNvPr>
            <p:cNvSpPr>
              <a:spLocks noChangeArrowheads="1"/>
            </p:cNvSpPr>
            <p:nvPr/>
          </p:nvSpPr>
          <p:spPr bwMode="auto">
            <a:xfrm>
              <a:off x="5212" y="3473"/>
              <a:ext cx="140"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FF"/>
                  </a:solidFill>
                  <a:effectLst/>
                  <a:latin typeface="宋体" panose="02010600030101010101" pitchFamily="2" charset="-122"/>
                  <a:ea typeface="宋体" panose="02010600030101010101" pitchFamily="2" charset="-122"/>
                </a:rPr>
                <a:t>3007</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31" name="Rectangle 622">
              <a:extLst>
                <a:ext uri="{FF2B5EF4-FFF2-40B4-BE49-F238E27FC236}">
                  <a16:creationId xmlns:a16="http://schemas.microsoft.com/office/drawing/2014/main" xmlns="" id="{1FFF352C-AB9D-4FC7-9760-577B0921498A}"/>
                </a:ext>
              </a:extLst>
            </p:cNvPr>
            <p:cNvSpPr>
              <a:spLocks noChangeArrowheads="1"/>
            </p:cNvSpPr>
            <p:nvPr/>
          </p:nvSpPr>
          <p:spPr bwMode="auto">
            <a:xfrm>
              <a:off x="5325" y="3435"/>
              <a:ext cx="62"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rgbClr val="000000"/>
                  </a:solidFill>
                  <a:effectLst/>
                  <a:latin typeface="Times New Roman" panose="02020603050405020304" pitchFamily="18" charset="0"/>
                </a:rPr>
                <a:t>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32" name="Rectangle 623">
              <a:extLst>
                <a:ext uri="{FF2B5EF4-FFF2-40B4-BE49-F238E27FC236}">
                  <a16:creationId xmlns:a16="http://schemas.microsoft.com/office/drawing/2014/main" xmlns="" id="{94ED2EF1-C1D2-402A-ACED-E6F6E18EA9AF}"/>
                </a:ext>
              </a:extLst>
            </p:cNvPr>
            <p:cNvSpPr>
              <a:spLocks noChangeArrowheads="1"/>
            </p:cNvSpPr>
            <p:nvPr/>
          </p:nvSpPr>
          <p:spPr bwMode="auto">
            <a:xfrm>
              <a:off x="4323" y="1796"/>
              <a:ext cx="307" cy="10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Rectangle 624">
              <a:extLst>
                <a:ext uri="{FF2B5EF4-FFF2-40B4-BE49-F238E27FC236}">
                  <a16:creationId xmlns:a16="http://schemas.microsoft.com/office/drawing/2014/main" xmlns="" id="{645C7E74-1C96-4221-9B57-52FE804F4E39}"/>
                </a:ext>
              </a:extLst>
            </p:cNvPr>
            <p:cNvSpPr>
              <a:spLocks noChangeArrowheads="1"/>
            </p:cNvSpPr>
            <p:nvPr/>
          </p:nvSpPr>
          <p:spPr bwMode="auto">
            <a:xfrm>
              <a:off x="4337" y="1827"/>
              <a:ext cx="83"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41</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34" name="Rectangle 625">
              <a:extLst>
                <a:ext uri="{FF2B5EF4-FFF2-40B4-BE49-F238E27FC236}">
                  <a16:creationId xmlns:a16="http://schemas.microsoft.com/office/drawing/2014/main" xmlns="" id="{491ADDC8-31F3-4860-845E-54536F6BFDD3}"/>
                </a:ext>
              </a:extLst>
            </p:cNvPr>
            <p:cNvSpPr>
              <a:spLocks noChangeArrowheads="1"/>
            </p:cNvSpPr>
            <p:nvPr/>
          </p:nvSpPr>
          <p:spPr bwMode="auto">
            <a:xfrm>
              <a:off x="4392" y="1827"/>
              <a:ext cx="56"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35" name="Rectangle 626">
              <a:extLst>
                <a:ext uri="{FF2B5EF4-FFF2-40B4-BE49-F238E27FC236}">
                  <a16:creationId xmlns:a16="http://schemas.microsoft.com/office/drawing/2014/main" xmlns="" id="{60CC2D76-7A99-4283-81A0-5DB5DB7AF056}"/>
                </a:ext>
              </a:extLst>
            </p:cNvPr>
            <p:cNvSpPr>
              <a:spLocks noChangeArrowheads="1"/>
            </p:cNvSpPr>
            <p:nvPr/>
          </p:nvSpPr>
          <p:spPr bwMode="auto">
            <a:xfrm>
              <a:off x="4420" y="1827"/>
              <a:ext cx="56"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E</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36" name="Rectangle 627">
              <a:extLst>
                <a:ext uri="{FF2B5EF4-FFF2-40B4-BE49-F238E27FC236}">
                  <a16:creationId xmlns:a16="http://schemas.microsoft.com/office/drawing/2014/main" xmlns="" id="{9B3B265D-6B9F-4468-B681-DE969E6C2F6D}"/>
                </a:ext>
              </a:extLst>
            </p:cNvPr>
            <p:cNvSpPr>
              <a:spLocks noChangeArrowheads="1"/>
            </p:cNvSpPr>
            <p:nvPr/>
          </p:nvSpPr>
          <p:spPr bwMode="auto">
            <a:xfrm>
              <a:off x="4448" y="1827"/>
              <a:ext cx="56"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37" name="Rectangle 628">
              <a:extLst>
                <a:ext uri="{FF2B5EF4-FFF2-40B4-BE49-F238E27FC236}">
                  <a16:creationId xmlns:a16="http://schemas.microsoft.com/office/drawing/2014/main" xmlns="" id="{AD46A696-DCBF-4598-9674-E58CB9B3113B}"/>
                </a:ext>
              </a:extLst>
            </p:cNvPr>
            <p:cNvSpPr>
              <a:spLocks noChangeArrowheads="1"/>
            </p:cNvSpPr>
            <p:nvPr/>
          </p:nvSpPr>
          <p:spPr bwMode="auto">
            <a:xfrm>
              <a:off x="4476" y="1827"/>
              <a:ext cx="140"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3008</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38" name="Rectangle 629">
              <a:extLst>
                <a:ext uri="{FF2B5EF4-FFF2-40B4-BE49-F238E27FC236}">
                  <a16:creationId xmlns:a16="http://schemas.microsoft.com/office/drawing/2014/main" xmlns="" id="{1ADAD12A-4AF1-4098-986F-2352B340C001}"/>
                </a:ext>
              </a:extLst>
            </p:cNvPr>
            <p:cNvSpPr>
              <a:spLocks noChangeArrowheads="1"/>
            </p:cNvSpPr>
            <p:nvPr/>
          </p:nvSpPr>
          <p:spPr bwMode="auto">
            <a:xfrm>
              <a:off x="4589" y="1789"/>
              <a:ext cx="62"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rgbClr val="000000"/>
                  </a:solidFill>
                  <a:effectLst/>
                  <a:latin typeface="Times New Roman" panose="02020603050405020304" pitchFamily="18" charset="0"/>
                </a:rPr>
                <a:t>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39" name="Line 630">
              <a:extLst>
                <a:ext uri="{FF2B5EF4-FFF2-40B4-BE49-F238E27FC236}">
                  <a16:creationId xmlns:a16="http://schemas.microsoft.com/office/drawing/2014/main" xmlns="" id="{BCE94100-1099-482B-B77A-DC4CF353F15D}"/>
                </a:ext>
              </a:extLst>
            </p:cNvPr>
            <p:cNvSpPr>
              <a:spLocks noChangeShapeType="1"/>
            </p:cNvSpPr>
            <p:nvPr/>
          </p:nvSpPr>
          <p:spPr bwMode="auto">
            <a:xfrm flipH="1">
              <a:off x="2517" y="1027"/>
              <a:ext cx="2807" cy="1"/>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631">
              <a:extLst>
                <a:ext uri="{FF2B5EF4-FFF2-40B4-BE49-F238E27FC236}">
                  <a16:creationId xmlns:a16="http://schemas.microsoft.com/office/drawing/2014/main" xmlns="" id="{15116C1B-1680-44E7-8A3C-260B669AAE8E}"/>
                </a:ext>
              </a:extLst>
            </p:cNvPr>
            <p:cNvSpPr>
              <a:spLocks/>
            </p:cNvSpPr>
            <p:nvPr/>
          </p:nvSpPr>
          <p:spPr bwMode="auto">
            <a:xfrm>
              <a:off x="2459" y="1004"/>
              <a:ext cx="79" cy="54"/>
            </a:xfrm>
            <a:custGeom>
              <a:avLst/>
              <a:gdLst>
                <a:gd name="T0" fmla="*/ 79 w 79"/>
                <a:gd name="T1" fmla="*/ 0 h 54"/>
                <a:gd name="T2" fmla="*/ 0 w 79"/>
                <a:gd name="T3" fmla="*/ 31 h 54"/>
                <a:gd name="T4" fmla="*/ 79 w 79"/>
                <a:gd name="T5" fmla="*/ 54 h 54"/>
                <a:gd name="T6" fmla="*/ 79 w 79"/>
                <a:gd name="T7" fmla="*/ 0 h 54"/>
              </a:gdLst>
              <a:ahLst/>
              <a:cxnLst>
                <a:cxn ang="0">
                  <a:pos x="T0" y="T1"/>
                </a:cxn>
                <a:cxn ang="0">
                  <a:pos x="T2" y="T3"/>
                </a:cxn>
                <a:cxn ang="0">
                  <a:pos x="T4" y="T5"/>
                </a:cxn>
                <a:cxn ang="0">
                  <a:pos x="T6" y="T7"/>
                </a:cxn>
              </a:cxnLst>
              <a:rect l="0" t="0" r="r" b="b"/>
              <a:pathLst>
                <a:path w="79" h="54">
                  <a:moveTo>
                    <a:pt x="79" y="0"/>
                  </a:moveTo>
                  <a:lnTo>
                    <a:pt x="0" y="31"/>
                  </a:lnTo>
                  <a:lnTo>
                    <a:pt x="79" y="54"/>
                  </a:lnTo>
                  <a:lnTo>
                    <a:pt x="7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632">
              <a:extLst>
                <a:ext uri="{FF2B5EF4-FFF2-40B4-BE49-F238E27FC236}">
                  <a16:creationId xmlns:a16="http://schemas.microsoft.com/office/drawing/2014/main" xmlns="" id="{A2F30F55-A5D3-4196-ACC2-BBCF4A78DD7E}"/>
                </a:ext>
              </a:extLst>
            </p:cNvPr>
            <p:cNvSpPr>
              <a:spLocks/>
            </p:cNvSpPr>
            <p:nvPr/>
          </p:nvSpPr>
          <p:spPr bwMode="auto">
            <a:xfrm>
              <a:off x="4558" y="1704"/>
              <a:ext cx="204" cy="116"/>
            </a:xfrm>
            <a:custGeom>
              <a:avLst/>
              <a:gdLst>
                <a:gd name="T0" fmla="*/ 91 w 204"/>
                <a:gd name="T1" fmla="*/ 0 h 116"/>
                <a:gd name="T2" fmla="*/ 71 w 204"/>
                <a:gd name="T3" fmla="*/ 2 h 116"/>
                <a:gd name="T4" fmla="*/ 53 w 204"/>
                <a:gd name="T5" fmla="*/ 7 h 116"/>
                <a:gd name="T6" fmla="*/ 38 w 204"/>
                <a:gd name="T7" fmla="*/ 14 h 116"/>
                <a:gd name="T8" fmla="*/ 23 w 204"/>
                <a:gd name="T9" fmla="*/ 21 h 116"/>
                <a:gd name="T10" fmla="*/ 13 w 204"/>
                <a:gd name="T11" fmla="*/ 30 h 116"/>
                <a:gd name="T12" fmla="*/ 5 w 204"/>
                <a:gd name="T13" fmla="*/ 41 h 116"/>
                <a:gd name="T14" fmla="*/ 2 w 204"/>
                <a:gd name="T15" fmla="*/ 46 h 116"/>
                <a:gd name="T16" fmla="*/ 1 w 204"/>
                <a:gd name="T17" fmla="*/ 52 h 116"/>
                <a:gd name="T18" fmla="*/ 0 w 204"/>
                <a:gd name="T19" fmla="*/ 58 h 116"/>
                <a:gd name="T20" fmla="*/ 1 w 204"/>
                <a:gd name="T21" fmla="*/ 64 h 116"/>
                <a:gd name="T22" fmla="*/ 2 w 204"/>
                <a:gd name="T23" fmla="*/ 69 h 116"/>
                <a:gd name="T24" fmla="*/ 5 w 204"/>
                <a:gd name="T25" fmla="*/ 75 h 116"/>
                <a:gd name="T26" fmla="*/ 13 w 204"/>
                <a:gd name="T27" fmla="*/ 85 h 116"/>
                <a:gd name="T28" fmla="*/ 23 w 204"/>
                <a:gd name="T29" fmla="*/ 94 h 116"/>
                <a:gd name="T30" fmla="*/ 38 w 204"/>
                <a:gd name="T31" fmla="*/ 102 h 116"/>
                <a:gd name="T32" fmla="*/ 53 w 204"/>
                <a:gd name="T33" fmla="*/ 109 h 116"/>
                <a:gd name="T34" fmla="*/ 71 w 204"/>
                <a:gd name="T35" fmla="*/ 113 h 116"/>
                <a:gd name="T36" fmla="*/ 91 w 204"/>
                <a:gd name="T37" fmla="*/ 115 h 116"/>
                <a:gd name="T38" fmla="*/ 112 w 204"/>
                <a:gd name="T39" fmla="*/ 115 h 116"/>
                <a:gd name="T40" fmla="*/ 132 w 204"/>
                <a:gd name="T41" fmla="*/ 113 h 116"/>
                <a:gd name="T42" fmla="*/ 150 w 204"/>
                <a:gd name="T43" fmla="*/ 109 h 116"/>
                <a:gd name="T44" fmla="*/ 166 w 204"/>
                <a:gd name="T45" fmla="*/ 102 h 116"/>
                <a:gd name="T46" fmla="*/ 181 w 204"/>
                <a:gd name="T47" fmla="*/ 94 h 116"/>
                <a:gd name="T48" fmla="*/ 191 w 204"/>
                <a:gd name="T49" fmla="*/ 85 h 116"/>
                <a:gd name="T50" fmla="*/ 199 w 204"/>
                <a:gd name="T51" fmla="*/ 75 h 116"/>
                <a:gd name="T52" fmla="*/ 202 w 204"/>
                <a:gd name="T53" fmla="*/ 69 h 116"/>
                <a:gd name="T54" fmla="*/ 203 w 204"/>
                <a:gd name="T55" fmla="*/ 64 h 116"/>
                <a:gd name="T56" fmla="*/ 204 w 204"/>
                <a:gd name="T57" fmla="*/ 58 h 116"/>
                <a:gd name="T58" fmla="*/ 203 w 204"/>
                <a:gd name="T59" fmla="*/ 52 h 116"/>
                <a:gd name="T60" fmla="*/ 202 w 204"/>
                <a:gd name="T61" fmla="*/ 46 h 116"/>
                <a:gd name="T62" fmla="*/ 199 w 204"/>
                <a:gd name="T63" fmla="*/ 41 h 116"/>
                <a:gd name="T64" fmla="*/ 191 w 204"/>
                <a:gd name="T65" fmla="*/ 30 h 116"/>
                <a:gd name="T66" fmla="*/ 181 w 204"/>
                <a:gd name="T67" fmla="*/ 21 h 116"/>
                <a:gd name="T68" fmla="*/ 166 w 204"/>
                <a:gd name="T69" fmla="*/ 14 h 116"/>
                <a:gd name="T70" fmla="*/ 150 w 204"/>
                <a:gd name="T71" fmla="*/ 7 h 116"/>
                <a:gd name="T72" fmla="*/ 132 w 204"/>
                <a:gd name="T73" fmla="*/ 2 h 116"/>
                <a:gd name="T74" fmla="*/ 112 w 204"/>
                <a:gd name="T75"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4" h="116">
                  <a:moveTo>
                    <a:pt x="102" y="0"/>
                  </a:moveTo>
                  <a:lnTo>
                    <a:pt x="91" y="0"/>
                  </a:lnTo>
                  <a:lnTo>
                    <a:pt x="82" y="1"/>
                  </a:lnTo>
                  <a:lnTo>
                    <a:pt x="71" y="2"/>
                  </a:lnTo>
                  <a:lnTo>
                    <a:pt x="63" y="5"/>
                  </a:lnTo>
                  <a:lnTo>
                    <a:pt x="53" y="7"/>
                  </a:lnTo>
                  <a:lnTo>
                    <a:pt x="45" y="10"/>
                  </a:lnTo>
                  <a:lnTo>
                    <a:pt x="38" y="14"/>
                  </a:lnTo>
                  <a:lnTo>
                    <a:pt x="30" y="16"/>
                  </a:lnTo>
                  <a:lnTo>
                    <a:pt x="23" y="21"/>
                  </a:lnTo>
                  <a:lnTo>
                    <a:pt x="17" y="25"/>
                  </a:lnTo>
                  <a:lnTo>
                    <a:pt x="13" y="30"/>
                  </a:lnTo>
                  <a:lnTo>
                    <a:pt x="8" y="35"/>
                  </a:lnTo>
                  <a:lnTo>
                    <a:pt x="5" y="41"/>
                  </a:lnTo>
                  <a:lnTo>
                    <a:pt x="3" y="43"/>
                  </a:lnTo>
                  <a:lnTo>
                    <a:pt x="2" y="46"/>
                  </a:lnTo>
                  <a:lnTo>
                    <a:pt x="1" y="49"/>
                  </a:lnTo>
                  <a:lnTo>
                    <a:pt x="1" y="52"/>
                  </a:lnTo>
                  <a:lnTo>
                    <a:pt x="0" y="55"/>
                  </a:lnTo>
                  <a:lnTo>
                    <a:pt x="0" y="58"/>
                  </a:lnTo>
                  <a:lnTo>
                    <a:pt x="0" y="61"/>
                  </a:lnTo>
                  <a:lnTo>
                    <a:pt x="1" y="64"/>
                  </a:lnTo>
                  <a:lnTo>
                    <a:pt x="1" y="66"/>
                  </a:lnTo>
                  <a:lnTo>
                    <a:pt x="2" y="69"/>
                  </a:lnTo>
                  <a:lnTo>
                    <a:pt x="3" y="72"/>
                  </a:lnTo>
                  <a:lnTo>
                    <a:pt x="5" y="75"/>
                  </a:lnTo>
                  <a:lnTo>
                    <a:pt x="8" y="80"/>
                  </a:lnTo>
                  <a:lnTo>
                    <a:pt x="13" y="85"/>
                  </a:lnTo>
                  <a:lnTo>
                    <a:pt x="17" y="90"/>
                  </a:lnTo>
                  <a:lnTo>
                    <a:pt x="23" y="94"/>
                  </a:lnTo>
                  <a:lnTo>
                    <a:pt x="30" y="98"/>
                  </a:lnTo>
                  <a:lnTo>
                    <a:pt x="38" y="102"/>
                  </a:lnTo>
                  <a:lnTo>
                    <a:pt x="45" y="106"/>
                  </a:lnTo>
                  <a:lnTo>
                    <a:pt x="53" y="109"/>
                  </a:lnTo>
                  <a:lnTo>
                    <a:pt x="63" y="111"/>
                  </a:lnTo>
                  <a:lnTo>
                    <a:pt x="71" y="113"/>
                  </a:lnTo>
                  <a:lnTo>
                    <a:pt x="82" y="115"/>
                  </a:lnTo>
                  <a:lnTo>
                    <a:pt x="91" y="115"/>
                  </a:lnTo>
                  <a:lnTo>
                    <a:pt x="102" y="116"/>
                  </a:lnTo>
                  <a:lnTo>
                    <a:pt x="112" y="115"/>
                  </a:lnTo>
                  <a:lnTo>
                    <a:pt x="122" y="115"/>
                  </a:lnTo>
                  <a:lnTo>
                    <a:pt x="132" y="113"/>
                  </a:lnTo>
                  <a:lnTo>
                    <a:pt x="141" y="111"/>
                  </a:lnTo>
                  <a:lnTo>
                    <a:pt x="150" y="109"/>
                  </a:lnTo>
                  <a:lnTo>
                    <a:pt x="158" y="106"/>
                  </a:lnTo>
                  <a:lnTo>
                    <a:pt x="166" y="102"/>
                  </a:lnTo>
                  <a:lnTo>
                    <a:pt x="174" y="98"/>
                  </a:lnTo>
                  <a:lnTo>
                    <a:pt x="181" y="94"/>
                  </a:lnTo>
                  <a:lnTo>
                    <a:pt x="186" y="90"/>
                  </a:lnTo>
                  <a:lnTo>
                    <a:pt x="191" y="85"/>
                  </a:lnTo>
                  <a:lnTo>
                    <a:pt x="195" y="80"/>
                  </a:lnTo>
                  <a:lnTo>
                    <a:pt x="199" y="75"/>
                  </a:lnTo>
                  <a:lnTo>
                    <a:pt x="200" y="72"/>
                  </a:lnTo>
                  <a:lnTo>
                    <a:pt x="202" y="69"/>
                  </a:lnTo>
                  <a:lnTo>
                    <a:pt x="203" y="66"/>
                  </a:lnTo>
                  <a:lnTo>
                    <a:pt x="203" y="64"/>
                  </a:lnTo>
                  <a:lnTo>
                    <a:pt x="204" y="61"/>
                  </a:lnTo>
                  <a:lnTo>
                    <a:pt x="204" y="58"/>
                  </a:lnTo>
                  <a:lnTo>
                    <a:pt x="204" y="55"/>
                  </a:lnTo>
                  <a:lnTo>
                    <a:pt x="203" y="52"/>
                  </a:lnTo>
                  <a:lnTo>
                    <a:pt x="203" y="49"/>
                  </a:lnTo>
                  <a:lnTo>
                    <a:pt x="202" y="46"/>
                  </a:lnTo>
                  <a:lnTo>
                    <a:pt x="200" y="43"/>
                  </a:lnTo>
                  <a:lnTo>
                    <a:pt x="199" y="41"/>
                  </a:lnTo>
                  <a:lnTo>
                    <a:pt x="195" y="35"/>
                  </a:lnTo>
                  <a:lnTo>
                    <a:pt x="191" y="30"/>
                  </a:lnTo>
                  <a:lnTo>
                    <a:pt x="186" y="25"/>
                  </a:lnTo>
                  <a:lnTo>
                    <a:pt x="181" y="21"/>
                  </a:lnTo>
                  <a:lnTo>
                    <a:pt x="174" y="16"/>
                  </a:lnTo>
                  <a:lnTo>
                    <a:pt x="166" y="14"/>
                  </a:lnTo>
                  <a:lnTo>
                    <a:pt x="158" y="10"/>
                  </a:lnTo>
                  <a:lnTo>
                    <a:pt x="150" y="7"/>
                  </a:lnTo>
                  <a:lnTo>
                    <a:pt x="141" y="5"/>
                  </a:lnTo>
                  <a:lnTo>
                    <a:pt x="132" y="2"/>
                  </a:lnTo>
                  <a:lnTo>
                    <a:pt x="122" y="1"/>
                  </a:lnTo>
                  <a:lnTo>
                    <a:pt x="112" y="0"/>
                  </a:lnTo>
                  <a:lnTo>
                    <a:pt x="102" y="0"/>
                  </a:lnTo>
                  <a:close/>
                </a:path>
              </a:pathLst>
            </a:custGeom>
            <a:solidFill>
              <a:srgbClr val="CC99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633">
              <a:extLst>
                <a:ext uri="{FF2B5EF4-FFF2-40B4-BE49-F238E27FC236}">
                  <a16:creationId xmlns:a16="http://schemas.microsoft.com/office/drawing/2014/main" xmlns="" id="{3B2CA0E7-FEA5-431A-9455-B86FAA4CB3B8}"/>
                </a:ext>
              </a:extLst>
            </p:cNvPr>
            <p:cNvSpPr>
              <a:spLocks/>
            </p:cNvSpPr>
            <p:nvPr/>
          </p:nvSpPr>
          <p:spPr bwMode="auto">
            <a:xfrm>
              <a:off x="4558" y="1704"/>
              <a:ext cx="204" cy="116"/>
            </a:xfrm>
            <a:custGeom>
              <a:avLst/>
              <a:gdLst>
                <a:gd name="T0" fmla="*/ 91 w 204"/>
                <a:gd name="T1" fmla="*/ 0 h 116"/>
                <a:gd name="T2" fmla="*/ 71 w 204"/>
                <a:gd name="T3" fmla="*/ 2 h 116"/>
                <a:gd name="T4" fmla="*/ 53 w 204"/>
                <a:gd name="T5" fmla="*/ 7 h 116"/>
                <a:gd name="T6" fmla="*/ 38 w 204"/>
                <a:gd name="T7" fmla="*/ 14 h 116"/>
                <a:gd name="T8" fmla="*/ 23 w 204"/>
                <a:gd name="T9" fmla="*/ 21 h 116"/>
                <a:gd name="T10" fmla="*/ 13 w 204"/>
                <a:gd name="T11" fmla="*/ 30 h 116"/>
                <a:gd name="T12" fmla="*/ 5 w 204"/>
                <a:gd name="T13" fmla="*/ 41 h 116"/>
                <a:gd name="T14" fmla="*/ 2 w 204"/>
                <a:gd name="T15" fmla="*/ 46 h 116"/>
                <a:gd name="T16" fmla="*/ 1 w 204"/>
                <a:gd name="T17" fmla="*/ 52 h 116"/>
                <a:gd name="T18" fmla="*/ 0 w 204"/>
                <a:gd name="T19" fmla="*/ 58 h 116"/>
                <a:gd name="T20" fmla="*/ 1 w 204"/>
                <a:gd name="T21" fmla="*/ 64 h 116"/>
                <a:gd name="T22" fmla="*/ 2 w 204"/>
                <a:gd name="T23" fmla="*/ 69 h 116"/>
                <a:gd name="T24" fmla="*/ 5 w 204"/>
                <a:gd name="T25" fmla="*/ 75 h 116"/>
                <a:gd name="T26" fmla="*/ 13 w 204"/>
                <a:gd name="T27" fmla="*/ 85 h 116"/>
                <a:gd name="T28" fmla="*/ 23 w 204"/>
                <a:gd name="T29" fmla="*/ 94 h 116"/>
                <a:gd name="T30" fmla="*/ 38 w 204"/>
                <a:gd name="T31" fmla="*/ 102 h 116"/>
                <a:gd name="T32" fmla="*/ 53 w 204"/>
                <a:gd name="T33" fmla="*/ 109 h 116"/>
                <a:gd name="T34" fmla="*/ 71 w 204"/>
                <a:gd name="T35" fmla="*/ 113 h 116"/>
                <a:gd name="T36" fmla="*/ 91 w 204"/>
                <a:gd name="T37" fmla="*/ 115 h 116"/>
                <a:gd name="T38" fmla="*/ 112 w 204"/>
                <a:gd name="T39" fmla="*/ 115 h 116"/>
                <a:gd name="T40" fmla="*/ 132 w 204"/>
                <a:gd name="T41" fmla="*/ 113 h 116"/>
                <a:gd name="T42" fmla="*/ 150 w 204"/>
                <a:gd name="T43" fmla="*/ 109 h 116"/>
                <a:gd name="T44" fmla="*/ 166 w 204"/>
                <a:gd name="T45" fmla="*/ 102 h 116"/>
                <a:gd name="T46" fmla="*/ 181 w 204"/>
                <a:gd name="T47" fmla="*/ 94 h 116"/>
                <a:gd name="T48" fmla="*/ 191 w 204"/>
                <a:gd name="T49" fmla="*/ 85 h 116"/>
                <a:gd name="T50" fmla="*/ 199 w 204"/>
                <a:gd name="T51" fmla="*/ 75 h 116"/>
                <a:gd name="T52" fmla="*/ 202 w 204"/>
                <a:gd name="T53" fmla="*/ 69 h 116"/>
                <a:gd name="T54" fmla="*/ 203 w 204"/>
                <a:gd name="T55" fmla="*/ 64 h 116"/>
                <a:gd name="T56" fmla="*/ 204 w 204"/>
                <a:gd name="T57" fmla="*/ 58 h 116"/>
                <a:gd name="T58" fmla="*/ 203 w 204"/>
                <a:gd name="T59" fmla="*/ 52 h 116"/>
                <a:gd name="T60" fmla="*/ 202 w 204"/>
                <a:gd name="T61" fmla="*/ 46 h 116"/>
                <a:gd name="T62" fmla="*/ 199 w 204"/>
                <a:gd name="T63" fmla="*/ 41 h 116"/>
                <a:gd name="T64" fmla="*/ 191 w 204"/>
                <a:gd name="T65" fmla="*/ 30 h 116"/>
                <a:gd name="T66" fmla="*/ 181 w 204"/>
                <a:gd name="T67" fmla="*/ 21 h 116"/>
                <a:gd name="T68" fmla="*/ 166 w 204"/>
                <a:gd name="T69" fmla="*/ 14 h 116"/>
                <a:gd name="T70" fmla="*/ 150 w 204"/>
                <a:gd name="T71" fmla="*/ 7 h 116"/>
                <a:gd name="T72" fmla="*/ 132 w 204"/>
                <a:gd name="T73" fmla="*/ 2 h 116"/>
                <a:gd name="T74" fmla="*/ 112 w 204"/>
                <a:gd name="T75"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4" h="116">
                  <a:moveTo>
                    <a:pt x="102" y="0"/>
                  </a:moveTo>
                  <a:lnTo>
                    <a:pt x="91" y="0"/>
                  </a:lnTo>
                  <a:lnTo>
                    <a:pt x="82" y="1"/>
                  </a:lnTo>
                  <a:lnTo>
                    <a:pt x="71" y="2"/>
                  </a:lnTo>
                  <a:lnTo>
                    <a:pt x="63" y="5"/>
                  </a:lnTo>
                  <a:lnTo>
                    <a:pt x="53" y="7"/>
                  </a:lnTo>
                  <a:lnTo>
                    <a:pt x="45" y="10"/>
                  </a:lnTo>
                  <a:lnTo>
                    <a:pt x="38" y="14"/>
                  </a:lnTo>
                  <a:lnTo>
                    <a:pt x="30" y="16"/>
                  </a:lnTo>
                  <a:lnTo>
                    <a:pt x="23" y="21"/>
                  </a:lnTo>
                  <a:lnTo>
                    <a:pt x="17" y="25"/>
                  </a:lnTo>
                  <a:lnTo>
                    <a:pt x="13" y="30"/>
                  </a:lnTo>
                  <a:lnTo>
                    <a:pt x="8" y="35"/>
                  </a:lnTo>
                  <a:lnTo>
                    <a:pt x="5" y="41"/>
                  </a:lnTo>
                  <a:lnTo>
                    <a:pt x="3" y="43"/>
                  </a:lnTo>
                  <a:lnTo>
                    <a:pt x="2" y="46"/>
                  </a:lnTo>
                  <a:lnTo>
                    <a:pt x="1" y="49"/>
                  </a:lnTo>
                  <a:lnTo>
                    <a:pt x="1" y="52"/>
                  </a:lnTo>
                  <a:lnTo>
                    <a:pt x="0" y="55"/>
                  </a:lnTo>
                  <a:lnTo>
                    <a:pt x="0" y="58"/>
                  </a:lnTo>
                  <a:lnTo>
                    <a:pt x="0" y="61"/>
                  </a:lnTo>
                  <a:lnTo>
                    <a:pt x="1" y="64"/>
                  </a:lnTo>
                  <a:lnTo>
                    <a:pt x="1" y="66"/>
                  </a:lnTo>
                  <a:lnTo>
                    <a:pt x="2" y="69"/>
                  </a:lnTo>
                  <a:lnTo>
                    <a:pt x="3" y="72"/>
                  </a:lnTo>
                  <a:lnTo>
                    <a:pt x="5" y="75"/>
                  </a:lnTo>
                  <a:lnTo>
                    <a:pt x="8" y="80"/>
                  </a:lnTo>
                  <a:lnTo>
                    <a:pt x="13" y="85"/>
                  </a:lnTo>
                  <a:lnTo>
                    <a:pt x="17" y="90"/>
                  </a:lnTo>
                  <a:lnTo>
                    <a:pt x="23" y="94"/>
                  </a:lnTo>
                  <a:lnTo>
                    <a:pt x="30" y="98"/>
                  </a:lnTo>
                  <a:lnTo>
                    <a:pt x="38" y="102"/>
                  </a:lnTo>
                  <a:lnTo>
                    <a:pt x="45" y="106"/>
                  </a:lnTo>
                  <a:lnTo>
                    <a:pt x="53" y="109"/>
                  </a:lnTo>
                  <a:lnTo>
                    <a:pt x="63" y="111"/>
                  </a:lnTo>
                  <a:lnTo>
                    <a:pt x="71" y="113"/>
                  </a:lnTo>
                  <a:lnTo>
                    <a:pt x="82" y="115"/>
                  </a:lnTo>
                  <a:lnTo>
                    <a:pt x="91" y="115"/>
                  </a:lnTo>
                  <a:lnTo>
                    <a:pt x="102" y="116"/>
                  </a:lnTo>
                  <a:lnTo>
                    <a:pt x="112" y="115"/>
                  </a:lnTo>
                  <a:lnTo>
                    <a:pt x="122" y="115"/>
                  </a:lnTo>
                  <a:lnTo>
                    <a:pt x="132" y="113"/>
                  </a:lnTo>
                  <a:lnTo>
                    <a:pt x="141" y="111"/>
                  </a:lnTo>
                  <a:lnTo>
                    <a:pt x="150" y="109"/>
                  </a:lnTo>
                  <a:lnTo>
                    <a:pt x="158" y="106"/>
                  </a:lnTo>
                  <a:lnTo>
                    <a:pt x="166" y="102"/>
                  </a:lnTo>
                  <a:lnTo>
                    <a:pt x="174" y="98"/>
                  </a:lnTo>
                  <a:lnTo>
                    <a:pt x="181" y="94"/>
                  </a:lnTo>
                  <a:lnTo>
                    <a:pt x="186" y="90"/>
                  </a:lnTo>
                  <a:lnTo>
                    <a:pt x="191" y="85"/>
                  </a:lnTo>
                  <a:lnTo>
                    <a:pt x="195" y="80"/>
                  </a:lnTo>
                  <a:lnTo>
                    <a:pt x="199" y="75"/>
                  </a:lnTo>
                  <a:lnTo>
                    <a:pt x="200" y="72"/>
                  </a:lnTo>
                  <a:lnTo>
                    <a:pt x="202" y="69"/>
                  </a:lnTo>
                  <a:lnTo>
                    <a:pt x="203" y="66"/>
                  </a:lnTo>
                  <a:lnTo>
                    <a:pt x="203" y="64"/>
                  </a:lnTo>
                  <a:lnTo>
                    <a:pt x="204" y="61"/>
                  </a:lnTo>
                  <a:lnTo>
                    <a:pt x="204" y="58"/>
                  </a:lnTo>
                  <a:lnTo>
                    <a:pt x="204" y="55"/>
                  </a:lnTo>
                  <a:lnTo>
                    <a:pt x="203" y="52"/>
                  </a:lnTo>
                  <a:lnTo>
                    <a:pt x="203" y="49"/>
                  </a:lnTo>
                  <a:lnTo>
                    <a:pt x="202" y="46"/>
                  </a:lnTo>
                  <a:lnTo>
                    <a:pt x="200" y="43"/>
                  </a:lnTo>
                  <a:lnTo>
                    <a:pt x="199" y="41"/>
                  </a:lnTo>
                  <a:lnTo>
                    <a:pt x="195" y="35"/>
                  </a:lnTo>
                  <a:lnTo>
                    <a:pt x="191" y="30"/>
                  </a:lnTo>
                  <a:lnTo>
                    <a:pt x="186" y="25"/>
                  </a:lnTo>
                  <a:lnTo>
                    <a:pt x="181" y="21"/>
                  </a:lnTo>
                  <a:lnTo>
                    <a:pt x="174" y="16"/>
                  </a:lnTo>
                  <a:lnTo>
                    <a:pt x="166" y="14"/>
                  </a:lnTo>
                  <a:lnTo>
                    <a:pt x="158" y="10"/>
                  </a:lnTo>
                  <a:lnTo>
                    <a:pt x="150" y="7"/>
                  </a:lnTo>
                  <a:lnTo>
                    <a:pt x="141" y="5"/>
                  </a:lnTo>
                  <a:lnTo>
                    <a:pt x="132" y="2"/>
                  </a:lnTo>
                  <a:lnTo>
                    <a:pt x="122" y="1"/>
                  </a:lnTo>
                  <a:lnTo>
                    <a:pt x="112" y="0"/>
                  </a:lnTo>
                  <a:lnTo>
                    <a:pt x="102" y="0"/>
                  </a:lnTo>
                </a:path>
              </a:pathLst>
            </a:custGeom>
            <a:noFill/>
            <a:ln w="1111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Line 634">
              <a:extLst>
                <a:ext uri="{FF2B5EF4-FFF2-40B4-BE49-F238E27FC236}">
                  <a16:creationId xmlns:a16="http://schemas.microsoft.com/office/drawing/2014/main" xmlns="" id="{9B91D7E2-8D4B-45A1-8F4A-94221CB7A726}"/>
                </a:ext>
              </a:extLst>
            </p:cNvPr>
            <p:cNvSpPr>
              <a:spLocks noChangeShapeType="1"/>
            </p:cNvSpPr>
            <p:nvPr/>
          </p:nvSpPr>
          <p:spPr bwMode="auto">
            <a:xfrm>
              <a:off x="4611" y="1758"/>
              <a:ext cx="98"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Line 635">
              <a:extLst>
                <a:ext uri="{FF2B5EF4-FFF2-40B4-BE49-F238E27FC236}">
                  <a16:creationId xmlns:a16="http://schemas.microsoft.com/office/drawing/2014/main" xmlns="" id="{322F6149-EA98-4559-A1AF-6EDF82E7BEFE}"/>
                </a:ext>
              </a:extLst>
            </p:cNvPr>
            <p:cNvSpPr>
              <a:spLocks noChangeShapeType="1"/>
            </p:cNvSpPr>
            <p:nvPr/>
          </p:nvSpPr>
          <p:spPr bwMode="auto">
            <a:xfrm flipH="1">
              <a:off x="4611" y="1712"/>
              <a:ext cx="52" cy="46"/>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Line 636">
              <a:extLst>
                <a:ext uri="{FF2B5EF4-FFF2-40B4-BE49-F238E27FC236}">
                  <a16:creationId xmlns:a16="http://schemas.microsoft.com/office/drawing/2014/main" xmlns="" id="{A4C3BA16-131A-499F-98FC-1ABE3556594D}"/>
                </a:ext>
              </a:extLst>
            </p:cNvPr>
            <p:cNvSpPr>
              <a:spLocks noChangeShapeType="1"/>
            </p:cNvSpPr>
            <p:nvPr/>
          </p:nvSpPr>
          <p:spPr bwMode="auto">
            <a:xfrm flipH="1">
              <a:off x="4663" y="1758"/>
              <a:ext cx="59" cy="54"/>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Line 637">
              <a:extLst>
                <a:ext uri="{FF2B5EF4-FFF2-40B4-BE49-F238E27FC236}">
                  <a16:creationId xmlns:a16="http://schemas.microsoft.com/office/drawing/2014/main" xmlns="" id="{152DDACA-8802-4DC0-A4ED-16E56935C146}"/>
                </a:ext>
              </a:extLst>
            </p:cNvPr>
            <p:cNvSpPr>
              <a:spLocks noChangeShapeType="1"/>
            </p:cNvSpPr>
            <p:nvPr/>
          </p:nvSpPr>
          <p:spPr bwMode="auto">
            <a:xfrm flipV="1">
              <a:off x="5317" y="1089"/>
              <a:ext cx="0" cy="1607"/>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638">
              <a:extLst>
                <a:ext uri="{FF2B5EF4-FFF2-40B4-BE49-F238E27FC236}">
                  <a16:creationId xmlns:a16="http://schemas.microsoft.com/office/drawing/2014/main" xmlns="" id="{67538952-7FD9-48AB-8418-6FF46854B127}"/>
                </a:ext>
              </a:extLst>
            </p:cNvPr>
            <p:cNvSpPr>
              <a:spLocks/>
            </p:cNvSpPr>
            <p:nvPr/>
          </p:nvSpPr>
          <p:spPr bwMode="auto">
            <a:xfrm>
              <a:off x="5298" y="1035"/>
              <a:ext cx="45" cy="77"/>
            </a:xfrm>
            <a:custGeom>
              <a:avLst/>
              <a:gdLst>
                <a:gd name="T0" fmla="*/ 45 w 45"/>
                <a:gd name="T1" fmla="*/ 77 h 77"/>
                <a:gd name="T2" fmla="*/ 26 w 45"/>
                <a:gd name="T3" fmla="*/ 0 h 77"/>
                <a:gd name="T4" fmla="*/ 0 w 45"/>
                <a:gd name="T5" fmla="*/ 77 h 77"/>
                <a:gd name="T6" fmla="*/ 45 w 45"/>
                <a:gd name="T7" fmla="*/ 77 h 77"/>
              </a:gdLst>
              <a:ahLst/>
              <a:cxnLst>
                <a:cxn ang="0">
                  <a:pos x="T0" y="T1"/>
                </a:cxn>
                <a:cxn ang="0">
                  <a:pos x="T2" y="T3"/>
                </a:cxn>
                <a:cxn ang="0">
                  <a:pos x="T4" y="T5"/>
                </a:cxn>
                <a:cxn ang="0">
                  <a:pos x="T6" y="T7"/>
                </a:cxn>
              </a:cxnLst>
              <a:rect l="0" t="0" r="r" b="b"/>
              <a:pathLst>
                <a:path w="45" h="77">
                  <a:moveTo>
                    <a:pt x="45" y="77"/>
                  </a:moveTo>
                  <a:lnTo>
                    <a:pt x="26" y="0"/>
                  </a:lnTo>
                  <a:lnTo>
                    <a:pt x="0" y="77"/>
                  </a:lnTo>
                  <a:lnTo>
                    <a:pt x="45" y="7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Line 639">
              <a:extLst>
                <a:ext uri="{FF2B5EF4-FFF2-40B4-BE49-F238E27FC236}">
                  <a16:creationId xmlns:a16="http://schemas.microsoft.com/office/drawing/2014/main" xmlns="" id="{7B22D13C-47CE-418E-B16C-08F5EFCA31A1}"/>
                </a:ext>
              </a:extLst>
            </p:cNvPr>
            <p:cNvSpPr>
              <a:spLocks noChangeShapeType="1"/>
            </p:cNvSpPr>
            <p:nvPr/>
          </p:nvSpPr>
          <p:spPr bwMode="auto">
            <a:xfrm>
              <a:off x="4676" y="2688"/>
              <a:ext cx="588" cy="1"/>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640">
              <a:extLst>
                <a:ext uri="{FF2B5EF4-FFF2-40B4-BE49-F238E27FC236}">
                  <a16:creationId xmlns:a16="http://schemas.microsoft.com/office/drawing/2014/main" xmlns="" id="{9651BBF1-FE92-41FC-B2BE-4FC5C26313E1}"/>
                </a:ext>
              </a:extLst>
            </p:cNvPr>
            <p:cNvSpPr>
              <a:spLocks/>
            </p:cNvSpPr>
            <p:nvPr/>
          </p:nvSpPr>
          <p:spPr bwMode="auto">
            <a:xfrm>
              <a:off x="5252" y="2665"/>
              <a:ext cx="72" cy="53"/>
            </a:xfrm>
            <a:custGeom>
              <a:avLst/>
              <a:gdLst>
                <a:gd name="T0" fmla="*/ 0 w 72"/>
                <a:gd name="T1" fmla="*/ 53 h 53"/>
                <a:gd name="T2" fmla="*/ 72 w 72"/>
                <a:gd name="T3" fmla="*/ 31 h 53"/>
                <a:gd name="T4" fmla="*/ 0 w 72"/>
                <a:gd name="T5" fmla="*/ 0 h 53"/>
                <a:gd name="T6" fmla="*/ 0 w 72"/>
                <a:gd name="T7" fmla="*/ 53 h 53"/>
              </a:gdLst>
              <a:ahLst/>
              <a:cxnLst>
                <a:cxn ang="0">
                  <a:pos x="T0" y="T1"/>
                </a:cxn>
                <a:cxn ang="0">
                  <a:pos x="T2" y="T3"/>
                </a:cxn>
                <a:cxn ang="0">
                  <a:pos x="T4" y="T5"/>
                </a:cxn>
                <a:cxn ang="0">
                  <a:pos x="T6" y="T7"/>
                </a:cxn>
              </a:cxnLst>
              <a:rect l="0" t="0" r="r" b="b"/>
              <a:pathLst>
                <a:path w="72" h="53">
                  <a:moveTo>
                    <a:pt x="0" y="53"/>
                  </a:moveTo>
                  <a:lnTo>
                    <a:pt x="72" y="31"/>
                  </a:lnTo>
                  <a:lnTo>
                    <a:pt x="0" y="0"/>
                  </a:lnTo>
                  <a:lnTo>
                    <a:pt x="0" y="5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Rectangle 641">
              <a:extLst>
                <a:ext uri="{FF2B5EF4-FFF2-40B4-BE49-F238E27FC236}">
                  <a16:creationId xmlns:a16="http://schemas.microsoft.com/office/drawing/2014/main" xmlns="" id="{6F77C070-8A37-4996-B6C3-F250E10BDF49}"/>
                </a:ext>
              </a:extLst>
            </p:cNvPr>
            <p:cNvSpPr>
              <a:spLocks noChangeArrowheads="1"/>
            </p:cNvSpPr>
            <p:nvPr/>
          </p:nvSpPr>
          <p:spPr bwMode="auto">
            <a:xfrm>
              <a:off x="5135" y="1896"/>
              <a:ext cx="280"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To Flare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51" name="Rectangle 642">
              <a:extLst>
                <a:ext uri="{FF2B5EF4-FFF2-40B4-BE49-F238E27FC236}">
                  <a16:creationId xmlns:a16="http://schemas.microsoft.com/office/drawing/2014/main" xmlns="" id="{CF01ECA7-F8F7-435A-8502-FEABF0F55796}"/>
                </a:ext>
              </a:extLst>
            </p:cNvPr>
            <p:cNvSpPr>
              <a:spLocks noChangeArrowheads="1"/>
            </p:cNvSpPr>
            <p:nvPr/>
          </p:nvSpPr>
          <p:spPr bwMode="auto">
            <a:xfrm>
              <a:off x="5387" y="1858"/>
              <a:ext cx="62"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rgbClr val="000000"/>
                  </a:solidFill>
                  <a:effectLst/>
                  <a:latin typeface="Times New Roman" panose="02020603050405020304" pitchFamily="18" charset="0"/>
                </a:rPr>
                <a:t>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52" name="Rectangle 643">
              <a:extLst>
                <a:ext uri="{FF2B5EF4-FFF2-40B4-BE49-F238E27FC236}">
                  <a16:creationId xmlns:a16="http://schemas.microsoft.com/office/drawing/2014/main" xmlns="" id="{D42CC715-E364-48C5-8431-A2C060EFFEF8}"/>
                </a:ext>
              </a:extLst>
            </p:cNvPr>
            <p:cNvSpPr>
              <a:spLocks noChangeArrowheads="1"/>
            </p:cNvSpPr>
            <p:nvPr/>
          </p:nvSpPr>
          <p:spPr bwMode="auto">
            <a:xfrm>
              <a:off x="5135" y="1981"/>
              <a:ext cx="168"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Stack</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53" name="Rectangle 644">
              <a:extLst>
                <a:ext uri="{FF2B5EF4-FFF2-40B4-BE49-F238E27FC236}">
                  <a16:creationId xmlns:a16="http://schemas.microsoft.com/office/drawing/2014/main" xmlns="" id="{9B5E916D-F497-4588-AF66-81DC677F1EDE}"/>
                </a:ext>
              </a:extLst>
            </p:cNvPr>
            <p:cNvSpPr>
              <a:spLocks noChangeArrowheads="1"/>
            </p:cNvSpPr>
            <p:nvPr/>
          </p:nvSpPr>
          <p:spPr bwMode="auto">
            <a:xfrm>
              <a:off x="5275" y="1943"/>
              <a:ext cx="62"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rgbClr val="000000"/>
                  </a:solidFill>
                  <a:effectLst/>
                  <a:latin typeface="Times New Roman" panose="02020603050405020304" pitchFamily="18" charset="0"/>
                </a:rPr>
                <a:t>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54" name="Line 645">
              <a:extLst>
                <a:ext uri="{FF2B5EF4-FFF2-40B4-BE49-F238E27FC236}">
                  <a16:creationId xmlns:a16="http://schemas.microsoft.com/office/drawing/2014/main" xmlns="" id="{61913A54-155A-4E0C-BC20-E66361CFCF48}"/>
                </a:ext>
              </a:extLst>
            </p:cNvPr>
            <p:cNvSpPr>
              <a:spLocks noChangeShapeType="1"/>
            </p:cNvSpPr>
            <p:nvPr/>
          </p:nvSpPr>
          <p:spPr bwMode="auto">
            <a:xfrm>
              <a:off x="4277" y="1627"/>
              <a:ext cx="1" cy="646"/>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Line 646">
              <a:extLst>
                <a:ext uri="{FF2B5EF4-FFF2-40B4-BE49-F238E27FC236}">
                  <a16:creationId xmlns:a16="http://schemas.microsoft.com/office/drawing/2014/main" xmlns="" id="{7DBF70B4-97DA-4EFF-A3F0-4EAFCACD19E5}"/>
                </a:ext>
              </a:extLst>
            </p:cNvPr>
            <p:cNvSpPr>
              <a:spLocks noChangeShapeType="1"/>
            </p:cNvSpPr>
            <p:nvPr/>
          </p:nvSpPr>
          <p:spPr bwMode="auto">
            <a:xfrm>
              <a:off x="5127" y="1858"/>
              <a:ext cx="46"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647">
              <a:extLst>
                <a:ext uri="{FF2B5EF4-FFF2-40B4-BE49-F238E27FC236}">
                  <a16:creationId xmlns:a16="http://schemas.microsoft.com/office/drawing/2014/main" xmlns="" id="{3DCDD56C-1762-47D2-B420-8477CEF93277}"/>
                </a:ext>
              </a:extLst>
            </p:cNvPr>
            <p:cNvSpPr>
              <a:spLocks/>
            </p:cNvSpPr>
            <p:nvPr/>
          </p:nvSpPr>
          <p:spPr bwMode="auto">
            <a:xfrm>
              <a:off x="5160" y="1835"/>
              <a:ext cx="72" cy="54"/>
            </a:xfrm>
            <a:custGeom>
              <a:avLst/>
              <a:gdLst>
                <a:gd name="T0" fmla="*/ 0 w 72"/>
                <a:gd name="T1" fmla="*/ 54 h 54"/>
                <a:gd name="T2" fmla="*/ 72 w 72"/>
                <a:gd name="T3" fmla="*/ 31 h 54"/>
                <a:gd name="T4" fmla="*/ 0 w 72"/>
                <a:gd name="T5" fmla="*/ 0 h 54"/>
                <a:gd name="T6" fmla="*/ 0 w 72"/>
                <a:gd name="T7" fmla="*/ 54 h 54"/>
              </a:gdLst>
              <a:ahLst/>
              <a:cxnLst>
                <a:cxn ang="0">
                  <a:pos x="T0" y="T1"/>
                </a:cxn>
                <a:cxn ang="0">
                  <a:pos x="T2" y="T3"/>
                </a:cxn>
                <a:cxn ang="0">
                  <a:pos x="T4" y="T5"/>
                </a:cxn>
                <a:cxn ang="0">
                  <a:pos x="T6" y="T7"/>
                </a:cxn>
              </a:cxnLst>
              <a:rect l="0" t="0" r="r" b="b"/>
              <a:pathLst>
                <a:path w="72" h="54">
                  <a:moveTo>
                    <a:pt x="0" y="54"/>
                  </a:moveTo>
                  <a:lnTo>
                    <a:pt x="72" y="31"/>
                  </a:lnTo>
                  <a:lnTo>
                    <a:pt x="0" y="0"/>
                  </a:lnTo>
                  <a:lnTo>
                    <a:pt x="0" y="5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Line 648">
              <a:extLst>
                <a:ext uri="{FF2B5EF4-FFF2-40B4-BE49-F238E27FC236}">
                  <a16:creationId xmlns:a16="http://schemas.microsoft.com/office/drawing/2014/main" xmlns="" id="{CC1525CA-5A73-40CD-A872-8A86E91FBB59}"/>
                </a:ext>
              </a:extLst>
            </p:cNvPr>
            <p:cNvSpPr>
              <a:spLocks noChangeShapeType="1"/>
            </p:cNvSpPr>
            <p:nvPr/>
          </p:nvSpPr>
          <p:spPr bwMode="auto">
            <a:xfrm>
              <a:off x="4284" y="1635"/>
              <a:ext cx="320"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649">
              <a:extLst>
                <a:ext uri="{FF2B5EF4-FFF2-40B4-BE49-F238E27FC236}">
                  <a16:creationId xmlns:a16="http://schemas.microsoft.com/office/drawing/2014/main" xmlns="" id="{9EF61372-14C0-4005-B9D7-78FCB65D9C61}"/>
                </a:ext>
              </a:extLst>
            </p:cNvPr>
            <p:cNvSpPr>
              <a:spLocks/>
            </p:cNvSpPr>
            <p:nvPr/>
          </p:nvSpPr>
          <p:spPr bwMode="auto">
            <a:xfrm>
              <a:off x="4591" y="1612"/>
              <a:ext cx="66" cy="54"/>
            </a:xfrm>
            <a:custGeom>
              <a:avLst/>
              <a:gdLst>
                <a:gd name="T0" fmla="*/ 0 w 66"/>
                <a:gd name="T1" fmla="*/ 54 h 54"/>
                <a:gd name="T2" fmla="*/ 66 w 66"/>
                <a:gd name="T3" fmla="*/ 23 h 54"/>
                <a:gd name="T4" fmla="*/ 0 w 66"/>
                <a:gd name="T5" fmla="*/ 0 h 54"/>
                <a:gd name="T6" fmla="*/ 0 w 66"/>
                <a:gd name="T7" fmla="*/ 54 h 54"/>
              </a:gdLst>
              <a:ahLst/>
              <a:cxnLst>
                <a:cxn ang="0">
                  <a:pos x="T0" y="T1"/>
                </a:cxn>
                <a:cxn ang="0">
                  <a:pos x="T2" y="T3"/>
                </a:cxn>
                <a:cxn ang="0">
                  <a:pos x="T4" y="T5"/>
                </a:cxn>
                <a:cxn ang="0">
                  <a:pos x="T6" y="T7"/>
                </a:cxn>
              </a:cxnLst>
              <a:rect l="0" t="0" r="r" b="b"/>
              <a:pathLst>
                <a:path w="66" h="54">
                  <a:moveTo>
                    <a:pt x="0" y="54"/>
                  </a:moveTo>
                  <a:lnTo>
                    <a:pt x="66" y="23"/>
                  </a:lnTo>
                  <a:lnTo>
                    <a:pt x="0" y="0"/>
                  </a:lnTo>
                  <a:lnTo>
                    <a:pt x="0" y="5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Line 650">
              <a:extLst>
                <a:ext uri="{FF2B5EF4-FFF2-40B4-BE49-F238E27FC236}">
                  <a16:creationId xmlns:a16="http://schemas.microsoft.com/office/drawing/2014/main" xmlns="" id="{70E12296-928F-4105-9BD1-4D6E04737817}"/>
                </a:ext>
              </a:extLst>
            </p:cNvPr>
            <p:cNvSpPr>
              <a:spLocks noChangeShapeType="1"/>
            </p:cNvSpPr>
            <p:nvPr/>
          </p:nvSpPr>
          <p:spPr bwMode="auto">
            <a:xfrm>
              <a:off x="4669" y="2227"/>
              <a:ext cx="0" cy="407"/>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651">
              <a:extLst>
                <a:ext uri="{FF2B5EF4-FFF2-40B4-BE49-F238E27FC236}">
                  <a16:creationId xmlns:a16="http://schemas.microsoft.com/office/drawing/2014/main" xmlns="" id="{86A1B89C-32DA-4569-A44A-68155F820981}"/>
                </a:ext>
              </a:extLst>
            </p:cNvPr>
            <p:cNvSpPr>
              <a:spLocks/>
            </p:cNvSpPr>
            <p:nvPr/>
          </p:nvSpPr>
          <p:spPr bwMode="auto">
            <a:xfrm>
              <a:off x="4650" y="2619"/>
              <a:ext cx="45" cy="77"/>
            </a:xfrm>
            <a:custGeom>
              <a:avLst/>
              <a:gdLst>
                <a:gd name="T0" fmla="*/ 0 w 45"/>
                <a:gd name="T1" fmla="*/ 0 h 77"/>
                <a:gd name="T2" fmla="*/ 19 w 45"/>
                <a:gd name="T3" fmla="*/ 77 h 77"/>
                <a:gd name="T4" fmla="*/ 45 w 45"/>
                <a:gd name="T5" fmla="*/ 0 h 77"/>
                <a:gd name="T6" fmla="*/ 0 w 45"/>
                <a:gd name="T7" fmla="*/ 0 h 77"/>
              </a:gdLst>
              <a:ahLst/>
              <a:cxnLst>
                <a:cxn ang="0">
                  <a:pos x="T0" y="T1"/>
                </a:cxn>
                <a:cxn ang="0">
                  <a:pos x="T2" y="T3"/>
                </a:cxn>
                <a:cxn ang="0">
                  <a:pos x="T4" y="T5"/>
                </a:cxn>
                <a:cxn ang="0">
                  <a:pos x="T6" y="T7"/>
                </a:cxn>
              </a:cxnLst>
              <a:rect l="0" t="0" r="r" b="b"/>
              <a:pathLst>
                <a:path w="45" h="77">
                  <a:moveTo>
                    <a:pt x="0" y="0"/>
                  </a:moveTo>
                  <a:lnTo>
                    <a:pt x="19" y="77"/>
                  </a:lnTo>
                  <a:lnTo>
                    <a:pt x="45"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Line 652">
              <a:extLst>
                <a:ext uri="{FF2B5EF4-FFF2-40B4-BE49-F238E27FC236}">
                  <a16:creationId xmlns:a16="http://schemas.microsoft.com/office/drawing/2014/main" xmlns="" id="{903B4A5D-05E6-43BA-955A-5B52383D0CBE}"/>
                </a:ext>
              </a:extLst>
            </p:cNvPr>
            <p:cNvSpPr>
              <a:spLocks noChangeShapeType="1"/>
            </p:cNvSpPr>
            <p:nvPr/>
          </p:nvSpPr>
          <p:spPr bwMode="auto">
            <a:xfrm flipH="1">
              <a:off x="4474" y="2480"/>
              <a:ext cx="189" cy="1"/>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653">
              <a:extLst>
                <a:ext uri="{FF2B5EF4-FFF2-40B4-BE49-F238E27FC236}">
                  <a16:creationId xmlns:a16="http://schemas.microsoft.com/office/drawing/2014/main" xmlns="" id="{CAD8DB67-5832-41DC-8CBC-932A35AF3789}"/>
                </a:ext>
              </a:extLst>
            </p:cNvPr>
            <p:cNvSpPr>
              <a:spLocks/>
            </p:cNvSpPr>
            <p:nvPr/>
          </p:nvSpPr>
          <p:spPr bwMode="auto">
            <a:xfrm>
              <a:off x="4421" y="2458"/>
              <a:ext cx="72" cy="54"/>
            </a:xfrm>
            <a:custGeom>
              <a:avLst/>
              <a:gdLst>
                <a:gd name="T0" fmla="*/ 72 w 72"/>
                <a:gd name="T1" fmla="*/ 0 h 54"/>
                <a:gd name="T2" fmla="*/ 0 w 72"/>
                <a:gd name="T3" fmla="*/ 22 h 54"/>
                <a:gd name="T4" fmla="*/ 72 w 72"/>
                <a:gd name="T5" fmla="*/ 54 h 54"/>
                <a:gd name="T6" fmla="*/ 72 w 72"/>
                <a:gd name="T7" fmla="*/ 0 h 54"/>
              </a:gdLst>
              <a:ahLst/>
              <a:cxnLst>
                <a:cxn ang="0">
                  <a:pos x="T0" y="T1"/>
                </a:cxn>
                <a:cxn ang="0">
                  <a:pos x="T2" y="T3"/>
                </a:cxn>
                <a:cxn ang="0">
                  <a:pos x="T4" y="T5"/>
                </a:cxn>
                <a:cxn ang="0">
                  <a:pos x="T6" y="T7"/>
                </a:cxn>
              </a:cxnLst>
              <a:rect l="0" t="0" r="r" b="b"/>
              <a:pathLst>
                <a:path w="72" h="54">
                  <a:moveTo>
                    <a:pt x="72" y="0"/>
                  </a:moveTo>
                  <a:lnTo>
                    <a:pt x="0" y="22"/>
                  </a:lnTo>
                  <a:lnTo>
                    <a:pt x="72" y="54"/>
                  </a:lnTo>
                  <a:lnTo>
                    <a:pt x="72"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Line 654">
              <a:extLst>
                <a:ext uri="{FF2B5EF4-FFF2-40B4-BE49-F238E27FC236}">
                  <a16:creationId xmlns:a16="http://schemas.microsoft.com/office/drawing/2014/main" xmlns="" id="{782D5153-2E79-4C98-975D-858ADEE5ECFA}"/>
                </a:ext>
              </a:extLst>
            </p:cNvPr>
            <p:cNvSpPr>
              <a:spLocks noChangeShapeType="1"/>
            </p:cNvSpPr>
            <p:nvPr/>
          </p:nvSpPr>
          <p:spPr bwMode="auto">
            <a:xfrm>
              <a:off x="4644" y="1812"/>
              <a:ext cx="0" cy="146"/>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655">
              <a:extLst>
                <a:ext uri="{FF2B5EF4-FFF2-40B4-BE49-F238E27FC236}">
                  <a16:creationId xmlns:a16="http://schemas.microsoft.com/office/drawing/2014/main" xmlns="" id="{14C7AE8E-E2E5-458E-AD7D-9FF674BAD5EA}"/>
                </a:ext>
              </a:extLst>
            </p:cNvPr>
            <p:cNvSpPr>
              <a:spLocks/>
            </p:cNvSpPr>
            <p:nvPr/>
          </p:nvSpPr>
          <p:spPr bwMode="auto">
            <a:xfrm>
              <a:off x="4623" y="1943"/>
              <a:ext cx="46" cy="76"/>
            </a:xfrm>
            <a:custGeom>
              <a:avLst/>
              <a:gdLst>
                <a:gd name="T0" fmla="*/ 0 w 46"/>
                <a:gd name="T1" fmla="*/ 0 h 76"/>
                <a:gd name="T2" fmla="*/ 21 w 46"/>
                <a:gd name="T3" fmla="*/ 76 h 76"/>
                <a:gd name="T4" fmla="*/ 46 w 46"/>
                <a:gd name="T5" fmla="*/ 0 h 76"/>
                <a:gd name="T6" fmla="*/ 0 w 46"/>
                <a:gd name="T7" fmla="*/ 0 h 76"/>
              </a:gdLst>
              <a:ahLst/>
              <a:cxnLst>
                <a:cxn ang="0">
                  <a:pos x="T0" y="T1"/>
                </a:cxn>
                <a:cxn ang="0">
                  <a:pos x="T2" y="T3"/>
                </a:cxn>
                <a:cxn ang="0">
                  <a:pos x="T4" y="T5"/>
                </a:cxn>
                <a:cxn ang="0">
                  <a:pos x="T6" y="T7"/>
                </a:cxn>
              </a:cxnLst>
              <a:rect l="0" t="0" r="r" b="b"/>
              <a:pathLst>
                <a:path w="46" h="76">
                  <a:moveTo>
                    <a:pt x="0" y="0"/>
                  </a:moveTo>
                  <a:lnTo>
                    <a:pt x="21" y="76"/>
                  </a:lnTo>
                  <a:lnTo>
                    <a:pt x="46"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656">
              <a:extLst>
                <a:ext uri="{FF2B5EF4-FFF2-40B4-BE49-F238E27FC236}">
                  <a16:creationId xmlns:a16="http://schemas.microsoft.com/office/drawing/2014/main" xmlns="" id="{474177EF-D038-4936-81E2-48234FBA98D8}"/>
                </a:ext>
              </a:extLst>
            </p:cNvPr>
            <p:cNvSpPr>
              <a:spLocks/>
            </p:cNvSpPr>
            <p:nvPr/>
          </p:nvSpPr>
          <p:spPr bwMode="auto">
            <a:xfrm>
              <a:off x="4899" y="2012"/>
              <a:ext cx="98" cy="184"/>
            </a:xfrm>
            <a:custGeom>
              <a:avLst/>
              <a:gdLst>
                <a:gd name="T0" fmla="*/ 46 w 98"/>
                <a:gd name="T1" fmla="*/ 0 h 184"/>
                <a:gd name="T2" fmla="*/ 65 w 98"/>
                <a:gd name="T3" fmla="*/ 7 h 184"/>
                <a:gd name="T4" fmla="*/ 84 w 98"/>
                <a:gd name="T5" fmla="*/ 23 h 184"/>
                <a:gd name="T6" fmla="*/ 91 w 98"/>
                <a:gd name="T7" fmla="*/ 54 h 184"/>
                <a:gd name="T8" fmla="*/ 98 w 98"/>
                <a:gd name="T9" fmla="*/ 92 h 184"/>
                <a:gd name="T10" fmla="*/ 91 w 98"/>
                <a:gd name="T11" fmla="*/ 131 h 184"/>
                <a:gd name="T12" fmla="*/ 84 w 98"/>
                <a:gd name="T13" fmla="*/ 161 h 184"/>
                <a:gd name="T14" fmla="*/ 65 w 98"/>
                <a:gd name="T15" fmla="*/ 177 h 184"/>
                <a:gd name="T16" fmla="*/ 46 w 98"/>
                <a:gd name="T17" fmla="*/ 184 h 184"/>
                <a:gd name="T18" fmla="*/ 0 w 98"/>
                <a:gd name="T19" fmla="*/ 184 h 184"/>
                <a:gd name="T20" fmla="*/ 0 w 98"/>
                <a:gd name="T21" fmla="*/ 0 h 184"/>
                <a:gd name="T22" fmla="*/ 46 w 98"/>
                <a:gd name="T23"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4">
                  <a:moveTo>
                    <a:pt x="46" y="0"/>
                  </a:moveTo>
                  <a:lnTo>
                    <a:pt x="65" y="7"/>
                  </a:lnTo>
                  <a:lnTo>
                    <a:pt x="84" y="23"/>
                  </a:lnTo>
                  <a:lnTo>
                    <a:pt x="91" y="54"/>
                  </a:lnTo>
                  <a:lnTo>
                    <a:pt x="98" y="92"/>
                  </a:lnTo>
                  <a:lnTo>
                    <a:pt x="91" y="131"/>
                  </a:lnTo>
                  <a:lnTo>
                    <a:pt x="84" y="161"/>
                  </a:lnTo>
                  <a:lnTo>
                    <a:pt x="65" y="177"/>
                  </a:lnTo>
                  <a:lnTo>
                    <a:pt x="46" y="184"/>
                  </a:lnTo>
                  <a:lnTo>
                    <a:pt x="0" y="184"/>
                  </a:lnTo>
                  <a:lnTo>
                    <a:pt x="0" y="0"/>
                  </a:lnTo>
                  <a:lnTo>
                    <a:pt x="46" y="0"/>
                  </a:lnTo>
                  <a:close/>
                </a:path>
              </a:pathLst>
            </a:custGeom>
            <a:solidFill>
              <a:srgbClr val="CC99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657">
              <a:extLst>
                <a:ext uri="{FF2B5EF4-FFF2-40B4-BE49-F238E27FC236}">
                  <a16:creationId xmlns:a16="http://schemas.microsoft.com/office/drawing/2014/main" xmlns="" id="{6B332D3A-8585-4DA1-BAB3-58C68945BC16}"/>
                </a:ext>
              </a:extLst>
            </p:cNvPr>
            <p:cNvSpPr>
              <a:spLocks/>
            </p:cNvSpPr>
            <p:nvPr/>
          </p:nvSpPr>
          <p:spPr bwMode="auto">
            <a:xfrm>
              <a:off x="4899" y="2012"/>
              <a:ext cx="98" cy="184"/>
            </a:xfrm>
            <a:custGeom>
              <a:avLst/>
              <a:gdLst>
                <a:gd name="T0" fmla="*/ 46 w 98"/>
                <a:gd name="T1" fmla="*/ 0 h 184"/>
                <a:gd name="T2" fmla="*/ 65 w 98"/>
                <a:gd name="T3" fmla="*/ 7 h 184"/>
                <a:gd name="T4" fmla="*/ 84 w 98"/>
                <a:gd name="T5" fmla="*/ 23 h 184"/>
                <a:gd name="T6" fmla="*/ 91 w 98"/>
                <a:gd name="T7" fmla="*/ 54 h 184"/>
                <a:gd name="T8" fmla="*/ 98 w 98"/>
                <a:gd name="T9" fmla="*/ 92 h 184"/>
                <a:gd name="T10" fmla="*/ 91 w 98"/>
                <a:gd name="T11" fmla="*/ 131 h 184"/>
                <a:gd name="T12" fmla="*/ 84 w 98"/>
                <a:gd name="T13" fmla="*/ 161 h 184"/>
                <a:gd name="T14" fmla="*/ 65 w 98"/>
                <a:gd name="T15" fmla="*/ 177 h 184"/>
                <a:gd name="T16" fmla="*/ 46 w 98"/>
                <a:gd name="T17" fmla="*/ 184 h 184"/>
                <a:gd name="T18" fmla="*/ 0 w 98"/>
                <a:gd name="T19" fmla="*/ 184 h 184"/>
                <a:gd name="T20" fmla="*/ 0 w 98"/>
                <a:gd name="T21" fmla="*/ 0 h 184"/>
                <a:gd name="T22" fmla="*/ 46 w 98"/>
                <a:gd name="T23"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4">
                  <a:moveTo>
                    <a:pt x="46" y="0"/>
                  </a:moveTo>
                  <a:lnTo>
                    <a:pt x="65" y="7"/>
                  </a:lnTo>
                  <a:lnTo>
                    <a:pt x="84" y="23"/>
                  </a:lnTo>
                  <a:lnTo>
                    <a:pt x="91" y="54"/>
                  </a:lnTo>
                  <a:lnTo>
                    <a:pt x="98" y="92"/>
                  </a:lnTo>
                  <a:lnTo>
                    <a:pt x="91" y="131"/>
                  </a:lnTo>
                  <a:lnTo>
                    <a:pt x="84" y="161"/>
                  </a:lnTo>
                  <a:lnTo>
                    <a:pt x="65" y="177"/>
                  </a:lnTo>
                  <a:lnTo>
                    <a:pt x="46" y="184"/>
                  </a:lnTo>
                  <a:lnTo>
                    <a:pt x="0" y="184"/>
                  </a:lnTo>
                  <a:lnTo>
                    <a:pt x="0" y="0"/>
                  </a:lnTo>
                  <a:lnTo>
                    <a:pt x="46" y="0"/>
                  </a:lnTo>
                  <a:close/>
                </a:path>
              </a:pathLst>
            </a:custGeom>
            <a:noFill/>
            <a:ln w="1111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658">
              <a:extLst>
                <a:ext uri="{FF2B5EF4-FFF2-40B4-BE49-F238E27FC236}">
                  <a16:creationId xmlns:a16="http://schemas.microsoft.com/office/drawing/2014/main" xmlns="" id="{41C50969-6D9C-49D3-98B1-59DB7DAE7531}"/>
                </a:ext>
              </a:extLst>
            </p:cNvPr>
            <p:cNvSpPr>
              <a:spLocks/>
            </p:cNvSpPr>
            <p:nvPr/>
          </p:nvSpPr>
          <p:spPr bwMode="auto">
            <a:xfrm>
              <a:off x="4519" y="2012"/>
              <a:ext cx="104" cy="184"/>
            </a:xfrm>
            <a:custGeom>
              <a:avLst/>
              <a:gdLst>
                <a:gd name="T0" fmla="*/ 53 w 104"/>
                <a:gd name="T1" fmla="*/ 184 h 184"/>
                <a:gd name="T2" fmla="*/ 32 w 104"/>
                <a:gd name="T3" fmla="*/ 177 h 184"/>
                <a:gd name="T4" fmla="*/ 20 w 104"/>
                <a:gd name="T5" fmla="*/ 161 h 184"/>
                <a:gd name="T6" fmla="*/ 7 w 104"/>
                <a:gd name="T7" fmla="*/ 131 h 184"/>
                <a:gd name="T8" fmla="*/ 0 w 104"/>
                <a:gd name="T9" fmla="*/ 92 h 184"/>
                <a:gd name="T10" fmla="*/ 7 w 104"/>
                <a:gd name="T11" fmla="*/ 54 h 184"/>
                <a:gd name="T12" fmla="*/ 20 w 104"/>
                <a:gd name="T13" fmla="*/ 23 h 184"/>
                <a:gd name="T14" fmla="*/ 32 w 104"/>
                <a:gd name="T15" fmla="*/ 7 h 184"/>
                <a:gd name="T16" fmla="*/ 53 w 104"/>
                <a:gd name="T17" fmla="*/ 0 h 184"/>
                <a:gd name="T18" fmla="*/ 104 w 104"/>
                <a:gd name="T19" fmla="*/ 0 h 184"/>
                <a:gd name="T20" fmla="*/ 104 w 104"/>
                <a:gd name="T21" fmla="*/ 184 h 184"/>
                <a:gd name="T22" fmla="*/ 53 w 104"/>
                <a:gd name="T23" fmla="*/ 184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 h="184">
                  <a:moveTo>
                    <a:pt x="53" y="184"/>
                  </a:moveTo>
                  <a:lnTo>
                    <a:pt x="32" y="177"/>
                  </a:lnTo>
                  <a:lnTo>
                    <a:pt x="20" y="161"/>
                  </a:lnTo>
                  <a:lnTo>
                    <a:pt x="7" y="131"/>
                  </a:lnTo>
                  <a:lnTo>
                    <a:pt x="0" y="92"/>
                  </a:lnTo>
                  <a:lnTo>
                    <a:pt x="7" y="54"/>
                  </a:lnTo>
                  <a:lnTo>
                    <a:pt x="20" y="23"/>
                  </a:lnTo>
                  <a:lnTo>
                    <a:pt x="32" y="7"/>
                  </a:lnTo>
                  <a:lnTo>
                    <a:pt x="53" y="0"/>
                  </a:lnTo>
                  <a:lnTo>
                    <a:pt x="104" y="0"/>
                  </a:lnTo>
                  <a:lnTo>
                    <a:pt x="104" y="184"/>
                  </a:lnTo>
                  <a:lnTo>
                    <a:pt x="53" y="184"/>
                  </a:lnTo>
                  <a:close/>
                </a:path>
              </a:pathLst>
            </a:custGeom>
            <a:solidFill>
              <a:srgbClr val="CC99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659">
              <a:extLst>
                <a:ext uri="{FF2B5EF4-FFF2-40B4-BE49-F238E27FC236}">
                  <a16:creationId xmlns:a16="http://schemas.microsoft.com/office/drawing/2014/main" xmlns="" id="{48A11F2D-C085-48D9-AC78-F3DCD6E9FF95}"/>
                </a:ext>
              </a:extLst>
            </p:cNvPr>
            <p:cNvSpPr>
              <a:spLocks/>
            </p:cNvSpPr>
            <p:nvPr/>
          </p:nvSpPr>
          <p:spPr bwMode="auto">
            <a:xfrm>
              <a:off x="4519" y="2012"/>
              <a:ext cx="104" cy="184"/>
            </a:xfrm>
            <a:custGeom>
              <a:avLst/>
              <a:gdLst>
                <a:gd name="T0" fmla="*/ 53 w 104"/>
                <a:gd name="T1" fmla="*/ 184 h 184"/>
                <a:gd name="T2" fmla="*/ 32 w 104"/>
                <a:gd name="T3" fmla="*/ 177 h 184"/>
                <a:gd name="T4" fmla="*/ 20 w 104"/>
                <a:gd name="T5" fmla="*/ 161 h 184"/>
                <a:gd name="T6" fmla="*/ 7 w 104"/>
                <a:gd name="T7" fmla="*/ 131 h 184"/>
                <a:gd name="T8" fmla="*/ 0 w 104"/>
                <a:gd name="T9" fmla="*/ 92 h 184"/>
                <a:gd name="T10" fmla="*/ 7 w 104"/>
                <a:gd name="T11" fmla="*/ 54 h 184"/>
                <a:gd name="T12" fmla="*/ 20 w 104"/>
                <a:gd name="T13" fmla="*/ 23 h 184"/>
                <a:gd name="T14" fmla="*/ 32 w 104"/>
                <a:gd name="T15" fmla="*/ 7 h 184"/>
                <a:gd name="T16" fmla="*/ 53 w 104"/>
                <a:gd name="T17" fmla="*/ 0 h 184"/>
                <a:gd name="T18" fmla="*/ 104 w 104"/>
                <a:gd name="T19" fmla="*/ 0 h 184"/>
                <a:gd name="T20" fmla="*/ 104 w 104"/>
                <a:gd name="T21" fmla="*/ 184 h 184"/>
                <a:gd name="T22" fmla="*/ 53 w 104"/>
                <a:gd name="T23" fmla="*/ 184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 h="184">
                  <a:moveTo>
                    <a:pt x="53" y="184"/>
                  </a:moveTo>
                  <a:lnTo>
                    <a:pt x="32" y="177"/>
                  </a:lnTo>
                  <a:lnTo>
                    <a:pt x="20" y="161"/>
                  </a:lnTo>
                  <a:lnTo>
                    <a:pt x="7" y="131"/>
                  </a:lnTo>
                  <a:lnTo>
                    <a:pt x="0" y="92"/>
                  </a:lnTo>
                  <a:lnTo>
                    <a:pt x="7" y="54"/>
                  </a:lnTo>
                  <a:lnTo>
                    <a:pt x="20" y="23"/>
                  </a:lnTo>
                  <a:lnTo>
                    <a:pt x="32" y="7"/>
                  </a:lnTo>
                  <a:lnTo>
                    <a:pt x="53" y="0"/>
                  </a:lnTo>
                  <a:lnTo>
                    <a:pt x="104" y="0"/>
                  </a:lnTo>
                  <a:lnTo>
                    <a:pt x="104" y="184"/>
                  </a:lnTo>
                  <a:lnTo>
                    <a:pt x="53" y="184"/>
                  </a:lnTo>
                  <a:close/>
                </a:path>
              </a:pathLst>
            </a:custGeom>
            <a:noFill/>
            <a:ln w="1111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Rectangle 660">
              <a:extLst>
                <a:ext uri="{FF2B5EF4-FFF2-40B4-BE49-F238E27FC236}">
                  <a16:creationId xmlns:a16="http://schemas.microsoft.com/office/drawing/2014/main" xmlns="" id="{33C08C6E-653A-4D35-84A4-2D23843DF03F}"/>
                </a:ext>
              </a:extLst>
            </p:cNvPr>
            <p:cNvSpPr>
              <a:spLocks noChangeArrowheads="1"/>
            </p:cNvSpPr>
            <p:nvPr/>
          </p:nvSpPr>
          <p:spPr bwMode="auto">
            <a:xfrm>
              <a:off x="4630" y="2012"/>
              <a:ext cx="275" cy="192"/>
            </a:xfrm>
            <a:prstGeom prst="rect">
              <a:avLst/>
            </a:prstGeom>
            <a:solidFill>
              <a:srgbClr val="CC99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Rectangle 661">
              <a:extLst>
                <a:ext uri="{FF2B5EF4-FFF2-40B4-BE49-F238E27FC236}">
                  <a16:creationId xmlns:a16="http://schemas.microsoft.com/office/drawing/2014/main" xmlns="" id="{DBFB167D-9E60-428C-A2B3-CA3E1AFC5C07}"/>
                </a:ext>
              </a:extLst>
            </p:cNvPr>
            <p:cNvSpPr>
              <a:spLocks noChangeArrowheads="1"/>
            </p:cNvSpPr>
            <p:nvPr/>
          </p:nvSpPr>
          <p:spPr bwMode="auto">
            <a:xfrm>
              <a:off x="4630" y="2012"/>
              <a:ext cx="275" cy="192"/>
            </a:xfrm>
            <a:prstGeom prst="rect">
              <a:avLst/>
            </a:prstGeom>
            <a:noFill/>
            <a:ln w="11113">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Line 662">
              <a:extLst>
                <a:ext uri="{FF2B5EF4-FFF2-40B4-BE49-F238E27FC236}">
                  <a16:creationId xmlns:a16="http://schemas.microsoft.com/office/drawing/2014/main" xmlns="" id="{30B7DE20-04F7-4585-AC5B-AED67D234DA7}"/>
                </a:ext>
              </a:extLst>
            </p:cNvPr>
            <p:cNvSpPr>
              <a:spLocks noChangeShapeType="1"/>
            </p:cNvSpPr>
            <p:nvPr/>
          </p:nvSpPr>
          <p:spPr bwMode="auto">
            <a:xfrm flipV="1">
              <a:off x="4833" y="1527"/>
              <a:ext cx="1" cy="477"/>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663">
              <a:extLst>
                <a:ext uri="{FF2B5EF4-FFF2-40B4-BE49-F238E27FC236}">
                  <a16:creationId xmlns:a16="http://schemas.microsoft.com/office/drawing/2014/main" xmlns="" id="{3EEE0F36-9A8D-4D76-AC16-33E10988DBD9}"/>
                </a:ext>
              </a:extLst>
            </p:cNvPr>
            <p:cNvSpPr>
              <a:spLocks/>
            </p:cNvSpPr>
            <p:nvPr/>
          </p:nvSpPr>
          <p:spPr bwMode="auto">
            <a:xfrm>
              <a:off x="4813" y="1466"/>
              <a:ext cx="46" cy="84"/>
            </a:xfrm>
            <a:custGeom>
              <a:avLst/>
              <a:gdLst>
                <a:gd name="T0" fmla="*/ 46 w 46"/>
                <a:gd name="T1" fmla="*/ 84 h 84"/>
                <a:gd name="T2" fmla="*/ 26 w 46"/>
                <a:gd name="T3" fmla="*/ 0 h 84"/>
                <a:gd name="T4" fmla="*/ 0 w 46"/>
                <a:gd name="T5" fmla="*/ 84 h 84"/>
                <a:gd name="T6" fmla="*/ 46 w 46"/>
                <a:gd name="T7" fmla="*/ 84 h 84"/>
              </a:gdLst>
              <a:ahLst/>
              <a:cxnLst>
                <a:cxn ang="0">
                  <a:pos x="T0" y="T1"/>
                </a:cxn>
                <a:cxn ang="0">
                  <a:pos x="T2" y="T3"/>
                </a:cxn>
                <a:cxn ang="0">
                  <a:pos x="T4" y="T5"/>
                </a:cxn>
                <a:cxn ang="0">
                  <a:pos x="T6" y="T7"/>
                </a:cxn>
              </a:cxnLst>
              <a:rect l="0" t="0" r="r" b="b"/>
              <a:pathLst>
                <a:path w="46" h="84">
                  <a:moveTo>
                    <a:pt x="46" y="84"/>
                  </a:moveTo>
                  <a:lnTo>
                    <a:pt x="26" y="0"/>
                  </a:lnTo>
                  <a:lnTo>
                    <a:pt x="0" y="84"/>
                  </a:lnTo>
                  <a:lnTo>
                    <a:pt x="46" y="8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Line 664">
              <a:extLst>
                <a:ext uri="{FF2B5EF4-FFF2-40B4-BE49-F238E27FC236}">
                  <a16:creationId xmlns:a16="http://schemas.microsoft.com/office/drawing/2014/main" xmlns="" id="{72AE3D10-38B7-4012-8B97-E563EFA81A30}"/>
                </a:ext>
              </a:extLst>
            </p:cNvPr>
            <p:cNvSpPr>
              <a:spLocks noChangeShapeType="1"/>
            </p:cNvSpPr>
            <p:nvPr/>
          </p:nvSpPr>
          <p:spPr bwMode="auto">
            <a:xfrm flipV="1">
              <a:off x="4702" y="1527"/>
              <a:ext cx="1" cy="177"/>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665">
              <a:extLst>
                <a:ext uri="{FF2B5EF4-FFF2-40B4-BE49-F238E27FC236}">
                  <a16:creationId xmlns:a16="http://schemas.microsoft.com/office/drawing/2014/main" xmlns="" id="{8675E9D3-1D43-4205-8AA5-98D3BD12A000}"/>
                </a:ext>
              </a:extLst>
            </p:cNvPr>
            <p:cNvSpPr>
              <a:spLocks/>
            </p:cNvSpPr>
            <p:nvPr/>
          </p:nvSpPr>
          <p:spPr bwMode="auto">
            <a:xfrm>
              <a:off x="4683" y="1466"/>
              <a:ext cx="46" cy="84"/>
            </a:xfrm>
            <a:custGeom>
              <a:avLst/>
              <a:gdLst>
                <a:gd name="T0" fmla="*/ 46 w 46"/>
                <a:gd name="T1" fmla="*/ 84 h 84"/>
                <a:gd name="T2" fmla="*/ 26 w 46"/>
                <a:gd name="T3" fmla="*/ 0 h 84"/>
                <a:gd name="T4" fmla="*/ 0 w 46"/>
                <a:gd name="T5" fmla="*/ 84 h 84"/>
                <a:gd name="T6" fmla="*/ 46 w 46"/>
                <a:gd name="T7" fmla="*/ 84 h 84"/>
              </a:gdLst>
              <a:ahLst/>
              <a:cxnLst>
                <a:cxn ang="0">
                  <a:pos x="T0" y="T1"/>
                </a:cxn>
                <a:cxn ang="0">
                  <a:pos x="T2" y="T3"/>
                </a:cxn>
                <a:cxn ang="0">
                  <a:pos x="T4" y="T5"/>
                </a:cxn>
                <a:cxn ang="0">
                  <a:pos x="T6" y="T7"/>
                </a:cxn>
              </a:cxnLst>
              <a:rect l="0" t="0" r="r" b="b"/>
              <a:pathLst>
                <a:path w="46" h="84">
                  <a:moveTo>
                    <a:pt x="46" y="84"/>
                  </a:moveTo>
                  <a:lnTo>
                    <a:pt x="26" y="0"/>
                  </a:lnTo>
                  <a:lnTo>
                    <a:pt x="0" y="84"/>
                  </a:lnTo>
                  <a:lnTo>
                    <a:pt x="46" y="8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Line 666">
              <a:extLst>
                <a:ext uri="{FF2B5EF4-FFF2-40B4-BE49-F238E27FC236}">
                  <a16:creationId xmlns:a16="http://schemas.microsoft.com/office/drawing/2014/main" xmlns="" id="{5FC87F95-0B27-4E34-97FE-7D5D088E3CEE}"/>
                </a:ext>
              </a:extLst>
            </p:cNvPr>
            <p:cNvSpPr>
              <a:spLocks noChangeShapeType="1"/>
            </p:cNvSpPr>
            <p:nvPr/>
          </p:nvSpPr>
          <p:spPr bwMode="auto">
            <a:xfrm>
              <a:off x="4702" y="1458"/>
              <a:ext cx="288" cy="1"/>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667">
              <a:extLst>
                <a:ext uri="{FF2B5EF4-FFF2-40B4-BE49-F238E27FC236}">
                  <a16:creationId xmlns:a16="http://schemas.microsoft.com/office/drawing/2014/main" xmlns="" id="{32603BAC-17C7-4278-A6EC-9D810B581AD0}"/>
                </a:ext>
              </a:extLst>
            </p:cNvPr>
            <p:cNvSpPr>
              <a:spLocks/>
            </p:cNvSpPr>
            <p:nvPr/>
          </p:nvSpPr>
          <p:spPr bwMode="auto">
            <a:xfrm>
              <a:off x="4976" y="1435"/>
              <a:ext cx="72" cy="54"/>
            </a:xfrm>
            <a:custGeom>
              <a:avLst/>
              <a:gdLst>
                <a:gd name="T0" fmla="*/ 0 w 72"/>
                <a:gd name="T1" fmla="*/ 54 h 54"/>
                <a:gd name="T2" fmla="*/ 72 w 72"/>
                <a:gd name="T3" fmla="*/ 31 h 54"/>
                <a:gd name="T4" fmla="*/ 0 w 72"/>
                <a:gd name="T5" fmla="*/ 0 h 54"/>
                <a:gd name="T6" fmla="*/ 0 w 72"/>
                <a:gd name="T7" fmla="*/ 54 h 54"/>
              </a:gdLst>
              <a:ahLst/>
              <a:cxnLst>
                <a:cxn ang="0">
                  <a:pos x="T0" y="T1"/>
                </a:cxn>
                <a:cxn ang="0">
                  <a:pos x="T2" y="T3"/>
                </a:cxn>
                <a:cxn ang="0">
                  <a:pos x="T4" y="T5"/>
                </a:cxn>
                <a:cxn ang="0">
                  <a:pos x="T6" y="T7"/>
                </a:cxn>
              </a:cxnLst>
              <a:rect l="0" t="0" r="r" b="b"/>
              <a:pathLst>
                <a:path w="72" h="54">
                  <a:moveTo>
                    <a:pt x="0" y="54"/>
                  </a:moveTo>
                  <a:lnTo>
                    <a:pt x="72" y="31"/>
                  </a:lnTo>
                  <a:lnTo>
                    <a:pt x="0" y="0"/>
                  </a:lnTo>
                  <a:lnTo>
                    <a:pt x="0" y="5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Line 668">
              <a:extLst>
                <a:ext uri="{FF2B5EF4-FFF2-40B4-BE49-F238E27FC236}">
                  <a16:creationId xmlns:a16="http://schemas.microsoft.com/office/drawing/2014/main" xmlns="" id="{905E796C-7C95-4685-B3D3-3D8779B22407}"/>
                </a:ext>
              </a:extLst>
            </p:cNvPr>
            <p:cNvSpPr>
              <a:spLocks noChangeShapeType="1"/>
            </p:cNvSpPr>
            <p:nvPr/>
          </p:nvSpPr>
          <p:spPr bwMode="auto">
            <a:xfrm>
              <a:off x="4650" y="1627"/>
              <a:ext cx="0" cy="6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Line 669">
              <a:extLst>
                <a:ext uri="{FF2B5EF4-FFF2-40B4-BE49-F238E27FC236}">
                  <a16:creationId xmlns:a16="http://schemas.microsoft.com/office/drawing/2014/main" xmlns="" id="{113B572C-D514-4010-AEBE-4BFC0953E763}"/>
                </a:ext>
              </a:extLst>
            </p:cNvPr>
            <p:cNvSpPr>
              <a:spLocks noChangeShapeType="1"/>
            </p:cNvSpPr>
            <p:nvPr/>
          </p:nvSpPr>
          <p:spPr bwMode="auto">
            <a:xfrm>
              <a:off x="5048" y="1458"/>
              <a:ext cx="1" cy="10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670">
              <a:extLst>
                <a:ext uri="{FF2B5EF4-FFF2-40B4-BE49-F238E27FC236}">
                  <a16:creationId xmlns:a16="http://schemas.microsoft.com/office/drawing/2014/main" xmlns="" id="{5C5D7A76-F93A-4BDA-B6FB-26D027C32253}"/>
                </a:ext>
              </a:extLst>
            </p:cNvPr>
            <p:cNvSpPr>
              <a:spLocks/>
            </p:cNvSpPr>
            <p:nvPr/>
          </p:nvSpPr>
          <p:spPr bwMode="auto">
            <a:xfrm>
              <a:off x="5003" y="1573"/>
              <a:ext cx="112" cy="70"/>
            </a:xfrm>
            <a:custGeom>
              <a:avLst/>
              <a:gdLst>
                <a:gd name="T0" fmla="*/ 112 w 112"/>
                <a:gd name="T1" fmla="*/ 70 h 70"/>
                <a:gd name="T2" fmla="*/ 85 w 112"/>
                <a:gd name="T3" fmla="*/ 0 h 70"/>
                <a:gd name="T4" fmla="*/ 26 w 112"/>
                <a:gd name="T5" fmla="*/ 0 h 70"/>
                <a:gd name="T6" fmla="*/ 0 w 112"/>
                <a:gd name="T7" fmla="*/ 70 h 70"/>
                <a:gd name="T8" fmla="*/ 112 w 112"/>
                <a:gd name="T9" fmla="*/ 70 h 70"/>
              </a:gdLst>
              <a:ahLst/>
              <a:cxnLst>
                <a:cxn ang="0">
                  <a:pos x="T0" y="T1"/>
                </a:cxn>
                <a:cxn ang="0">
                  <a:pos x="T2" y="T3"/>
                </a:cxn>
                <a:cxn ang="0">
                  <a:pos x="T4" y="T5"/>
                </a:cxn>
                <a:cxn ang="0">
                  <a:pos x="T6" y="T7"/>
                </a:cxn>
                <a:cxn ang="0">
                  <a:pos x="T8" y="T9"/>
                </a:cxn>
              </a:cxnLst>
              <a:rect l="0" t="0" r="r" b="b"/>
              <a:pathLst>
                <a:path w="112" h="70">
                  <a:moveTo>
                    <a:pt x="112" y="70"/>
                  </a:moveTo>
                  <a:lnTo>
                    <a:pt x="85" y="0"/>
                  </a:lnTo>
                  <a:lnTo>
                    <a:pt x="26" y="0"/>
                  </a:lnTo>
                  <a:lnTo>
                    <a:pt x="0" y="70"/>
                  </a:lnTo>
                  <a:lnTo>
                    <a:pt x="112" y="70"/>
                  </a:lnTo>
                  <a:close/>
                </a:path>
              </a:pathLst>
            </a:custGeom>
            <a:solidFill>
              <a:srgbClr val="CC99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671">
              <a:extLst>
                <a:ext uri="{FF2B5EF4-FFF2-40B4-BE49-F238E27FC236}">
                  <a16:creationId xmlns:a16="http://schemas.microsoft.com/office/drawing/2014/main" xmlns="" id="{862403ED-4FC5-4771-B405-8EF0F12F8B8A}"/>
                </a:ext>
              </a:extLst>
            </p:cNvPr>
            <p:cNvSpPr>
              <a:spLocks/>
            </p:cNvSpPr>
            <p:nvPr/>
          </p:nvSpPr>
          <p:spPr bwMode="auto">
            <a:xfrm>
              <a:off x="5003" y="1573"/>
              <a:ext cx="112" cy="70"/>
            </a:xfrm>
            <a:custGeom>
              <a:avLst/>
              <a:gdLst>
                <a:gd name="T0" fmla="*/ 112 w 112"/>
                <a:gd name="T1" fmla="*/ 70 h 70"/>
                <a:gd name="T2" fmla="*/ 85 w 112"/>
                <a:gd name="T3" fmla="*/ 0 h 70"/>
                <a:gd name="T4" fmla="*/ 26 w 112"/>
                <a:gd name="T5" fmla="*/ 0 h 70"/>
                <a:gd name="T6" fmla="*/ 0 w 112"/>
                <a:gd name="T7" fmla="*/ 70 h 70"/>
                <a:gd name="T8" fmla="*/ 112 w 112"/>
                <a:gd name="T9" fmla="*/ 70 h 70"/>
              </a:gdLst>
              <a:ahLst/>
              <a:cxnLst>
                <a:cxn ang="0">
                  <a:pos x="T0" y="T1"/>
                </a:cxn>
                <a:cxn ang="0">
                  <a:pos x="T2" y="T3"/>
                </a:cxn>
                <a:cxn ang="0">
                  <a:pos x="T4" y="T5"/>
                </a:cxn>
                <a:cxn ang="0">
                  <a:pos x="T6" y="T7"/>
                </a:cxn>
                <a:cxn ang="0">
                  <a:pos x="T8" y="T9"/>
                </a:cxn>
              </a:cxnLst>
              <a:rect l="0" t="0" r="r" b="b"/>
              <a:pathLst>
                <a:path w="112" h="70">
                  <a:moveTo>
                    <a:pt x="112" y="70"/>
                  </a:moveTo>
                  <a:lnTo>
                    <a:pt x="85" y="0"/>
                  </a:lnTo>
                  <a:lnTo>
                    <a:pt x="26" y="0"/>
                  </a:lnTo>
                  <a:lnTo>
                    <a:pt x="0" y="70"/>
                  </a:lnTo>
                  <a:lnTo>
                    <a:pt x="112" y="70"/>
                  </a:lnTo>
                  <a:close/>
                </a:path>
              </a:pathLst>
            </a:custGeom>
            <a:noFill/>
            <a:ln w="1111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Rectangle 672">
              <a:extLst>
                <a:ext uri="{FF2B5EF4-FFF2-40B4-BE49-F238E27FC236}">
                  <a16:creationId xmlns:a16="http://schemas.microsoft.com/office/drawing/2014/main" xmlns="" id="{70384722-5262-4FAE-93C6-E2DC10A96C4B}"/>
                </a:ext>
              </a:extLst>
            </p:cNvPr>
            <p:cNvSpPr>
              <a:spLocks noChangeArrowheads="1"/>
            </p:cNvSpPr>
            <p:nvPr/>
          </p:nvSpPr>
          <p:spPr bwMode="auto">
            <a:xfrm>
              <a:off x="5003" y="1643"/>
              <a:ext cx="117" cy="200"/>
            </a:xfrm>
            <a:prstGeom prst="rect">
              <a:avLst/>
            </a:prstGeom>
            <a:solidFill>
              <a:srgbClr val="CC99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Rectangle 673">
              <a:extLst>
                <a:ext uri="{FF2B5EF4-FFF2-40B4-BE49-F238E27FC236}">
                  <a16:creationId xmlns:a16="http://schemas.microsoft.com/office/drawing/2014/main" xmlns="" id="{9AC9F985-A5AC-4D57-A43A-B5BD22FEBCD8}"/>
                </a:ext>
              </a:extLst>
            </p:cNvPr>
            <p:cNvSpPr>
              <a:spLocks noChangeArrowheads="1"/>
            </p:cNvSpPr>
            <p:nvPr/>
          </p:nvSpPr>
          <p:spPr bwMode="auto">
            <a:xfrm>
              <a:off x="5003" y="1643"/>
              <a:ext cx="117" cy="200"/>
            </a:xfrm>
            <a:prstGeom prst="rect">
              <a:avLst/>
            </a:prstGeom>
            <a:noFill/>
            <a:ln w="11113">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674">
              <a:extLst>
                <a:ext uri="{FF2B5EF4-FFF2-40B4-BE49-F238E27FC236}">
                  <a16:creationId xmlns:a16="http://schemas.microsoft.com/office/drawing/2014/main" xmlns="" id="{C3389C3C-0637-4D1D-8B23-4F93C08CA58F}"/>
                </a:ext>
              </a:extLst>
            </p:cNvPr>
            <p:cNvSpPr>
              <a:spLocks/>
            </p:cNvSpPr>
            <p:nvPr/>
          </p:nvSpPr>
          <p:spPr bwMode="auto">
            <a:xfrm>
              <a:off x="5003" y="1827"/>
              <a:ext cx="112" cy="77"/>
            </a:xfrm>
            <a:custGeom>
              <a:avLst/>
              <a:gdLst>
                <a:gd name="T0" fmla="*/ 112 w 112"/>
                <a:gd name="T1" fmla="*/ 39 h 77"/>
                <a:gd name="T2" fmla="*/ 105 w 112"/>
                <a:gd name="T3" fmla="*/ 54 h 77"/>
                <a:gd name="T4" fmla="*/ 91 w 112"/>
                <a:gd name="T5" fmla="*/ 69 h 77"/>
                <a:gd name="T6" fmla="*/ 52 w 112"/>
                <a:gd name="T7" fmla="*/ 77 h 77"/>
                <a:gd name="T8" fmla="*/ 20 w 112"/>
                <a:gd name="T9" fmla="*/ 69 h 77"/>
                <a:gd name="T10" fmla="*/ 7 w 112"/>
                <a:gd name="T11" fmla="*/ 54 h 77"/>
                <a:gd name="T12" fmla="*/ 0 w 112"/>
                <a:gd name="T13" fmla="*/ 39 h 77"/>
                <a:gd name="T14" fmla="*/ 0 w 112"/>
                <a:gd name="T15" fmla="*/ 0 h 77"/>
                <a:gd name="T16" fmla="*/ 112 w 112"/>
                <a:gd name="T17" fmla="*/ 0 h 77"/>
                <a:gd name="T18" fmla="*/ 112 w 112"/>
                <a:gd name="T19" fmla="*/ 39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2" h="77">
                  <a:moveTo>
                    <a:pt x="112" y="39"/>
                  </a:moveTo>
                  <a:lnTo>
                    <a:pt x="105" y="54"/>
                  </a:lnTo>
                  <a:lnTo>
                    <a:pt x="91" y="69"/>
                  </a:lnTo>
                  <a:lnTo>
                    <a:pt x="52" y="77"/>
                  </a:lnTo>
                  <a:lnTo>
                    <a:pt x="20" y="69"/>
                  </a:lnTo>
                  <a:lnTo>
                    <a:pt x="7" y="54"/>
                  </a:lnTo>
                  <a:lnTo>
                    <a:pt x="0" y="39"/>
                  </a:lnTo>
                  <a:lnTo>
                    <a:pt x="0" y="0"/>
                  </a:lnTo>
                  <a:lnTo>
                    <a:pt x="112" y="0"/>
                  </a:lnTo>
                  <a:lnTo>
                    <a:pt x="112" y="39"/>
                  </a:lnTo>
                  <a:close/>
                </a:path>
              </a:pathLst>
            </a:custGeom>
            <a:solidFill>
              <a:srgbClr val="CC99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675">
              <a:extLst>
                <a:ext uri="{FF2B5EF4-FFF2-40B4-BE49-F238E27FC236}">
                  <a16:creationId xmlns:a16="http://schemas.microsoft.com/office/drawing/2014/main" xmlns="" id="{C455518F-FC2D-45DA-BF90-EF29BBCD42DD}"/>
                </a:ext>
              </a:extLst>
            </p:cNvPr>
            <p:cNvSpPr>
              <a:spLocks/>
            </p:cNvSpPr>
            <p:nvPr/>
          </p:nvSpPr>
          <p:spPr bwMode="auto">
            <a:xfrm>
              <a:off x="5003" y="1827"/>
              <a:ext cx="112" cy="77"/>
            </a:xfrm>
            <a:custGeom>
              <a:avLst/>
              <a:gdLst>
                <a:gd name="T0" fmla="*/ 112 w 112"/>
                <a:gd name="T1" fmla="*/ 39 h 77"/>
                <a:gd name="T2" fmla="*/ 105 w 112"/>
                <a:gd name="T3" fmla="*/ 54 h 77"/>
                <a:gd name="T4" fmla="*/ 91 w 112"/>
                <a:gd name="T5" fmla="*/ 69 h 77"/>
                <a:gd name="T6" fmla="*/ 52 w 112"/>
                <a:gd name="T7" fmla="*/ 77 h 77"/>
                <a:gd name="T8" fmla="*/ 20 w 112"/>
                <a:gd name="T9" fmla="*/ 69 h 77"/>
                <a:gd name="T10" fmla="*/ 7 w 112"/>
                <a:gd name="T11" fmla="*/ 54 h 77"/>
                <a:gd name="T12" fmla="*/ 0 w 112"/>
                <a:gd name="T13" fmla="*/ 39 h 77"/>
                <a:gd name="T14" fmla="*/ 0 w 112"/>
                <a:gd name="T15" fmla="*/ 0 h 77"/>
                <a:gd name="T16" fmla="*/ 112 w 112"/>
                <a:gd name="T17" fmla="*/ 0 h 77"/>
                <a:gd name="T18" fmla="*/ 112 w 112"/>
                <a:gd name="T19" fmla="*/ 39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2" h="77">
                  <a:moveTo>
                    <a:pt x="112" y="39"/>
                  </a:moveTo>
                  <a:lnTo>
                    <a:pt x="105" y="54"/>
                  </a:lnTo>
                  <a:lnTo>
                    <a:pt x="91" y="69"/>
                  </a:lnTo>
                  <a:lnTo>
                    <a:pt x="52" y="77"/>
                  </a:lnTo>
                  <a:lnTo>
                    <a:pt x="20" y="69"/>
                  </a:lnTo>
                  <a:lnTo>
                    <a:pt x="7" y="54"/>
                  </a:lnTo>
                  <a:lnTo>
                    <a:pt x="0" y="39"/>
                  </a:lnTo>
                  <a:lnTo>
                    <a:pt x="0" y="0"/>
                  </a:lnTo>
                  <a:lnTo>
                    <a:pt x="112" y="0"/>
                  </a:lnTo>
                  <a:lnTo>
                    <a:pt x="112" y="39"/>
                  </a:lnTo>
                  <a:close/>
                </a:path>
              </a:pathLst>
            </a:custGeom>
            <a:noFill/>
            <a:ln w="1111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Line 676">
              <a:extLst>
                <a:ext uri="{FF2B5EF4-FFF2-40B4-BE49-F238E27FC236}">
                  <a16:creationId xmlns:a16="http://schemas.microsoft.com/office/drawing/2014/main" xmlns="" id="{99F94B70-6435-48F0-B3B0-7D002915E7DF}"/>
                </a:ext>
              </a:extLst>
            </p:cNvPr>
            <p:cNvSpPr>
              <a:spLocks noChangeShapeType="1"/>
            </p:cNvSpPr>
            <p:nvPr/>
          </p:nvSpPr>
          <p:spPr bwMode="auto">
            <a:xfrm>
              <a:off x="5101" y="1643"/>
              <a:ext cx="0" cy="184"/>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Line 677">
              <a:extLst>
                <a:ext uri="{FF2B5EF4-FFF2-40B4-BE49-F238E27FC236}">
                  <a16:creationId xmlns:a16="http://schemas.microsoft.com/office/drawing/2014/main" xmlns="" id="{262CB86C-96AD-4CC0-B4BE-E25A71962C64}"/>
                </a:ext>
              </a:extLst>
            </p:cNvPr>
            <p:cNvSpPr>
              <a:spLocks noChangeShapeType="1"/>
            </p:cNvSpPr>
            <p:nvPr/>
          </p:nvSpPr>
          <p:spPr bwMode="auto">
            <a:xfrm>
              <a:off x="5082" y="1643"/>
              <a:ext cx="0" cy="184"/>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Line 678">
              <a:extLst>
                <a:ext uri="{FF2B5EF4-FFF2-40B4-BE49-F238E27FC236}">
                  <a16:creationId xmlns:a16="http://schemas.microsoft.com/office/drawing/2014/main" xmlns="" id="{DF4CDD9D-B448-49BD-B29F-133AF4DD093E}"/>
                </a:ext>
              </a:extLst>
            </p:cNvPr>
            <p:cNvSpPr>
              <a:spLocks noChangeShapeType="1"/>
            </p:cNvSpPr>
            <p:nvPr/>
          </p:nvSpPr>
          <p:spPr bwMode="auto">
            <a:xfrm>
              <a:off x="5062" y="1643"/>
              <a:ext cx="1" cy="177"/>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Line 679">
              <a:extLst>
                <a:ext uri="{FF2B5EF4-FFF2-40B4-BE49-F238E27FC236}">
                  <a16:creationId xmlns:a16="http://schemas.microsoft.com/office/drawing/2014/main" xmlns="" id="{9D65C551-7532-4BE7-B7BA-B188D4769AB2}"/>
                </a:ext>
              </a:extLst>
            </p:cNvPr>
            <p:cNvSpPr>
              <a:spLocks noChangeShapeType="1"/>
            </p:cNvSpPr>
            <p:nvPr/>
          </p:nvSpPr>
          <p:spPr bwMode="auto">
            <a:xfrm>
              <a:off x="5043" y="1643"/>
              <a:ext cx="0" cy="177"/>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Line 680">
              <a:extLst>
                <a:ext uri="{FF2B5EF4-FFF2-40B4-BE49-F238E27FC236}">
                  <a16:creationId xmlns:a16="http://schemas.microsoft.com/office/drawing/2014/main" xmlns="" id="{CD2E380B-8985-4DAE-AFEA-D3802A86694D}"/>
                </a:ext>
              </a:extLst>
            </p:cNvPr>
            <p:cNvSpPr>
              <a:spLocks noChangeShapeType="1"/>
            </p:cNvSpPr>
            <p:nvPr/>
          </p:nvSpPr>
          <p:spPr bwMode="auto">
            <a:xfrm>
              <a:off x="5023" y="1650"/>
              <a:ext cx="0" cy="177"/>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Line 681">
              <a:extLst>
                <a:ext uri="{FF2B5EF4-FFF2-40B4-BE49-F238E27FC236}">
                  <a16:creationId xmlns:a16="http://schemas.microsoft.com/office/drawing/2014/main" xmlns="" id="{E85925E2-D712-4715-A2DD-F3101FC2C31A}"/>
                </a:ext>
              </a:extLst>
            </p:cNvPr>
            <p:cNvSpPr>
              <a:spLocks noChangeShapeType="1"/>
            </p:cNvSpPr>
            <p:nvPr/>
          </p:nvSpPr>
          <p:spPr bwMode="auto">
            <a:xfrm>
              <a:off x="5062" y="1904"/>
              <a:ext cx="1" cy="485"/>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Line 682">
              <a:extLst>
                <a:ext uri="{FF2B5EF4-FFF2-40B4-BE49-F238E27FC236}">
                  <a16:creationId xmlns:a16="http://schemas.microsoft.com/office/drawing/2014/main" xmlns="" id="{2D8BFB9D-C275-40DF-93C2-1CD7E65154BC}"/>
                </a:ext>
              </a:extLst>
            </p:cNvPr>
            <p:cNvSpPr>
              <a:spLocks noChangeShapeType="1"/>
            </p:cNvSpPr>
            <p:nvPr/>
          </p:nvSpPr>
          <p:spPr bwMode="auto">
            <a:xfrm flipH="1">
              <a:off x="4729" y="2389"/>
              <a:ext cx="314"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683">
              <a:extLst>
                <a:ext uri="{FF2B5EF4-FFF2-40B4-BE49-F238E27FC236}">
                  <a16:creationId xmlns:a16="http://schemas.microsoft.com/office/drawing/2014/main" xmlns="" id="{34E1222B-0994-4C8E-B686-438E12FB76F0}"/>
                </a:ext>
              </a:extLst>
            </p:cNvPr>
            <p:cNvSpPr>
              <a:spLocks/>
            </p:cNvSpPr>
            <p:nvPr/>
          </p:nvSpPr>
          <p:spPr bwMode="auto">
            <a:xfrm>
              <a:off x="4669" y="2365"/>
              <a:ext cx="79" cy="54"/>
            </a:xfrm>
            <a:custGeom>
              <a:avLst/>
              <a:gdLst>
                <a:gd name="T0" fmla="*/ 79 w 79"/>
                <a:gd name="T1" fmla="*/ 0 h 54"/>
                <a:gd name="T2" fmla="*/ 0 w 79"/>
                <a:gd name="T3" fmla="*/ 24 h 54"/>
                <a:gd name="T4" fmla="*/ 79 w 79"/>
                <a:gd name="T5" fmla="*/ 54 h 54"/>
                <a:gd name="T6" fmla="*/ 79 w 79"/>
                <a:gd name="T7" fmla="*/ 0 h 54"/>
              </a:gdLst>
              <a:ahLst/>
              <a:cxnLst>
                <a:cxn ang="0">
                  <a:pos x="T0" y="T1"/>
                </a:cxn>
                <a:cxn ang="0">
                  <a:pos x="T2" y="T3"/>
                </a:cxn>
                <a:cxn ang="0">
                  <a:pos x="T4" y="T5"/>
                </a:cxn>
                <a:cxn ang="0">
                  <a:pos x="T6" y="T7"/>
                </a:cxn>
              </a:cxnLst>
              <a:rect l="0" t="0" r="r" b="b"/>
              <a:pathLst>
                <a:path w="79" h="54">
                  <a:moveTo>
                    <a:pt x="79" y="0"/>
                  </a:moveTo>
                  <a:lnTo>
                    <a:pt x="0" y="24"/>
                  </a:lnTo>
                  <a:lnTo>
                    <a:pt x="79" y="54"/>
                  </a:lnTo>
                  <a:lnTo>
                    <a:pt x="7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Rectangle 684">
              <a:extLst>
                <a:ext uri="{FF2B5EF4-FFF2-40B4-BE49-F238E27FC236}">
                  <a16:creationId xmlns:a16="http://schemas.microsoft.com/office/drawing/2014/main" xmlns="" id="{8CAF5154-4657-47BA-96DF-EA4524B71917}"/>
                </a:ext>
              </a:extLst>
            </p:cNvPr>
            <p:cNvSpPr>
              <a:spLocks noChangeArrowheads="1"/>
            </p:cNvSpPr>
            <p:nvPr/>
          </p:nvSpPr>
          <p:spPr bwMode="auto">
            <a:xfrm>
              <a:off x="4715" y="2273"/>
              <a:ext cx="83"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41</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94" name="Rectangle 685">
              <a:extLst>
                <a:ext uri="{FF2B5EF4-FFF2-40B4-BE49-F238E27FC236}">
                  <a16:creationId xmlns:a16="http://schemas.microsoft.com/office/drawing/2014/main" xmlns="" id="{E9822072-D754-4162-B6FF-8161DF29FFA3}"/>
                </a:ext>
              </a:extLst>
            </p:cNvPr>
            <p:cNvSpPr>
              <a:spLocks noChangeArrowheads="1"/>
            </p:cNvSpPr>
            <p:nvPr/>
          </p:nvSpPr>
          <p:spPr bwMode="auto">
            <a:xfrm>
              <a:off x="4771" y="2273"/>
              <a:ext cx="56"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95" name="Rectangle 686">
              <a:extLst>
                <a:ext uri="{FF2B5EF4-FFF2-40B4-BE49-F238E27FC236}">
                  <a16:creationId xmlns:a16="http://schemas.microsoft.com/office/drawing/2014/main" xmlns="" id="{B03AC62C-16BB-4D38-B01B-FFB7D21A4F46}"/>
                </a:ext>
              </a:extLst>
            </p:cNvPr>
            <p:cNvSpPr>
              <a:spLocks noChangeArrowheads="1"/>
            </p:cNvSpPr>
            <p:nvPr/>
          </p:nvSpPr>
          <p:spPr bwMode="auto">
            <a:xfrm>
              <a:off x="4799" y="2273"/>
              <a:ext cx="56"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D</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96" name="Rectangle 687">
              <a:extLst>
                <a:ext uri="{FF2B5EF4-FFF2-40B4-BE49-F238E27FC236}">
                  <a16:creationId xmlns:a16="http://schemas.microsoft.com/office/drawing/2014/main" xmlns="" id="{2A932138-C41E-47F3-9781-246F45F28938}"/>
                </a:ext>
              </a:extLst>
            </p:cNvPr>
            <p:cNvSpPr>
              <a:spLocks noChangeArrowheads="1"/>
            </p:cNvSpPr>
            <p:nvPr/>
          </p:nvSpPr>
          <p:spPr bwMode="auto">
            <a:xfrm>
              <a:off x="4827" y="2273"/>
              <a:ext cx="56"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97" name="Rectangle 688">
              <a:extLst>
                <a:ext uri="{FF2B5EF4-FFF2-40B4-BE49-F238E27FC236}">
                  <a16:creationId xmlns:a16="http://schemas.microsoft.com/office/drawing/2014/main" xmlns="" id="{29A7BA3A-674C-4680-94EA-1B4FF5E408FD}"/>
                </a:ext>
              </a:extLst>
            </p:cNvPr>
            <p:cNvSpPr>
              <a:spLocks noChangeArrowheads="1"/>
            </p:cNvSpPr>
            <p:nvPr/>
          </p:nvSpPr>
          <p:spPr bwMode="auto">
            <a:xfrm>
              <a:off x="4855" y="2273"/>
              <a:ext cx="140"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3004</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98" name="Rectangle 689">
              <a:extLst>
                <a:ext uri="{FF2B5EF4-FFF2-40B4-BE49-F238E27FC236}">
                  <a16:creationId xmlns:a16="http://schemas.microsoft.com/office/drawing/2014/main" xmlns="" id="{E283022B-17A2-4B1F-9124-D44EFE07AA7A}"/>
                </a:ext>
              </a:extLst>
            </p:cNvPr>
            <p:cNvSpPr>
              <a:spLocks noChangeArrowheads="1"/>
            </p:cNvSpPr>
            <p:nvPr/>
          </p:nvSpPr>
          <p:spPr bwMode="auto">
            <a:xfrm>
              <a:off x="4968" y="2235"/>
              <a:ext cx="62"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rgbClr val="000000"/>
                  </a:solidFill>
                  <a:effectLst/>
                  <a:latin typeface="Times New Roman" panose="02020603050405020304" pitchFamily="18" charset="0"/>
                </a:rPr>
                <a:t>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99" name="Rectangle 690">
              <a:extLst>
                <a:ext uri="{FF2B5EF4-FFF2-40B4-BE49-F238E27FC236}">
                  <a16:creationId xmlns:a16="http://schemas.microsoft.com/office/drawing/2014/main" xmlns="" id="{2FB4D973-4EB7-4DB5-A842-8FADB8486980}"/>
                </a:ext>
              </a:extLst>
            </p:cNvPr>
            <p:cNvSpPr>
              <a:spLocks noChangeArrowheads="1"/>
            </p:cNvSpPr>
            <p:nvPr/>
          </p:nvSpPr>
          <p:spPr bwMode="auto">
            <a:xfrm>
              <a:off x="4794" y="1273"/>
              <a:ext cx="372" cy="116"/>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Rectangle 691">
              <a:extLst>
                <a:ext uri="{FF2B5EF4-FFF2-40B4-BE49-F238E27FC236}">
                  <a16:creationId xmlns:a16="http://schemas.microsoft.com/office/drawing/2014/main" xmlns="" id="{AB9CE0CD-3100-43E1-AC82-35B0E8BC977F}"/>
                </a:ext>
              </a:extLst>
            </p:cNvPr>
            <p:cNvSpPr>
              <a:spLocks noChangeArrowheads="1"/>
            </p:cNvSpPr>
            <p:nvPr/>
          </p:nvSpPr>
          <p:spPr bwMode="auto">
            <a:xfrm>
              <a:off x="4808" y="1305"/>
              <a:ext cx="83"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41</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01" name="Rectangle 692">
              <a:extLst>
                <a:ext uri="{FF2B5EF4-FFF2-40B4-BE49-F238E27FC236}">
                  <a16:creationId xmlns:a16="http://schemas.microsoft.com/office/drawing/2014/main" xmlns="" id="{883552A9-16E9-4F35-A555-C53A08CC27FB}"/>
                </a:ext>
              </a:extLst>
            </p:cNvPr>
            <p:cNvSpPr>
              <a:spLocks noChangeArrowheads="1"/>
            </p:cNvSpPr>
            <p:nvPr/>
          </p:nvSpPr>
          <p:spPr bwMode="auto">
            <a:xfrm>
              <a:off x="4863" y="1305"/>
              <a:ext cx="56"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02" name="Rectangle 693">
              <a:extLst>
                <a:ext uri="{FF2B5EF4-FFF2-40B4-BE49-F238E27FC236}">
                  <a16:creationId xmlns:a16="http://schemas.microsoft.com/office/drawing/2014/main" xmlns="" id="{8348854A-7A25-419E-B883-37D4A7C8452E}"/>
                </a:ext>
              </a:extLst>
            </p:cNvPr>
            <p:cNvSpPr>
              <a:spLocks noChangeArrowheads="1"/>
            </p:cNvSpPr>
            <p:nvPr/>
          </p:nvSpPr>
          <p:spPr bwMode="auto">
            <a:xfrm>
              <a:off x="4891" y="1305"/>
              <a:ext cx="56"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E</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03" name="Rectangle 694">
              <a:extLst>
                <a:ext uri="{FF2B5EF4-FFF2-40B4-BE49-F238E27FC236}">
                  <a16:creationId xmlns:a16="http://schemas.microsoft.com/office/drawing/2014/main" xmlns="" id="{A837CF0D-C184-4FAB-A175-E1021F02EC52}"/>
                </a:ext>
              </a:extLst>
            </p:cNvPr>
            <p:cNvSpPr>
              <a:spLocks noChangeArrowheads="1"/>
            </p:cNvSpPr>
            <p:nvPr/>
          </p:nvSpPr>
          <p:spPr bwMode="auto">
            <a:xfrm>
              <a:off x="4919" y="1305"/>
              <a:ext cx="56"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04" name="Rectangle 695">
              <a:extLst>
                <a:ext uri="{FF2B5EF4-FFF2-40B4-BE49-F238E27FC236}">
                  <a16:creationId xmlns:a16="http://schemas.microsoft.com/office/drawing/2014/main" xmlns="" id="{52D29066-871A-4996-9532-F5302D4AF24D}"/>
                </a:ext>
              </a:extLst>
            </p:cNvPr>
            <p:cNvSpPr>
              <a:spLocks noChangeArrowheads="1"/>
            </p:cNvSpPr>
            <p:nvPr/>
          </p:nvSpPr>
          <p:spPr bwMode="auto">
            <a:xfrm>
              <a:off x="4947" y="1305"/>
              <a:ext cx="140"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00"/>
                  </a:solidFill>
                  <a:effectLst/>
                  <a:latin typeface="宋体" panose="02010600030101010101" pitchFamily="2" charset="-122"/>
                  <a:ea typeface="宋体" panose="02010600030101010101" pitchFamily="2" charset="-122"/>
                </a:rPr>
                <a:t>3009</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05" name="Rectangle 696">
              <a:extLst>
                <a:ext uri="{FF2B5EF4-FFF2-40B4-BE49-F238E27FC236}">
                  <a16:creationId xmlns:a16="http://schemas.microsoft.com/office/drawing/2014/main" xmlns="" id="{60CE3E8B-F387-41AB-BBEB-D0E414F3E052}"/>
                </a:ext>
              </a:extLst>
            </p:cNvPr>
            <p:cNvSpPr>
              <a:spLocks noChangeArrowheads="1"/>
            </p:cNvSpPr>
            <p:nvPr/>
          </p:nvSpPr>
          <p:spPr bwMode="auto">
            <a:xfrm>
              <a:off x="5060" y="1267"/>
              <a:ext cx="62"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rgbClr val="000000"/>
                  </a:solidFill>
                  <a:effectLst/>
                  <a:latin typeface="Times New Roman" panose="02020603050405020304" pitchFamily="18" charset="0"/>
                </a:rPr>
                <a:t>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06" name="Rectangle 697">
              <a:extLst>
                <a:ext uri="{FF2B5EF4-FFF2-40B4-BE49-F238E27FC236}">
                  <a16:creationId xmlns:a16="http://schemas.microsoft.com/office/drawing/2014/main" xmlns="" id="{0C09C596-2478-4E2E-ABC2-9562AF209337}"/>
                </a:ext>
              </a:extLst>
            </p:cNvPr>
            <p:cNvSpPr>
              <a:spLocks noChangeArrowheads="1"/>
            </p:cNvSpPr>
            <p:nvPr/>
          </p:nvSpPr>
          <p:spPr bwMode="auto">
            <a:xfrm>
              <a:off x="4513" y="3726"/>
              <a:ext cx="83"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FF"/>
                  </a:solidFill>
                  <a:effectLst/>
                  <a:latin typeface="宋体" panose="02010600030101010101" pitchFamily="2" charset="-122"/>
                  <a:ea typeface="宋体" panose="02010600030101010101" pitchFamily="2" charset="-122"/>
                </a:rPr>
                <a:t>41</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07" name="Rectangle 698">
              <a:extLst>
                <a:ext uri="{FF2B5EF4-FFF2-40B4-BE49-F238E27FC236}">
                  <a16:creationId xmlns:a16="http://schemas.microsoft.com/office/drawing/2014/main" xmlns="" id="{C34C93D0-0390-4DEB-99B1-37DD1637B970}"/>
                </a:ext>
              </a:extLst>
            </p:cNvPr>
            <p:cNvSpPr>
              <a:spLocks noChangeArrowheads="1"/>
            </p:cNvSpPr>
            <p:nvPr/>
          </p:nvSpPr>
          <p:spPr bwMode="auto">
            <a:xfrm>
              <a:off x="4569" y="3726"/>
              <a:ext cx="56"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FF"/>
                  </a:solidFill>
                  <a:effectLst/>
                  <a:latin typeface="宋体" panose="02010600030101010101" pitchFamily="2" charset="-122"/>
                  <a:ea typeface="宋体" panose="02010600030101010101" pitchFamily="2" charset="-122"/>
                </a:rPr>
                <a:t>-</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08" name="Rectangle 699">
              <a:extLst>
                <a:ext uri="{FF2B5EF4-FFF2-40B4-BE49-F238E27FC236}">
                  <a16:creationId xmlns:a16="http://schemas.microsoft.com/office/drawing/2014/main" xmlns="" id="{424A909A-143A-4485-9743-878309157D29}"/>
                </a:ext>
              </a:extLst>
            </p:cNvPr>
            <p:cNvSpPr>
              <a:spLocks noChangeArrowheads="1"/>
            </p:cNvSpPr>
            <p:nvPr/>
          </p:nvSpPr>
          <p:spPr bwMode="auto">
            <a:xfrm>
              <a:off x="4597" y="3726"/>
              <a:ext cx="56"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FF"/>
                  </a:solidFill>
                  <a:effectLst/>
                  <a:latin typeface="宋体" panose="02010600030101010101" pitchFamily="2" charset="-122"/>
                  <a:ea typeface="宋体" panose="02010600030101010101" pitchFamily="2" charset="-122"/>
                </a:rPr>
                <a:t>E</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09" name="Rectangle 700">
              <a:extLst>
                <a:ext uri="{FF2B5EF4-FFF2-40B4-BE49-F238E27FC236}">
                  <a16:creationId xmlns:a16="http://schemas.microsoft.com/office/drawing/2014/main" xmlns="" id="{DC1771E7-1F90-4282-A63A-1551D39CA301}"/>
                </a:ext>
              </a:extLst>
            </p:cNvPr>
            <p:cNvSpPr>
              <a:spLocks noChangeArrowheads="1"/>
            </p:cNvSpPr>
            <p:nvPr/>
          </p:nvSpPr>
          <p:spPr bwMode="auto">
            <a:xfrm>
              <a:off x="4624" y="3726"/>
              <a:ext cx="56"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FF"/>
                  </a:solidFill>
                  <a:effectLst/>
                  <a:latin typeface="宋体" panose="02010600030101010101" pitchFamily="2" charset="-122"/>
                  <a:ea typeface="宋体" panose="02010600030101010101" pitchFamily="2" charset="-122"/>
                </a:rPr>
                <a:t>-</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10" name="Rectangle 701">
              <a:extLst>
                <a:ext uri="{FF2B5EF4-FFF2-40B4-BE49-F238E27FC236}">
                  <a16:creationId xmlns:a16="http://schemas.microsoft.com/office/drawing/2014/main" xmlns="" id="{4C4977AC-7385-4203-835C-29A1843E00A8}"/>
                </a:ext>
              </a:extLst>
            </p:cNvPr>
            <p:cNvSpPr>
              <a:spLocks noChangeArrowheads="1"/>
            </p:cNvSpPr>
            <p:nvPr/>
          </p:nvSpPr>
          <p:spPr bwMode="auto">
            <a:xfrm>
              <a:off x="4652" y="3726"/>
              <a:ext cx="280"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00FF"/>
                  </a:solidFill>
                  <a:effectLst/>
                  <a:latin typeface="宋体" panose="02010600030101010101" pitchFamily="2" charset="-122"/>
                  <a:ea typeface="宋体" panose="02010600030101010101" pitchFamily="2" charset="-122"/>
                </a:rPr>
                <a:t>3012A/B/C</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11" name="Rectangle 702">
              <a:extLst>
                <a:ext uri="{FF2B5EF4-FFF2-40B4-BE49-F238E27FC236}">
                  <a16:creationId xmlns:a16="http://schemas.microsoft.com/office/drawing/2014/main" xmlns="" id="{72CF47C0-685D-4F9D-B9C8-E67CDEB3DB6A}"/>
                </a:ext>
              </a:extLst>
            </p:cNvPr>
            <p:cNvSpPr>
              <a:spLocks noChangeArrowheads="1"/>
            </p:cNvSpPr>
            <p:nvPr/>
          </p:nvSpPr>
          <p:spPr bwMode="auto">
            <a:xfrm>
              <a:off x="4905" y="3688"/>
              <a:ext cx="62"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rgbClr val="000000"/>
                  </a:solidFill>
                  <a:effectLst/>
                  <a:latin typeface="Times New Roman" panose="02020603050405020304" pitchFamily="18" charset="0"/>
                </a:rPr>
                <a:t>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12" name="Rectangle 703">
              <a:extLst>
                <a:ext uri="{FF2B5EF4-FFF2-40B4-BE49-F238E27FC236}">
                  <a16:creationId xmlns:a16="http://schemas.microsoft.com/office/drawing/2014/main" xmlns="" id="{7D07A873-6DBF-40A4-8EF3-00A9102D480D}"/>
                </a:ext>
              </a:extLst>
            </p:cNvPr>
            <p:cNvSpPr>
              <a:spLocks noChangeArrowheads="1"/>
            </p:cNvSpPr>
            <p:nvPr/>
          </p:nvSpPr>
          <p:spPr bwMode="auto">
            <a:xfrm>
              <a:off x="4447" y="2319"/>
              <a:ext cx="203" cy="108"/>
            </a:xfrm>
            <a:prstGeom prst="rect">
              <a:avLst/>
            </a:prstGeom>
            <a:solidFill>
              <a:srgbClr val="FFFF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Rectangle 704">
              <a:extLst>
                <a:ext uri="{FF2B5EF4-FFF2-40B4-BE49-F238E27FC236}">
                  <a16:creationId xmlns:a16="http://schemas.microsoft.com/office/drawing/2014/main" xmlns="" id="{2B8C7C55-2073-4922-AE61-CD88A8580538}"/>
                </a:ext>
              </a:extLst>
            </p:cNvPr>
            <p:cNvSpPr>
              <a:spLocks noChangeArrowheads="1"/>
            </p:cNvSpPr>
            <p:nvPr/>
          </p:nvSpPr>
          <p:spPr bwMode="auto">
            <a:xfrm>
              <a:off x="4460" y="2350"/>
              <a:ext cx="168"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8080"/>
                  </a:solidFill>
                  <a:effectLst/>
                  <a:latin typeface="宋体" panose="02010600030101010101" pitchFamily="2" charset="-122"/>
                  <a:ea typeface="宋体" panose="02010600030101010101" pitchFamily="2" charset="-122"/>
                </a:rPr>
                <a:t>65T/H</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14" name="Rectangle 705">
              <a:extLst>
                <a:ext uri="{FF2B5EF4-FFF2-40B4-BE49-F238E27FC236}">
                  <a16:creationId xmlns:a16="http://schemas.microsoft.com/office/drawing/2014/main" xmlns="" id="{EC02F075-BFF0-47FE-827F-0A30423EC478}"/>
                </a:ext>
              </a:extLst>
            </p:cNvPr>
            <p:cNvSpPr>
              <a:spLocks noChangeArrowheads="1"/>
            </p:cNvSpPr>
            <p:nvPr/>
          </p:nvSpPr>
          <p:spPr bwMode="auto">
            <a:xfrm>
              <a:off x="4600" y="2312"/>
              <a:ext cx="62"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rgbClr val="000000"/>
                  </a:solidFill>
                  <a:effectLst/>
                  <a:latin typeface="Times New Roman" panose="02020603050405020304" pitchFamily="18" charset="0"/>
                </a:rPr>
                <a:t>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15" name="Rectangle 706">
              <a:extLst>
                <a:ext uri="{FF2B5EF4-FFF2-40B4-BE49-F238E27FC236}">
                  <a16:creationId xmlns:a16="http://schemas.microsoft.com/office/drawing/2014/main" xmlns="" id="{D411DE7F-205E-4A32-A1CE-C1C12B118C00}"/>
                </a:ext>
              </a:extLst>
            </p:cNvPr>
            <p:cNvSpPr>
              <a:spLocks noChangeArrowheads="1"/>
            </p:cNvSpPr>
            <p:nvPr/>
          </p:nvSpPr>
          <p:spPr bwMode="auto">
            <a:xfrm>
              <a:off x="4539" y="3072"/>
              <a:ext cx="248" cy="108"/>
            </a:xfrm>
            <a:prstGeom prst="rect">
              <a:avLst/>
            </a:prstGeom>
            <a:solidFill>
              <a:srgbClr val="FFFF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Rectangle 707">
              <a:extLst>
                <a:ext uri="{FF2B5EF4-FFF2-40B4-BE49-F238E27FC236}">
                  <a16:creationId xmlns:a16="http://schemas.microsoft.com/office/drawing/2014/main" xmlns="" id="{42A2A734-4E03-4A46-98DD-7C8676DE9DC4}"/>
                </a:ext>
              </a:extLst>
            </p:cNvPr>
            <p:cNvSpPr>
              <a:spLocks noChangeArrowheads="1"/>
            </p:cNvSpPr>
            <p:nvPr/>
          </p:nvSpPr>
          <p:spPr bwMode="auto">
            <a:xfrm>
              <a:off x="4552" y="3104"/>
              <a:ext cx="224"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700" b="0" i="0" u="none" strike="noStrike" cap="none" normalizeH="0" baseline="0">
                  <a:ln>
                    <a:noFill/>
                  </a:ln>
                  <a:solidFill>
                    <a:srgbClr val="008080"/>
                  </a:solidFill>
                  <a:effectLst/>
                  <a:latin typeface="宋体" panose="02010600030101010101" pitchFamily="2" charset="-122"/>
                  <a:ea typeface="宋体" panose="02010600030101010101" pitchFamily="2" charset="-122"/>
                </a:rPr>
                <a:t>32.5T/H</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17" name="Rectangle 708">
              <a:extLst>
                <a:ext uri="{FF2B5EF4-FFF2-40B4-BE49-F238E27FC236}">
                  <a16:creationId xmlns:a16="http://schemas.microsoft.com/office/drawing/2014/main" xmlns="" id="{F1F92B5C-1956-4308-9AC1-DAB475FB21F6}"/>
                </a:ext>
              </a:extLst>
            </p:cNvPr>
            <p:cNvSpPr>
              <a:spLocks noChangeArrowheads="1"/>
            </p:cNvSpPr>
            <p:nvPr/>
          </p:nvSpPr>
          <p:spPr bwMode="auto">
            <a:xfrm>
              <a:off x="4748" y="3066"/>
              <a:ext cx="62"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rgbClr val="000000"/>
                  </a:solidFill>
                  <a:effectLst/>
                  <a:latin typeface="Times New Roman" panose="02020603050405020304" pitchFamily="18" charset="0"/>
                </a:rPr>
                <a:t>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18" name="Rectangle 709">
              <a:extLst>
                <a:ext uri="{FF2B5EF4-FFF2-40B4-BE49-F238E27FC236}">
                  <a16:creationId xmlns:a16="http://schemas.microsoft.com/office/drawing/2014/main" xmlns="" id="{2F6A7AAB-9ACC-4A0D-86C0-0E910ECF68BE}"/>
                </a:ext>
              </a:extLst>
            </p:cNvPr>
            <p:cNvSpPr>
              <a:spLocks noChangeArrowheads="1"/>
            </p:cNvSpPr>
            <p:nvPr/>
          </p:nvSpPr>
          <p:spPr bwMode="auto">
            <a:xfrm>
              <a:off x="3492" y="2412"/>
              <a:ext cx="98" cy="12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Rectangle 710">
              <a:extLst>
                <a:ext uri="{FF2B5EF4-FFF2-40B4-BE49-F238E27FC236}">
                  <a16:creationId xmlns:a16="http://schemas.microsoft.com/office/drawing/2014/main" xmlns="" id="{2FB837AE-99AB-4C12-A550-2D0037CB260C}"/>
                </a:ext>
              </a:extLst>
            </p:cNvPr>
            <p:cNvSpPr>
              <a:spLocks noChangeArrowheads="1"/>
            </p:cNvSpPr>
            <p:nvPr/>
          </p:nvSpPr>
          <p:spPr bwMode="auto">
            <a:xfrm>
              <a:off x="3414" y="1304"/>
              <a:ext cx="98" cy="12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0" name="Rectangle 711">
              <a:extLst>
                <a:ext uri="{FF2B5EF4-FFF2-40B4-BE49-F238E27FC236}">
                  <a16:creationId xmlns:a16="http://schemas.microsoft.com/office/drawing/2014/main" xmlns="" id="{B86C684A-8F61-4B3F-90E3-F79D1716F072}"/>
                </a:ext>
              </a:extLst>
            </p:cNvPr>
            <p:cNvSpPr>
              <a:spLocks noChangeArrowheads="1"/>
            </p:cNvSpPr>
            <p:nvPr/>
          </p:nvSpPr>
          <p:spPr bwMode="auto">
            <a:xfrm>
              <a:off x="3359" y="1324"/>
              <a:ext cx="62"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rgbClr val="FF0000"/>
                  </a:solidFill>
                  <a:effectLst/>
                  <a:latin typeface="Times New Roman" panose="02020603050405020304" pitchFamily="18" charset="0"/>
                </a:rPr>
                <a:t>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21" name="Rectangle 713">
              <a:extLst>
                <a:ext uri="{FF2B5EF4-FFF2-40B4-BE49-F238E27FC236}">
                  <a16:creationId xmlns:a16="http://schemas.microsoft.com/office/drawing/2014/main" xmlns="" id="{5FBCA7AF-30A4-4690-9A6D-32CE7A244152}"/>
                </a:ext>
              </a:extLst>
            </p:cNvPr>
            <p:cNvSpPr>
              <a:spLocks noChangeArrowheads="1"/>
            </p:cNvSpPr>
            <p:nvPr/>
          </p:nvSpPr>
          <p:spPr bwMode="auto">
            <a:xfrm>
              <a:off x="2767" y="1583"/>
              <a:ext cx="0"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dirty="0">
                <a:ln>
                  <a:noFill/>
                </a:ln>
                <a:solidFill>
                  <a:schemeClr val="tx1"/>
                </a:solidFill>
                <a:effectLst/>
                <a:latin typeface="Arial" panose="020B0604020202020204" pitchFamily="34" charset="0"/>
              </a:endParaRPr>
            </a:p>
          </p:txBody>
        </p:sp>
        <p:sp>
          <p:nvSpPr>
            <p:cNvPr id="122" name="Rectangle 714">
              <a:extLst>
                <a:ext uri="{FF2B5EF4-FFF2-40B4-BE49-F238E27FC236}">
                  <a16:creationId xmlns:a16="http://schemas.microsoft.com/office/drawing/2014/main" xmlns="" id="{2DBB7F7B-68A5-42CB-B5B2-10FD85CBFE7E}"/>
                </a:ext>
              </a:extLst>
            </p:cNvPr>
            <p:cNvSpPr>
              <a:spLocks noChangeArrowheads="1"/>
            </p:cNvSpPr>
            <p:nvPr/>
          </p:nvSpPr>
          <p:spPr bwMode="auto">
            <a:xfrm>
              <a:off x="2839" y="1583"/>
              <a:ext cx="74" cy="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900" b="1" i="0" u="none" strike="noStrike" cap="none" normalizeH="0" baseline="0">
                  <a:ln>
                    <a:noFill/>
                  </a:ln>
                  <a:solidFill>
                    <a:srgbClr val="000000"/>
                  </a:solidFill>
                  <a:effectLst/>
                  <a:latin typeface="ËÎÌå" charset="0"/>
                </a:rPr>
                <a:t>­</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23" name="Rectangle 715">
              <a:extLst>
                <a:ext uri="{FF2B5EF4-FFF2-40B4-BE49-F238E27FC236}">
                  <a16:creationId xmlns:a16="http://schemas.microsoft.com/office/drawing/2014/main" xmlns="" id="{1E068136-3A75-4E0C-BE9B-5F6EADDE788B}"/>
                </a:ext>
              </a:extLst>
            </p:cNvPr>
            <p:cNvSpPr>
              <a:spLocks noChangeArrowheads="1"/>
            </p:cNvSpPr>
            <p:nvPr/>
          </p:nvSpPr>
          <p:spPr bwMode="auto">
            <a:xfrm>
              <a:off x="2876" y="1583"/>
              <a:ext cx="36" cy="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dirty="0">
                  <a:ln>
                    <a:noFill/>
                  </a:ln>
                  <a:solidFill>
                    <a:srgbClr val="000000"/>
                  </a:solidFill>
                  <a:effectLst/>
                  <a:latin typeface="宋体" panose="02010600030101010101" pitchFamily="2" charset="-122"/>
                  <a:ea typeface="宋体" panose="02010600030101010101" pitchFamily="2" charset="-122"/>
                </a:rPr>
                <a:t>3</a:t>
              </a:r>
              <a:endParaRPr kumimoji="0" lang="zh-CN" altLang="zh-CN" sz="1800" b="0" i="0" u="none" strike="noStrike" cap="none" normalizeH="0" baseline="0" dirty="0">
                <a:ln>
                  <a:noFill/>
                </a:ln>
                <a:solidFill>
                  <a:schemeClr val="tx1"/>
                </a:solidFill>
                <a:effectLst/>
                <a:latin typeface="Arial" panose="020B0604020202020204" pitchFamily="34" charset="0"/>
              </a:endParaRPr>
            </a:p>
          </p:txBody>
        </p:sp>
        <p:sp>
          <p:nvSpPr>
            <p:cNvPr id="124" name="Rectangle 716">
              <a:extLst>
                <a:ext uri="{FF2B5EF4-FFF2-40B4-BE49-F238E27FC236}">
                  <a16:creationId xmlns:a16="http://schemas.microsoft.com/office/drawing/2014/main" xmlns="" id="{560BE3BB-2CF7-4D79-BFB0-B2138210D1BE}"/>
                </a:ext>
              </a:extLst>
            </p:cNvPr>
            <p:cNvSpPr>
              <a:spLocks noChangeArrowheads="1"/>
            </p:cNvSpPr>
            <p:nvPr/>
          </p:nvSpPr>
          <p:spPr bwMode="auto">
            <a:xfrm>
              <a:off x="2947" y="1581"/>
              <a:ext cx="47" cy="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900" b="0" i="0" u="none" strike="noStrike" cap="none" normalizeH="0" baseline="0">
                  <a:ln>
                    <a:noFill/>
                  </a:ln>
                  <a:solidFill>
                    <a:srgbClr val="000000"/>
                  </a:solidFill>
                  <a:effectLst/>
                  <a:latin typeface="Times New Roman" panose="02020603050405020304" pitchFamily="18" charset="0"/>
                </a:rPr>
                <a:t>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25" name="Rectangle 717">
              <a:extLst>
                <a:ext uri="{FF2B5EF4-FFF2-40B4-BE49-F238E27FC236}">
                  <a16:creationId xmlns:a16="http://schemas.microsoft.com/office/drawing/2014/main" xmlns="" id="{E269AA22-C62A-4AF2-8CC2-3EEF8172E3CD}"/>
                </a:ext>
              </a:extLst>
            </p:cNvPr>
            <p:cNvSpPr>
              <a:spLocks noChangeArrowheads="1"/>
            </p:cNvSpPr>
            <p:nvPr/>
          </p:nvSpPr>
          <p:spPr bwMode="auto">
            <a:xfrm>
              <a:off x="1157" y="3134"/>
              <a:ext cx="360" cy="21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Rectangle 718">
              <a:extLst>
                <a:ext uri="{FF2B5EF4-FFF2-40B4-BE49-F238E27FC236}">
                  <a16:creationId xmlns:a16="http://schemas.microsoft.com/office/drawing/2014/main" xmlns="" id="{843BDAE9-81F1-4EED-84D0-4C159893BFD1}"/>
                </a:ext>
              </a:extLst>
            </p:cNvPr>
            <p:cNvSpPr>
              <a:spLocks noChangeArrowheads="1"/>
            </p:cNvSpPr>
            <p:nvPr/>
          </p:nvSpPr>
          <p:spPr bwMode="auto">
            <a:xfrm>
              <a:off x="3853" y="2341"/>
              <a:ext cx="84" cy="109"/>
            </a:xfrm>
            <a:prstGeom prst="rect">
              <a:avLst/>
            </a:prstGeom>
            <a:solidFill>
              <a:srgbClr val="00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Rectangle 719">
              <a:extLst>
                <a:ext uri="{FF2B5EF4-FFF2-40B4-BE49-F238E27FC236}">
                  <a16:creationId xmlns:a16="http://schemas.microsoft.com/office/drawing/2014/main" xmlns="" id="{4C11375D-8973-49B7-B8FC-AEFBEECC63F6}"/>
                </a:ext>
              </a:extLst>
            </p:cNvPr>
            <p:cNvSpPr>
              <a:spLocks noChangeArrowheads="1"/>
            </p:cNvSpPr>
            <p:nvPr/>
          </p:nvSpPr>
          <p:spPr bwMode="auto">
            <a:xfrm>
              <a:off x="3853" y="2353"/>
              <a:ext cx="88" cy="1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100" b="0" i="0" u="none" strike="noStrike" cap="none" normalizeH="0" baseline="0">
                  <a:ln>
                    <a:noFill/>
                  </a:ln>
                  <a:solidFill>
                    <a:srgbClr val="008080"/>
                  </a:solidFill>
                  <a:effectLst/>
                  <a:latin typeface="宋体" panose="02010600030101010101" pitchFamily="2" charset="-122"/>
                  <a:ea typeface="宋体" panose="02010600030101010101" pitchFamily="2" charset="-122"/>
                </a:rPr>
                <a:t>①</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28" name="Rectangle 720">
              <a:extLst>
                <a:ext uri="{FF2B5EF4-FFF2-40B4-BE49-F238E27FC236}">
                  <a16:creationId xmlns:a16="http://schemas.microsoft.com/office/drawing/2014/main" xmlns="" id="{CDAEC25E-5CA3-4BF6-ADF3-4FBBA0376311}"/>
                </a:ext>
              </a:extLst>
            </p:cNvPr>
            <p:cNvSpPr>
              <a:spLocks noChangeArrowheads="1"/>
            </p:cNvSpPr>
            <p:nvPr/>
          </p:nvSpPr>
          <p:spPr bwMode="auto">
            <a:xfrm>
              <a:off x="3937" y="2350"/>
              <a:ext cx="58" cy="1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100" b="0" i="0" u="none" strike="noStrike" cap="none" normalizeH="0" baseline="0">
                  <a:ln>
                    <a:noFill/>
                  </a:ln>
                  <a:solidFill>
                    <a:srgbClr val="000000"/>
                  </a:solidFill>
                  <a:effectLst/>
                  <a:latin typeface="Times New Roman" panose="02020603050405020304" pitchFamily="18" charset="0"/>
                </a:rPr>
                <a:t>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29" name="Freeform 721">
              <a:extLst>
                <a:ext uri="{FF2B5EF4-FFF2-40B4-BE49-F238E27FC236}">
                  <a16:creationId xmlns:a16="http://schemas.microsoft.com/office/drawing/2014/main" xmlns="" id="{9359394A-CC51-4A4D-A5AB-710E1C960C67}"/>
                </a:ext>
              </a:extLst>
            </p:cNvPr>
            <p:cNvSpPr>
              <a:spLocks noEditPoints="1"/>
            </p:cNvSpPr>
            <p:nvPr/>
          </p:nvSpPr>
          <p:spPr bwMode="auto">
            <a:xfrm>
              <a:off x="3953" y="2371"/>
              <a:ext cx="141" cy="48"/>
            </a:xfrm>
            <a:custGeom>
              <a:avLst/>
              <a:gdLst>
                <a:gd name="T0" fmla="*/ 5 w 141"/>
                <a:gd name="T1" fmla="*/ 20 h 48"/>
                <a:gd name="T2" fmla="*/ 109 w 141"/>
                <a:gd name="T3" fmla="*/ 20 h 48"/>
                <a:gd name="T4" fmla="*/ 111 w 141"/>
                <a:gd name="T5" fmla="*/ 20 h 48"/>
                <a:gd name="T6" fmla="*/ 112 w 141"/>
                <a:gd name="T7" fmla="*/ 21 h 48"/>
                <a:gd name="T8" fmla="*/ 113 w 141"/>
                <a:gd name="T9" fmla="*/ 22 h 48"/>
                <a:gd name="T10" fmla="*/ 113 w 141"/>
                <a:gd name="T11" fmla="*/ 24 h 48"/>
                <a:gd name="T12" fmla="*/ 113 w 141"/>
                <a:gd name="T13" fmla="*/ 26 h 48"/>
                <a:gd name="T14" fmla="*/ 112 w 141"/>
                <a:gd name="T15" fmla="*/ 27 h 48"/>
                <a:gd name="T16" fmla="*/ 111 w 141"/>
                <a:gd name="T17" fmla="*/ 28 h 48"/>
                <a:gd name="T18" fmla="*/ 109 w 141"/>
                <a:gd name="T19" fmla="*/ 28 h 48"/>
                <a:gd name="T20" fmla="*/ 4 w 141"/>
                <a:gd name="T21" fmla="*/ 28 h 48"/>
                <a:gd name="T22" fmla="*/ 3 w 141"/>
                <a:gd name="T23" fmla="*/ 27 h 48"/>
                <a:gd name="T24" fmla="*/ 1 w 141"/>
                <a:gd name="T25" fmla="*/ 27 h 48"/>
                <a:gd name="T26" fmla="*/ 1 w 141"/>
                <a:gd name="T27" fmla="*/ 25 h 48"/>
                <a:gd name="T28" fmla="*/ 0 w 141"/>
                <a:gd name="T29" fmla="*/ 24 h 48"/>
                <a:gd name="T30" fmla="*/ 1 w 141"/>
                <a:gd name="T31" fmla="*/ 22 h 48"/>
                <a:gd name="T32" fmla="*/ 1 w 141"/>
                <a:gd name="T33" fmla="*/ 21 h 48"/>
                <a:gd name="T34" fmla="*/ 3 w 141"/>
                <a:gd name="T35" fmla="*/ 20 h 48"/>
                <a:gd name="T36" fmla="*/ 5 w 141"/>
                <a:gd name="T37" fmla="*/ 20 h 48"/>
                <a:gd name="T38" fmla="*/ 5 w 141"/>
                <a:gd name="T39" fmla="*/ 20 h 48"/>
                <a:gd name="T40" fmla="*/ 109 w 141"/>
                <a:gd name="T41" fmla="*/ 24 h 48"/>
                <a:gd name="T42" fmla="*/ 93 w 141"/>
                <a:gd name="T43" fmla="*/ 0 h 48"/>
                <a:gd name="T44" fmla="*/ 141 w 141"/>
                <a:gd name="T45" fmla="*/ 24 h 48"/>
                <a:gd name="T46" fmla="*/ 93 w 141"/>
                <a:gd name="T47" fmla="*/ 48 h 48"/>
                <a:gd name="T48" fmla="*/ 109 w 141"/>
                <a:gd name="T49"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1" h="48">
                  <a:moveTo>
                    <a:pt x="5" y="20"/>
                  </a:moveTo>
                  <a:lnTo>
                    <a:pt x="109" y="20"/>
                  </a:lnTo>
                  <a:lnTo>
                    <a:pt x="111" y="20"/>
                  </a:lnTo>
                  <a:lnTo>
                    <a:pt x="112" y="21"/>
                  </a:lnTo>
                  <a:lnTo>
                    <a:pt x="113" y="22"/>
                  </a:lnTo>
                  <a:lnTo>
                    <a:pt x="113" y="24"/>
                  </a:lnTo>
                  <a:lnTo>
                    <a:pt x="113" y="26"/>
                  </a:lnTo>
                  <a:lnTo>
                    <a:pt x="112" y="27"/>
                  </a:lnTo>
                  <a:lnTo>
                    <a:pt x="111" y="28"/>
                  </a:lnTo>
                  <a:lnTo>
                    <a:pt x="109" y="28"/>
                  </a:lnTo>
                  <a:lnTo>
                    <a:pt x="4" y="28"/>
                  </a:lnTo>
                  <a:lnTo>
                    <a:pt x="3" y="27"/>
                  </a:lnTo>
                  <a:lnTo>
                    <a:pt x="1" y="27"/>
                  </a:lnTo>
                  <a:lnTo>
                    <a:pt x="1" y="25"/>
                  </a:lnTo>
                  <a:lnTo>
                    <a:pt x="0" y="24"/>
                  </a:lnTo>
                  <a:lnTo>
                    <a:pt x="1" y="22"/>
                  </a:lnTo>
                  <a:lnTo>
                    <a:pt x="1" y="21"/>
                  </a:lnTo>
                  <a:lnTo>
                    <a:pt x="3" y="20"/>
                  </a:lnTo>
                  <a:lnTo>
                    <a:pt x="5" y="20"/>
                  </a:lnTo>
                  <a:lnTo>
                    <a:pt x="5" y="20"/>
                  </a:lnTo>
                  <a:close/>
                  <a:moveTo>
                    <a:pt x="109" y="24"/>
                  </a:moveTo>
                  <a:lnTo>
                    <a:pt x="93" y="0"/>
                  </a:lnTo>
                  <a:lnTo>
                    <a:pt x="141" y="24"/>
                  </a:lnTo>
                  <a:lnTo>
                    <a:pt x="93" y="48"/>
                  </a:lnTo>
                  <a:lnTo>
                    <a:pt x="109" y="24"/>
                  </a:lnTo>
                  <a:close/>
                </a:path>
              </a:pathLst>
            </a:custGeom>
            <a:solidFill>
              <a:srgbClr val="0070C0"/>
            </a:solidFill>
            <a:ln w="1588">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30" name="Freeform 722">
              <a:extLst>
                <a:ext uri="{FF2B5EF4-FFF2-40B4-BE49-F238E27FC236}">
                  <a16:creationId xmlns:a16="http://schemas.microsoft.com/office/drawing/2014/main" xmlns="" id="{D2CCA52D-CA6A-4F26-8882-246AFBE11FF0}"/>
                </a:ext>
              </a:extLst>
            </p:cNvPr>
            <p:cNvSpPr>
              <a:spLocks noEditPoints="1"/>
            </p:cNvSpPr>
            <p:nvPr/>
          </p:nvSpPr>
          <p:spPr bwMode="auto">
            <a:xfrm>
              <a:off x="2989" y="1603"/>
              <a:ext cx="136" cy="48"/>
            </a:xfrm>
            <a:custGeom>
              <a:avLst/>
              <a:gdLst>
                <a:gd name="T0" fmla="*/ 5 w 136"/>
                <a:gd name="T1" fmla="*/ 20 h 48"/>
                <a:gd name="T2" fmla="*/ 104 w 136"/>
                <a:gd name="T3" fmla="*/ 20 h 48"/>
                <a:gd name="T4" fmla="*/ 106 w 136"/>
                <a:gd name="T5" fmla="*/ 20 h 48"/>
                <a:gd name="T6" fmla="*/ 107 w 136"/>
                <a:gd name="T7" fmla="*/ 21 h 48"/>
                <a:gd name="T8" fmla="*/ 108 w 136"/>
                <a:gd name="T9" fmla="*/ 22 h 48"/>
                <a:gd name="T10" fmla="*/ 108 w 136"/>
                <a:gd name="T11" fmla="*/ 24 h 48"/>
                <a:gd name="T12" fmla="*/ 108 w 136"/>
                <a:gd name="T13" fmla="*/ 25 h 48"/>
                <a:gd name="T14" fmla="*/ 107 w 136"/>
                <a:gd name="T15" fmla="*/ 27 h 48"/>
                <a:gd name="T16" fmla="*/ 106 w 136"/>
                <a:gd name="T17" fmla="*/ 28 h 48"/>
                <a:gd name="T18" fmla="*/ 104 w 136"/>
                <a:gd name="T19" fmla="*/ 28 h 48"/>
                <a:gd name="T20" fmla="*/ 5 w 136"/>
                <a:gd name="T21" fmla="*/ 28 h 48"/>
                <a:gd name="T22" fmla="*/ 3 w 136"/>
                <a:gd name="T23" fmla="*/ 28 h 48"/>
                <a:gd name="T24" fmla="*/ 2 w 136"/>
                <a:gd name="T25" fmla="*/ 27 h 48"/>
                <a:gd name="T26" fmla="*/ 1 w 136"/>
                <a:gd name="T27" fmla="*/ 25 h 48"/>
                <a:gd name="T28" fmla="*/ 0 w 136"/>
                <a:gd name="T29" fmla="*/ 24 h 48"/>
                <a:gd name="T30" fmla="*/ 1 w 136"/>
                <a:gd name="T31" fmla="*/ 22 h 48"/>
                <a:gd name="T32" fmla="*/ 2 w 136"/>
                <a:gd name="T33" fmla="*/ 21 h 48"/>
                <a:gd name="T34" fmla="*/ 3 w 136"/>
                <a:gd name="T35" fmla="*/ 20 h 48"/>
                <a:gd name="T36" fmla="*/ 5 w 136"/>
                <a:gd name="T37" fmla="*/ 20 h 48"/>
                <a:gd name="T38" fmla="*/ 5 w 136"/>
                <a:gd name="T39" fmla="*/ 20 h 48"/>
                <a:gd name="T40" fmla="*/ 104 w 136"/>
                <a:gd name="T41" fmla="*/ 24 h 48"/>
                <a:gd name="T42" fmla="*/ 88 w 136"/>
                <a:gd name="T43" fmla="*/ 0 h 48"/>
                <a:gd name="T44" fmla="*/ 136 w 136"/>
                <a:gd name="T45" fmla="*/ 24 h 48"/>
                <a:gd name="T46" fmla="*/ 88 w 136"/>
                <a:gd name="T47" fmla="*/ 48 h 48"/>
                <a:gd name="T48" fmla="*/ 104 w 136"/>
                <a:gd name="T49"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6" h="48">
                  <a:moveTo>
                    <a:pt x="5" y="20"/>
                  </a:moveTo>
                  <a:lnTo>
                    <a:pt x="104" y="20"/>
                  </a:lnTo>
                  <a:lnTo>
                    <a:pt x="106" y="20"/>
                  </a:lnTo>
                  <a:lnTo>
                    <a:pt x="107" y="21"/>
                  </a:lnTo>
                  <a:lnTo>
                    <a:pt x="108" y="22"/>
                  </a:lnTo>
                  <a:lnTo>
                    <a:pt x="108" y="24"/>
                  </a:lnTo>
                  <a:lnTo>
                    <a:pt x="108" y="25"/>
                  </a:lnTo>
                  <a:lnTo>
                    <a:pt x="107" y="27"/>
                  </a:lnTo>
                  <a:lnTo>
                    <a:pt x="106" y="28"/>
                  </a:lnTo>
                  <a:lnTo>
                    <a:pt x="104" y="28"/>
                  </a:lnTo>
                  <a:lnTo>
                    <a:pt x="5" y="28"/>
                  </a:lnTo>
                  <a:lnTo>
                    <a:pt x="3" y="28"/>
                  </a:lnTo>
                  <a:lnTo>
                    <a:pt x="2" y="27"/>
                  </a:lnTo>
                  <a:lnTo>
                    <a:pt x="1" y="25"/>
                  </a:lnTo>
                  <a:lnTo>
                    <a:pt x="0" y="24"/>
                  </a:lnTo>
                  <a:lnTo>
                    <a:pt x="1" y="22"/>
                  </a:lnTo>
                  <a:lnTo>
                    <a:pt x="2" y="21"/>
                  </a:lnTo>
                  <a:lnTo>
                    <a:pt x="3" y="20"/>
                  </a:lnTo>
                  <a:lnTo>
                    <a:pt x="5" y="20"/>
                  </a:lnTo>
                  <a:lnTo>
                    <a:pt x="5" y="20"/>
                  </a:lnTo>
                  <a:close/>
                  <a:moveTo>
                    <a:pt x="104" y="24"/>
                  </a:moveTo>
                  <a:lnTo>
                    <a:pt x="88" y="0"/>
                  </a:lnTo>
                  <a:lnTo>
                    <a:pt x="136" y="24"/>
                  </a:lnTo>
                  <a:lnTo>
                    <a:pt x="88" y="48"/>
                  </a:lnTo>
                  <a:lnTo>
                    <a:pt x="104" y="24"/>
                  </a:lnTo>
                  <a:close/>
                </a:path>
              </a:pathLst>
            </a:custGeom>
            <a:solidFill>
              <a:srgbClr val="FF0000"/>
            </a:solidFill>
            <a:ln w="1588">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31" name="Rectangle 723">
              <a:extLst>
                <a:ext uri="{FF2B5EF4-FFF2-40B4-BE49-F238E27FC236}">
                  <a16:creationId xmlns:a16="http://schemas.microsoft.com/office/drawing/2014/main" xmlns="" id="{3D278FBD-BF33-4B08-A683-F1E98E0F7F3D}"/>
                </a:ext>
              </a:extLst>
            </p:cNvPr>
            <p:cNvSpPr>
              <a:spLocks noChangeArrowheads="1"/>
            </p:cNvSpPr>
            <p:nvPr/>
          </p:nvSpPr>
          <p:spPr bwMode="auto">
            <a:xfrm>
              <a:off x="2499" y="1318"/>
              <a:ext cx="181" cy="93"/>
            </a:xfrm>
            <a:prstGeom prst="rect">
              <a:avLst/>
            </a:prstGeom>
            <a:solidFill>
              <a:srgbClr val="00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Rectangle 724">
              <a:extLst>
                <a:ext uri="{FF2B5EF4-FFF2-40B4-BE49-F238E27FC236}">
                  <a16:creationId xmlns:a16="http://schemas.microsoft.com/office/drawing/2014/main" xmlns="" id="{7A18318B-2349-4DCC-9AE4-50BCF1012AB5}"/>
                </a:ext>
              </a:extLst>
            </p:cNvPr>
            <p:cNvSpPr>
              <a:spLocks noChangeArrowheads="1"/>
            </p:cNvSpPr>
            <p:nvPr/>
          </p:nvSpPr>
          <p:spPr bwMode="auto">
            <a:xfrm>
              <a:off x="2499" y="1327"/>
              <a:ext cx="54" cy="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200" b="0" i="0" u="none" strike="noStrike" cap="none" normalizeH="0" baseline="0" dirty="0">
                  <a:ln>
                    <a:noFill/>
                  </a:ln>
                  <a:solidFill>
                    <a:schemeClr val="tx1"/>
                  </a:solidFill>
                  <a:effectLst/>
                  <a:latin typeface="Arial" panose="020B0604020202020204" pitchFamily="34" charset="0"/>
                </a:rPr>
                <a:t>4</a:t>
              </a:r>
              <a:endParaRPr kumimoji="0" lang="zh-CN" altLang="zh-CN" sz="1200" b="0" i="0" u="none" strike="noStrike" cap="none" normalizeH="0" baseline="0" dirty="0">
                <a:ln>
                  <a:noFill/>
                </a:ln>
                <a:solidFill>
                  <a:schemeClr val="tx1"/>
                </a:solidFill>
                <a:effectLst/>
                <a:latin typeface="Arial" panose="020B0604020202020204" pitchFamily="34" charset="0"/>
              </a:endParaRPr>
            </a:p>
          </p:txBody>
        </p:sp>
        <p:sp>
          <p:nvSpPr>
            <p:cNvPr id="133" name="Rectangle 725">
              <a:extLst>
                <a:ext uri="{FF2B5EF4-FFF2-40B4-BE49-F238E27FC236}">
                  <a16:creationId xmlns:a16="http://schemas.microsoft.com/office/drawing/2014/main" xmlns="" id="{FC27F1B6-C8DF-4EF0-B0B4-42BF58B2B730}"/>
                </a:ext>
              </a:extLst>
            </p:cNvPr>
            <p:cNvSpPr>
              <a:spLocks noChangeArrowheads="1"/>
            </p:cNvSpPr>
            <p:nvPr/>
          </p:nvSpPr>
          <p:spPr bwMode="auto">
            <a:xfrm>
              <a:off x="2571" y="1327"/>
              <a:ext cx="74" cy="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900" b="1" i="0" u="none" strike="noStrike" cap="none" normalizeH="0" baseline="0">
                  <a:ln>
                    <a:noFill/>
                  </a:ln>
                  <a:solidFill>
                    <a:srgbClr val="000000"/>
                  </a:solidFill>
                  <a:effectLst/>
                  <a:latin typeface="ËÎÌå" charset="0"/>
                </a:rPr>
                <a:t>­</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34" name="Rectangle 726">
              <a:extLst>
                <a:ext uri="{FF2B5EF4-FFF2-40B4-BE49-F238E27FC236}">
                  <a16:creationId xmlns:a16="http://schemas.microsoft.com/office/drawing/2014/main" xmlns="" id="{CE737EB3-BA51-469F-899B-A7ACC0085B26}"/>
                </a:ext>
              </a:extLst>
            </p:cNvPr>
            <p:cNvSpPr>
              <a:spLocks noChangeArrowheads="1"/>
            </p:cNvSpPr>
            <p:nvPr/>
          </p:nvSpPr>
          <p:spPr bwMode="auto">
            <a:xfrm>
              <a:off x="2609" y="1327"/>
              <a:ext cx="0"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dirty="0">
                <a:ln>
                  <a:noFill/>
                </a:ln>
                <a:solidFill>
                  <a:schemeClr val="tx1"/>
                </a:solidFill>
                <a:effectLst/>
                <a:latin typeface="Arial" panose="020B0604020202020204" pitchFamily="34" charset="0"/>
              </a:endParaRPr>
            </a:p>
          </p:txBody>
        </p:sp>
        <p:sp>
          <p:nvSpPr>
            <p:cNvPr id="135" name="Rectangle 727">
              <a:extLst>
                <a:ext uri="{FF2B5EF4-FFF2-40B4-BE49-F238E27FC236}">
                  <a16:creationId xmlns:a16="http://schemas.microsoft.com/office/drawing/2014/main" xmlns="" id="{F343C317-0DB6-49A0-9203-BE5DBD99DC21}"/>
                </a:ext>
              </a:extLst>
            </p:cNvPr>
            <p:cNvSpPr>
              <a:spLocks noChangeArrowheads="1"/>
            </p:cNvSpPr>
            <p:nvPr/>
          </p:nvSpPr>
          <p:spPr bwMode="auto">
            <a:xfrm>
              <a:off x="2680" y="1325"/>
              <a:ext cx="47" cy="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900" b="0" i="0" u="none" strike="noStrike" cap="none" normalizeH="0" baseline="0">
                  <a:ln>
                    <a:noFill/>
                  </a:ln>
                  <a:solidFill>
                    <a:srgbClr val="000000"/>
                  </a:solidFill>
                  <a:effectLst/>
                  <a:latin typeface="Times New Roman" panose="02020603050405020304" pitchFamily="18" charset="0"/>
                </a:rPr>
                <a:t>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36" name="Freeform 728">
              <a:extLst>
                <a:ext uri="{FF2B5EF4-FFF2-40B4-BE49-F238E27FC236}">
                  <a16:creationId xmlns:a16="http://schemas.microsoft.com/office/drawing/2014/main" xmlns="" id="{4538D408-11D9-46FB-87F1-166D53A88172}"/>
                </a:ext>
              </a:extLst>
            </p:cNvPr>
            <p:cNvSpPr>
              <a:spLocks noEditPoints="1"/>
            </p:cNvSpPr>
            <p:nvPr/>
          </p:nvSpPr>
          <p:spPr bwMode="auto">
            <a:xfrm>
              <a:off x="2531" y="1432"/>
              <a:ext cx="48" cy="142"/>
            </a:xfrm>
            <a:custGeom>
              <a:avLst/>
              <a:gdLst>
                <a:gd name="T0" fmla="*/ 24 w 48"/>
                <a:gd name="T1" fmla="*/ 4 h 142"/>
                <a:gd name="T2" fmla="*/ 29 w 48"/>
                <a:gd name="T3" fmla="*/ 110 h 142"/>
                <a:gd name="T4" fmla="*/ 29 w 48"/>
                <a:gd name="T5" fmla="*/ 112 h 142"/>
                <a:gd name="T6" fmla="*/ 28 w 48"/>
                <a:gd name="T7" fmla="*/ 113 h 142"/>
                <a:gd name="T8" fmla="*/ 26 w 48"/>
                <a:gd name="T9" fmla="*/ 114 h 142"/>
                <a:gd name="T10" fmla="*/ 25 w 48"/>
                <a:gd name="T11" fmla="*/ 114 h 142"/>
                <a:gd name="T12" fmla="*/ 23 w 48"/>
                <a:gd name="T13" fmla="*/ 114 h 142"/>
                <a:gd name="T14" fmla="*/ 22 w 48"/>
                <a:gd name="T15" fmla="*/ 114 h 142"/>
                <a:gd name="T16" fmla="*/ 21 w 48"/>
                <a:gd name="T17" fmla="*/ 112 h 142"/>
                <a:gd name="T18" fmla="*/ 20 w 48"/>
                <a:gd name="T19" fmla="*/ 111 h 142"/>
                <a:gd name="T20" fmla="*/ 15 w 48"/>
                <a:gd name="T21" fmla="*/ 4 h 142"/>
                <a:gd name="T22" fmla="*/ 16 w 48"/>
                <a:gd name="T23" fmla="*/ 3 h 142"/>
                <a:gd name="T24" fmla="*/ 16 w 48"/>
                <a:gd name="T25" fmla="*/ 1 h 142"/>
                <a:gd name="T26" fmla="*/ 18 w 48"/>
                <a:gd name="T27" fmla="*/ 0 h 142"/>
                <a:gd name="T28" fmla="*/ 19 w 48"/>
                <a:gd name="T29" fmla="*/ 0 h 142"/>
                <a:gd name="T30" fmla="*/ 21 w 48"/>
                <a:gd name="T31" fmla="*/ 0 h 142"/>
                <a:gd name="T32" fmla="*/ 22 w 48"/>
                <a:gd name="T33" fmla="*/ 1 h 142"/>
                <a:gd name="T34" fmla="*/ 23 w 48"/>
                <a:gd name="T35" fmla="*/ 2 h 142"/>
                <a:gd name="T36" fmla="*/ 24 w 48"/>
                <a:gd name="T37" fmla="*/ 4 h 142"/>
                <a:gd name="T38" fmla="*/ 24 w 48"/>
                <a:gd name="T39" fmla="*/ 4 h 142"/>
                <a:gd name="T40" fmla="*/ 25 w 48"/>
                <a:gd name="T41" fmla="*/ 111 h 142"/>
                <a:gd name="T42" fmla="*/ 48 w 48"/>
                <a:gd name="T43" fmla="*/ 93 h 142"/>
                <a:gd name="T44" fmla="*/ 26 w 48"/>
                <a:gd name="T45" fmla="*/ 142 h 142"/>
                <a:gd name="T46" fmla="*/ 0 w 48"/>
                <a:gd name="T47" fmla="*/ 95 h 142"/>
                <a:gd name="T48" fmla="*/ 25 w 48"/>
                <a:gd name="T49" fmla="*/ 11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 h="142">
                  <a:moveTo>
                    <a:pt x="24" y="4"/>
                  </a:moveTo>
                  <a:lnTo>
                    <a:pt x="29" y="110"/>
                  </a:lnTo>
                  <a:lnTo>
                    <a:pt x="29" y="112"/>
                  </a:lnTo>
                  <a:lnTo>
                    <a:pt x="28" y="113"/>
                  </a:lnTo>
                  <a:lnTo>
                    <a:pt x="26" y="114"/>
                  </a:lnTo>
                  <a:lnTo>
                    <a:pt x="25" y="114"/>
                  </a:lnTo>
                  <a:lnTo>
                    <a:pt x="23" y="114"/>
                  </a:lnTo>
                  <a:lnTo>
                    <a:pt x="22" y="114"/>
                  </a:lnTo>
                  <a:lnTo>
                    <a:pt x="21" y="112"/>
                  </a:lnTo>
                  <a:lnTo>
                    <a:pt x="20" y="111"/>
                  </a:lnTo>
                  <a:lnTo>
                    <a:pt x="15" y="4"/>
                  </a:lnTo>
                  <a:lnTo>
                    <a:pt x="16" y="3"/>
                  </a:lnTo>
                  <a:lnTo>
                    <a:pt x="16" y="1"/>
                  </a:lnTo>
                  <a:lnTo>
                    <a:pt x="18" y="0"/>
                  </a:lnTo>
                  <a:lnTo>
                    <a:pt x="19" y="0"/>
                  </a:lnTo>
                  <a:lnTo>
                    <a:pt x="21" y="0"/>
                  </a:lnTo>
                  <a:lnTo>
                    <a:pt x="22" y="1"/>
                  </a:lnTo>
                  <a:lnTo>
                    <a:pt x="23" y="2"/>
                  </a:lnTo>
                  <a:lnTo>
                    <a:pt x="24" y="4"/>
                  </a:lnTo>
                  <a:lnTo>
                    <a:pt x="24" y="4"/>
                  </a:lnTo>
                  <a:close/>
                  <a:moveTo>
                    <a:pt x="25" y="111"/>
                  </a:moveTo>
                  <a:lnTo>
                    <a:pt x="48" y="93"/>
                  </a:lnTo>
                  <a:lnTo>
                    <a:pt x="26" y="142"/>
                  </a:lnTo>
                  <a:lnTo>
                    <a:pt x="0" y="95"/>
                  </a:lnTo>
                  <a:lnTo>
                    <a:pt x="25" y="111"/>
                  </a:lnTo>
                  <a:close/>
                </a:path>
              </a:pathLst>
            </a:custGeom>
            <a:solidFill>
              <a:srgbClr val="FF0000"/>
            </a:solidFill>
            <a:ln w="1588">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37" name="Rectangle 730">
              <a:extLst>
                <a:ext uri="{FF2B5EF4-FFF2-40B4-BE49-F238E27FC236}">
                  <a16:creationId xmlns:a16="http://schemas.microsoft.com/office/drawing/2014/main" xmlns="" id="{7E72BE7A-58AA-40C5-8D35-83E620ACC582}"/>
                </a:ext>
              </a:extLst>
            </p:cNvPr>
            <p:cNvSpPr>
              <a:spLocks noChangeArrowheads="1"/>
            </p:cNvSpPr>
            <p:nvPr/>
          </p:nvSpPr>
          <p:spPr bwMode="auto">
            <a:xfrm>
              <a:off x="1119" y="808"/>
              <a:ext cx="0"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dirty="0">
                <a:ln>
                  <a:noFill/>
                </a:ln>
                <a:solidFill>
                  <a:schemeClr val="tx1"/>
                </a:solidFill>
                <a:effectLst/>
                <a:latin typeface="Arial" panose="020B0604020202020204" pitchFamily="34" charset="0"/>
              </a:endParaRPr>
            </a:p>
          </p:txBody>
        </p:sp>
        <p:sp>
          <p:nvSpPr>
            <p:cNvPr id="138" name="Rectangle 731">
              <a:extLst>
                <a:ext uri="{FF2B5EF4-FFF2-40B4-BE49-F238E27FC236}">
                  <a16:creationId xmlns:a16="http://schemas.microsoft.com/office/drawing/2014/main" xmlns="" id="{16CD4B4C-382E-4C46-BE29-E7F6AC81CC1A}"/>
                </a:ext>
              </a:extLst>
            </p:cNvPr>
            <p:cNvSpPr>
              <a:spLocks noChangeArrowheads="1"/>
            </p:cNvSpPr>
            <p:nvPr/>
          </p:nvSpPr>
          <p:spPr bwMode="auto">
            <a:xfrm>
              <a:off x="1190" y="808"/>
              <a:ext cx="74" cy="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900" b="1" i="0" u="none" strike="noStrike" cap="none" normalizeH="0" baseline="0">
                  <a:ln>
                    <a:noFill/>
                  </a:ln>
                  <a:solidFill>
                    <a:srgbClr val="000000"/>
                  </a:solidFill>
                  <a:effectLst/>
                  <a:latin typeface="ËÎÌå" charset="0"/>
                </a:rPr>
                <a:t>­</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39" name="Rectangle 732">
              <a:extLst>
                <a:ext uri="{FF2B5EF4-FFF2-40B4-BE49-F238E27FC236}">
                  <a16:creationId xmlns:a16="http://schemas.microsoft.com/office/drawing/2014/main" xmlns="" id="{3C06797D-F337-41F0-8898-7533C3DBC056}"/>
                </a:ext>
              </a:extLst>
            </p:cNvPr>
            <p:cNvSpPr>
              <a:spLocks noChangeArrowheads="1"/>
            </p:cNvSpPr>
            <p:nvPr/>
          </p:nvSpPr>
          <p:spPr bwMode="auto">
            <a:xfrm>
              <a:off x="1163" y="802"/>
              <a:ext cx="48" cy="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200" b="0" i="0" u="none" strike="noStrike" cap="none" normalizeH="0" baseline="0" dirty="0">
                  <a:ln>
                    <a:noFill/>
                  </a:ln>
                  <a:solidFill>
                    <a:srgbClr val="000000"/>
                  </a:solidFill>
                  <a:effectLst/>
                  <a:latin typeface="宋体" panose="02010600030101010101" pitchFamily="2" charset="-122"/>
                  <a:ea typeface="宋体" panose="02010600030101010101" pitchFamily="2" charset="-122"/>
                </a:rPr>
                <a:t>5</a:t>
              </a:r>
              <a:endParaRPr kumimoji="0" lang="zh-CN" altLang="zh-CN" sz="1800" b="0" i="0" u="none" strike="noStrike" cap="none" normalizeH="0" baseline="0" dirty="0">
                <a:ln>
                  <a:noFill/>
                </a:ln>
                <a:solidFill>
                  <a:schemeClr val="tx1"/>
                </a:solidFill>
                <a:effectLst/>
                <a:latin typeface="Arial" panose="020B0604020202020204" pitchFamily="34" charset="0"/>
              </a:endParaRPr>
            </a:p>
          </p:txBody>
        </p:sp>
        <p:sp>
          <p:nvSpPr>
            <p:cNvPr id="140" name="Rectangle 733">
              <a:extLst>
                <a:ext uri="{FF2B5EF4-FFF2-40B4-BE49-F238E27FC236}">
                  <a16:creationId xmlns:a16="http://schemas.microsoft.com/office/drawing/2014/main" xmlns="" id="{5494A34C-35C6-4190-8F00-59B4D4BF6615}"/>
                </a:ext>
              </a:extLst>
            </p:cNvPr>
            <p:cNvSpPr>
              <a:spLocks noChangeArrowheads="1"/>
            </p:cNvSpPr>
            <p:nvPr/>
          </p:nvSpPr>
          <p:spPr bwMode="auto">
            <a:xfrm>
              <a:off x="1299" y="806"/>
              <a:ext cx="47" cy="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900" b="0" i="0" u="none" strike="noStrike" cap="none" normalizeH="0" baseline="0">
                  <a:ln>
                    <a:noFill/>
                  </a:ln>
                  <a:solidFill>
                    <a:srgbClr val="000000"/>
                  </a:solidFill>
                  <a:effectLst/>
                  <a:latin typeface="Times New Roman" panose="02020603050405020304" pitchFamily="18" charset="0"/>
                </a:rPr>
                <a:t>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41" name="Rectangle 735">
              <a:extLst>
                <a:ext uri="{FF2B5EF4-FFF2-40B4-BE49-F238E27FC236}">
                  <a16:creationId xmlns:a16="http://schemas.microsoft.com/office/drawing/2014/main" xmlns="" id="{491EB99A-6CFB-4163-BA76-B0BE9737608E}"/>
                </a:ext>
              </a:extLst>
            </p:cNvPr>
            <p:cNvSpPr>
              <a:spLocks noChangeArrowheads="1"/>
            </p:cNvSpPr>
            <p:nvPr/>
          </p:nvSpPr>
          <p:spPr bwMode="auto">
            <a:xfrm>
              <a:off x="1123" y="917"/>
              <a:ext cx="0"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dirty="0">
                <a:ln>
                  <a:noFill/>
                </a:ln>
                <a:solidFill>
                  <a:schemeClr val="tx1"/>
                </a:solidFill>
                <a:effectLst/>
                <a:latin typeface="Arial" panose="020B0604020202020204" pitchFamily="34" charset="0"/>
              </a:endParaRPr>
            </a:p>
          </p:txBody>
        </p:sp>
        <p:sp>
          <p:nvSpPr>
            <p:cNvPr id="142" name="Rectangle 736">
              <a:extLst>
                <a:ext uri="{FF2B5EF4-FFF2-40B4-BE49-F238E27FC236}">
                  <a16:creationId xmlns:a16="http://schemas.microsoft.com/office/drawing/2014/main" xmlns="" id="{0EA3B7C7-FA77-47F4-ABFD-104814A4731B}"/>
                </a:ext>
              </a:extLst>
            </p:cNvPr>
            <p:cNvSpPr>
              <a:spLocks noChangeArrowheads="1"/>
            </p:cNvSpPr>
            <p:nvPr/>
          </p:nvSpPr>
          <p:spPr bwMode="auto">
            <a:xfrm>
              <a:off x="1195" y="917"/>
              <a:ext cx="74" cy="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900" b="1" i="0" u="none" strike="noStrike" cap="none" normalizeH="0" baseline="0">
                  <a:ln>
                    <a:noFill/>
                  </a:ln>
                  <a:solidFill>
                    <a:srgbClr val="000000"/>
                  </a:solidFill>
                  <a:effectLst/>
                  <a:latin typeface="ËÎÌå" charset="0"/>
                </a:rPr>
                <a:t>­</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43" name="Rectangle 737">
              <a:extLst>
                <a:ext uri="{FF2B5EF4-FFF2-40B4-BE49-F238E27FC236}">
                  <a16:creationId xmlns:a16="http://schemas.microsoft.com/office/drawing/2014/main" xmlns="" id="{6E35E793-CFFC-43BF-9F97-622189718815}"/>
                </a:ext>
              </a:extLst>
            </p:cNvPr>
            <p:cNvSpPr>
              <a:spLocks noChangeArrowheads="1"/>
            </p:cNvSpPr>
            <p:nvPr/>
          </p:nvSpPr>
          <p:spPr bwMode="auto">
            <a:xfrm>
              <a:off x="1233" y="917"/>
              <a:ext cx="0"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dirty="0">
                <a:ln>
                  <a:noFill/>
                </a:ln>
                <a:solidFill>
                  <a:schemeClr val="tx1"/>
                </a:solidFill>
                <a:effectLst/>
                <a:latin typeface="Arial" panose="020B0604020202020204" pitchFamily="34" charset="0"/>
              </a:endParaRPr>
            </a:p>
          </p:txBody>
        </p:sp>
        <p:sp>
          <p:nvSpPr>
            <p:cNvPr id="144" name="Rectangle 738">
              <a:extLst>
                <a:ext uri="{FF2B5EF4-FFF2-40B4-BE49-F238E27FC236}">
                  <a16:creationId xmlns:a16="http://schemas.microsoft.com/office/drawing/2014/main" xmlns="" id="{A8E7B808-7429-498C-A5C6-BEA85602FB16}"/>
                </a:ext>
              </a:extLst>
            </p:cNvPr>
            <p:cNvSpPr>
              <a:spLocks noChangeArrowheads="1"/>
            </p:cNvSpPr>
            <p:nvPr/>
          </p:nvSpPr>
          <p:spPr bwMode="auto">
            <a:xfrm>
              <a:off x="1304" y="915"/>
              <a:ext cx="47" cy="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900" b="0" i="0" u="none" strike="noStrike" cap="none" normalizeH="0" baseline="0">
                  <a:ln>
                    <a:noFill/>
                  </a:ln>
                  <a:solidFill>
                    <a:srgbClr val="000000"/>
                  </a:solidFill>
                  <a:effectLst/>
                  <a:latin typeface="Times New Roman" panose="02020603050405020304" pitchFamily="18" charset="0"/>
                </a:rPr>
                <a:t>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45" name="Freeform 739">
              <a:extLst>
                <a:ext uri="{FF2B5EF4-FFF2-40B4-BE49-F238E27FC236}">
                  <a16:creationId xmlns:a16="http://schemas.microsoft.com/office/drawing/2014/main" xmlns="" id="{12A3605F-69FD-496B-8849-DE0AE7034232}"/>
                </a:ext>
              </a:extLst>
            </p:cNvPr>
            <p:cNvSpPr>
              <a:spLocks noEditPoints="1"/>
            </p:cNvSpPr>
            <p:nvPr/>
          </p:nvSpPr>
          <p:spPr bwMode="auto">
            <a:xfrm>
              <a:off x="968" y="818"/>
              <a:ext cx="141" cy="48"/>
            </a:xfrm>
            <a:custGeom>
              <a:avLst/>
              <a:gdLst>
                <a:gd name="T0" fmla="*/ 137 w 141"/>
                <a:gd name="T1" fmla="*/ 28 h 48"/>
                <a:gd name="T2" fmla="*/ 32 w 141"/>
                <a:gd name="T3" fmla="*/ 28 h 48"/>
                <a:gd name="T4" fmla="*/ 31 w 141"/>
                <a:gd name="T5" fmla="*/ 28 h 48"/>
                <a:gd name="T6" fmla="*/ 29 w 141"/>
                <a:gd name="T7" fmla="*/ 27 h 48"/>
                <a:gd name="T8" fmla="*/ 28 w 141"/>
                <a:gd name="T9" fmla="*/ 25 h 48"/>
                <a:gd name="T10" fmla="*/ 28 w 141"/>
                <a:gd name="T11" fmla="*/ 24 h 48"/>
                <a:gd name="T12" fmla="*/ 28 w 141"/>
                <a:gd name="T13" fmla="*/ 22 h 48"/>
                <a:gd name="T14" fmla="*/ 29 w 141"/>
                <a:gd name="T15" fmla="*/ 21 h 48"/>
                <a:gd name="T16" fmla="*/ 31 w 141"/>
                <a:gd name="T17" fmla="*/ 20 h 48"/>
                <a:gd name="T18" fmla="*/ 32 w 141"/>
                <a:gd name="T19" fmla="*/ 20 h 48"/>
                <a:gd name="T20" fmla="*/ 137 w 141"/>
                <a:gd name="T21" fmla="*/ 20 h 48"/>
                <a:gd name="T22" fmla="*/ 139 w 141"/>
                <a:gd name="T23" fmla="*/ 20 h 48"/>
                <a:gd name="T24" fmla="*/ 140 w 141"/>
                <a:gd name="T25" fmla="*/ 21 h 48"/>
                <a:gd name="T26" fmla="*/ 141 w 141"/>
                <a:gd name="T27" fmla="*/ 22 h 48"/>
                <a:gd name="T28" fmla="*/ 141 w 141"/>
                <a:gd name="T29" fmla="*/ 24 h 48"/>
                <a:gd name="T30" fmla="*/ 141 w 141"/>
                <a:gd name="T31" fmla="*/ 25 h 48"/>
                <a:gd name="T32" fmla="*/ 140 w 141"/>
                <a:gd name="T33" fmla="*/ 27 h 48"/>
                <a:gd name="T34" fmla="*/ 139 w 141"/>
                <a:gd name="T35" fmla="*/ 28 h 48"/>
                <a:gd name="T36" fmla="*/ 137 w 141"/>
                <a:gd name="T37" fmla="*/ 28 h 48"/>
                <a:gd name="T38" fmla="*/ 137 w 141"/>
                <a:gd name="T39" fmla="*/ 28 h 48"/>
                <a:gd name="T40" fmla="*/ 32 w 141"/>
                <a:gd name="T41" fmla="*/ 24 h 48"/>
                <a:gd name="T42" fmla="*/ 48 w 141"/>
                <a:gd name="T43" fmla="*/ 48 h 48"/>
                <a:gd name="T44" fmla="*/ 0 w 141"/>
                <a:gd name="T45" fmla="*/ 24 h 48"/>
                <a:gd name="T46" fmla="*/ 48 w 141"/>
                <a:gd name="T47" fmla="*/ 0 h 48"/>
                <a:gd name="T48" fmla="*/ 32 w 141"/>
                <a:gd name="T49"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1" h="48">
                  <a:moveTo>
                    <a:pt x="137" y="28"/>
                  </a:moveTo>
                  <a:lnTo>
                    <a:pt x="32" y="28"/>
                  </a:lnTo>
                  <a:lnTo>
                    <a:pt x="31" y="28"/>
                  </a:lnTo>
                  <a:lnTo>
                    <a:pt x="29" y="27"/>
                  </a:lnTo>
                  <a:lnTo>
                    <a:pt x="28" y="25"/>
                  </a:lnTo>
                  <a:lnTo>
                    <a:pt x="28" y="24"/>
                  </a:lnTo>
                  <a:lnTo>
                    <a:pt x="28" y="22"/>
                  </a:lnTo>
                  <a:lnTo>
                    <a:pt x="29" y="21"/>
                  </a:lnTo>
                  <a:lnTo>
                    <a:pt x="31" y="20"/>
                  </a:lnTo>
                  <a:lnTo>
                    <a:pt x="32" y="20"/>
                  </a:lnTo>
                  <a:lnTo>
                    <a:pt x="137" y="20"/>
                  </a:lnTo>
                  <a:lnTo>
                    <a:pt x="139" y="20"/>
                  </a:lnTo>
                  <a:lnTo>
                    <a:pt x="140" y="21"/>
                  </a:lnTo>
                  <a:lnTo>
                    <a:pt x="141" y="22"/>
                  </a:lnTo>
                  <a:lnTo>
                    <a:pt x="141" y="24"/>
                  </a:lnTo>
                  <a:lnTo>
                    <a:pt x="141" y="25"/>
                  </a:lnTo>
                  <a:lnTo>
                    <a:pt x="140" y="27"/>
                  </a:lnTo>
                  <a:lnTo>
                    <a:pt x="139" y="28"/>
                  </a:lnTo>
                  <a:lnTo>
                    <a:pt x="137" y="28"/>
                  </a:lnTo>
                  <a:lnTo>
                    <a:pt x="137" y="28"/>
                  </a:lnTo>
                  <a:close/>
                  <a:moveTo>
                    <a:pt x="32" y="24"/>
                  </a:moveTo>
                  <a:lnTo>
                    <a:pt x="48" y="48"/>
                  </a:lnTo>
                  <a:lnTo>
                    <a:pt x="0" y="24"/>
                  </a:lnTo>
                  <a:lnTo>
                    <a:pt x="48" y="0"/>
                  </a:lnTo>
                  <a:lnTo>
                    <a:pt x="32" y="24"/>
                  </a:lnTo>
                  <a:close/>
                </a:path>
              </a:pathLst>
            </a:custGeom>
            <a:solidFill>
              <a:srgbClr val="FF0000"/>
            </a:solidFill>
            <a:ln w="1588">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46" name="Freeform 741">
              <a:extLst>
                <a:ext uri="{FF2B5EF4-FFF2-40B4-BE49-F238E27FC236}">
                  <a16:creationId xmlns:a16="http://schemas.microsoft.com/office/drawing/2014/main" xmlns="" id="{DB99053A-99B3-4CFB-9E9A-2575585AF4EC}"/>
                </a:ext>
              </a:extLst>
            </p:cNvPr>
            <p:cNvSpPr>
              <a:spLocks noEditPoints="1"/>
            </p:cNvSpPr>
            <p:nvPr/>
          </p:nvSpPr>
          <p:spPr bwMode="auto">
            <a:xfrm>
              <a:off x="2982" y="1846"/>
              <a:ext cx="48" cy="143"/>
            </a:xfrm>
            <a:custGeom>
              <a:avLst/>
              <a:gdLst>
                <a:gd name="T0" fmla="*/ 24 w 48"/>
                <a:gd name="T1" fmla="*/ 4 h 143"/>
                <a:gd name="T2" fmla="*/ 29 w 48"/>
                <a:gd name="T3" fmla="*/ 110 h 143"/>
                <a:gd name="T4" fmla="*/ 29 w 48"/>
                <a:gd name="T5" fmla="*/ 112 h 143"/>
                <a:gd name="T6" fmla="*/ 28 w 48"/>
                <a:gd name="T7" fmla="*/ 113 h 143"/>
                <a:gd name="T8" fmla="*/ 27 w 48"/>
                <a:gd name="T9" fmla="*/ 114 h 143"/>
                <a:gd name="T10" fmla="*/ 25 w 48"/>
                <a:gd name="T11" fmla="*/ 115 h 143"/>
                <a:gd name="T12" fmla="*/ 24 w 48"/>
                <a:gd name="T13" fmla="*/ 114 h 143"/>
                <a:gd name="T14" fmla="*/ 22 w 48"/>
                <a:gd name="T15" fmla="*/ 113 h 143"/>
                <a:gd name="T16" fmla="*/ 21 w 48"/>
                <a:gd name="T17" fmla="*/ 112 h 143"/>
                <a:gd name="T18" fmla="*/ 21 w 48"/>
                <a:gd name="T19" fmla="*/ 111 h 143"/>
                <a:gd name="T20" fmla="*/ 16 w 48"/>
                <a:gd name="T21" fmla="*/ 4 h 143"/>
                <a:gd name="T22" fmla="*/ 16 w 48"/>
                <a:gd name="T23" fmla="*/ 2 h 143"/>
                <a:gd name="T24" fmla="*/ 17 w 48"/>
                <a:gd name="T25" fmla="*/ 1 h 143"/>
                <a:gd name="T26" fmla="*/ 18 w 48"/>
                <a:gd name="T27" fmla="*/ 0 h 143"/>
                <a:gd name="T28" fmla="*/ 20 w 48"/>
                <a:gd name="T29" fmla="*/ 0 h 143"/>
                <a:gd name="T30" fmla="*/ 21 w 48"/>
                <a:gd name="T31" fmla="*/ 0 h 143"/>
                <a:gd name="T32" fmla="*/ 23 w 48"/>
                <a:gd name="T33" fmla="*/ 1 h 143"/>
                <a:gd name="T34" fmla="*/ 24 w 48"/>
                <a:gd name="T35" fmla="*/ 2 h 143"/>
                <a:gd name="T36" fmla="*/ 24 w 48"/>
                <a:gd name="T37" fmla="*/ 4 h 143"/>
                <a:gd name="T38" fmla="*/ 24 w 48"/>
                <a:gd name="T39" fmla="*/ 4 h 143"/>
                <a:gd name="T40" fmla="*/ 25 w 48"/>
                <a:gd name="T41" fmla="*/ 110 h 143"/>
                <a:gd name="T42" fmla="*/ 48 w 48"/>
                <a:gd name="T43" fmla="*/ 94 h 143"/>
                <a:gd name="T44" fmla="*/ 27 w 48"/>
                <a:gd name="T45" fmla="*/ 143 h 143"/>
                <a:gd name="T46" fmla="*/ 0 w 48"/>
                <a:gd name="T47" fmla="*/ 96 h 143"/>
                <a:gd name="T48" fmla="*/ 25 w 48"/>
                <a:gd name="T49" fmla="*/ 11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 h="143">
                  <a:moveTo>
                    <a:pt x="24" y="4"/>
                  </a:moveTo>
                  <a:lnTo>
                    <a:pt x="29" y="110"/>
                  </a:lnTo>
                  <a:lnTo>
                    <a:pt x="29" y="112"/>
                  </a:lnTo>
                  <a:lnTo>
                    <a:pt x="28" y="113"/>
                  </a:lnTo>
                  <a:lnTo>
                    <a:pt x="27" y="114"/>
                  </a:lnTo>
                  <a:lnTo>
                    <a:pt x="25" y="115"/>
                  </a:lnTo>
                  <a:lnTo>
                    <a:pt x="24" y="114"/>
                  </a:lnTo>
                  <a:lnTo>
                    <a:pt x="22" y="113"/>
                  </a:lnTo>
                  <a:lnTo>
                    <a:pt x="21" y="112"/>
                  </a:lnTo>
                  <a:lnTo>
                    <a:pt x="21" y="111"/>
                  </a:lnTo>
                  <a:lnTo>
                    <a:pt x="16" y="4"/>
                  </a:lnTo>
                  <a:lnTo>
                    <a:pt x="16" y="2"/>
                  </a:lnTo>
                  <a:lnTo>
                    <a:pt x="17" y="1"/>
                  </a:lnTo>
                  <a:lnTo>
                    <a:pt x="18" y="0"/>
                  </a:lnTo>
                  <a:lnTo>
                    <a:pt x="20" y="0"/>
                  </a:lnTo>
                  <a:lnTo>
                    <a:pt x="21" y="0"/>
                  </a:lnTo>
                  <a:lnTo>
                    <a:pt x="23" y="1"/>
                  </a:lnTo>
                  <a:lnTo>
                    <a:pt x="24" y="2"/>
                  </a:lnTo>
                  <a:lnTo>
                    <a:pt x="24" y="4"/>
                  </a:lnTo>
                  <a:lnTo>
                    <a:pt x="24" y="4"/>
                  </a:lnTo>
                  <a:close/>
                  <a:moveTo>
                    <a:pt x="25" y="110"/>
                  </a:moveTo>
                  <a:lnTo>
                    <a:pt x="48" y="94"/>
                  </a:lnTo>
                  <a:lnTo>
                    <a:pt x="27" y="143"/>
                  </a:lnTo>
                  <a:lnTo>
                    <a:pt x="0" y="96"/>
                  </a:lnTo>
                  <a:lnTo>
                    <a:pt x="25" y="110"/>
                  </a:lnTo>
                  <a:close/>
                </a:path>
              </a:pathLst>
            </a:custGeom>
            <a:solidFill>
              <a:srgbClr val="FF0000"/>
            </a:solidFill>
            <a:ln w="1588">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47" name="Rectangle 742">
              <a:extLst>
                <a:ext uri="{FF2B5EF4-FFF2-40B4-BE49-F238E27FC236}">
                  <a16:creationId xmlns:a16="http://schemas.microsoft.com/office/drawing/2014/main" xmlns="" id="{8E36236F-4ABE-4B09-81B7-ED62440EEA71}"/>
                </a:ext>
              </a:extLst>
            </p:cNvPr>
            <p:cNvSpPr>
              <a:spLocks noChangeArrowheads="1"/>
            </p:cNvSpPr>
            <p:nvPr/>
          </p:nvSpPr>
          <p:spPr bwMode="auto">
            <a:xfrm>
              <a:off x="2938" y="1747"/>
              <a:ext cx="180" cy="94"/>
            </a:xfrm>
            <a:prstGeom prst="rect">
              <a:avLst/>
            </a:prstGeom>
            <a:solidFill>
              <a:srgbClr val="00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Rectangle 743">
              <a:extLst>
                <a:ext uri="{FF2B5EF4-FFF2-40B4-BE49-F238E27FC236}">
                  <a16:creationId xmlns:a16="http://schemas.microsoft.com/office/drawing/2014/main" xmlns="" id="{2C311880-53C2-4527-93F3-F5270F86C65B}"/>
                </a:ext>
              </a:extLst>
            </p:cNvPr>
            <p:cNvSpPr>
              <a:spLocks noChangeArrowheads="1"/>
            </p:cNvSpPr>
            <p:nvPr/>
          </p:nvSpPr>
          <p:spPr bwMode="auto">
            <a:xfrm>
              <a:off x="2938" y="1758"/>
              <a:ext cx="72" cy="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900" b="0" i="0" u="none" strike="noStrike" cap="none" normalizeH="0" baseline="0">
                  <a:ln>
                    <a:noFill/>
                  </a:ln>
                  <a:solidFill>
                    <a:srgbClr val="000000"/>
                  </a:solidFill>
                  <a:effectLst/>
                  <a:latin typeface="宋体" panose="02010600030101010101" pitchFamily="2" charset="-122"/>
                  <a:ea typeface="宋体" panose="02010600030101010101" pitchFamily="2" charset="-122"/>
                </a:rPr>
                <a:t>②</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49" name="Rectangle 744">
              <a:extLst>
                <a:ext uri="{FF2B5EF4-FFF2-40B4-BE49-F238E27FC236}">
                  <a16:creationId xmlns:a16="http://schemas.microsoft.com/office/drawing/2014/main" xmlns="" id="{5392E419-E6ED-44C0-A261-6393B9216B6E}"/>
                </a:ext>
              </a:extLst>
            </p:cNvPr>
            <p:cNvSpPr>
              <a:spLocks noChangeArrowheads="1"/>
            </p:cNvSpPr>
            <p:nvPr/>
          </p:nvSpPr>
          <p:spPr bwMode="auto">
            <a:xfrm>
              <a:off x="3010" y="1758"/>
              <a:ext cx="74" cy="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900" b="1" i="0" u="none" strike="noStrike" cap="none" normalizeH="0" baseline="0">
                  <a:ln>
                    <a:noFill/>
                  </a:ln>
                  <a:solidFill>
                    <a:srgbClr val="000000"/>
                  </a:solidFill>
                  <a:effectLst/>
                  <a:latin typeface="ËÎÌå" charset="0"/>
                </a:rPr>
                <a:t>­</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50" name="Rectangle 745">
              <a:extLst>
                <a:ext uri="{FF2B5EF4-FFF2-40B4-BE49-F238E27FC236}">
                  <a16:creationId xmlns:a16="http://schemas.microsoft.com/office/drawing/2014/main" xmlns="" id="{712950ED-5A15-4B80-A2F6-98FD6E32755B}"/>
                </a:ext>
              </a:extLst>
            </p:cNvPr>
            <p:cNvSpPr>
              <a:spLocks noChangeArrowheads="1"/>
            </p:cNvSpPr>
            <p:nvPr/>
          </p:nvSpPr>
          <p:spPr bwMode="auto">
            <a:xfrm>
              <a:off x="3047" y="1758"/>
              <a:ext cx="0"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dirty="0">
                <a:ln>
                  <a:noFill/>
                </a:ln>
                <a:solidFill>
                  <a:schemeClr val="tx1"/>
                </a:solidFill>
                <a:effectLst/>
                <a:latin typeface="Arial" panose="020B0604020202020204" pitchFamily="34" charset="0"/>
              </a:endParaRPr>
            </a:p>
          </p:txBody>
        </p:sp>
        <p:sp>
          <p:nvSpPr>
            <p:cNvPr id="151" name="Rectangle 746">
              <a:extLst>
                <a:ext uri="{FF2B5EF4-FFF2-40B4-BE49-F238E27FC236}">
                  <a16:creationId xmlns:a16="http://schemas.microsoft.com/office/drawing/2014/main" xmlns="" id="{5A300ECD-7EE9-47BA-99AF-1C1AA5EBCDB1}"/>
                </a:ext>
              </a:extLst>
            </p:cNvPr>
            <p:cNvSpPr>
              <a:spLocks noChangeArrowheads="1"/>
            </p:cNvSpPr>
            <p:nvPr/>
          </p:nvSpPr>
          <p:spPr bwMode="auto">
            <a:xfrm>
              <a:off x="3118" y="1756"/>
              <a:ext cx="47" cy="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900" b="0" i="0" u="none" strike="noStrike" cap="none" normalizeH="0" baseline="0">
                  <a:ln>
                    <a:noFill/>
                  </a:ln>
                  <a:solidFill>
                    <a:srgbClr val="000000"/>
                  </a:solidFill>
                  <a:effectLst/>
                  <a:latin typeface="Times New Roman" panose="02020603050405020304" pitchFamily="18" charset="0"/>
                </a:rPr>
                <a:t>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grpSp>
      <p:sp>
        <p:nvSpPr>
          <p:cNvPr id="752" name="TextBox 751"/>
          <p:cNvSpPr txBox="1"/>
          <p:nvPr/>
        </p:nvSpPr>
        <p:spPr>
          <a:xfrm>
            <a:off x="4281544" y="139849"/>
            <a:ext cx="5438189" cy="584775"/>
          </a:xfrm>
          <a:prstGeom prst="rect">
            <a:avLst/>
          </a:prstGeom>
          <a:noFill/>
        </p:spPr>
        <p:txBody>
          <a:bodyPr wrap="square" rtlCol="0">
            <a:spAutoFit/>
          </a:bodyPr>
          <a:lstStyle/>
          <a:p>
            <a:r>
              <a:rPr lang="zh-CN" altLang="en-US" sz="3200" dirty="0" smtClean="0">
                <a:solidFill>
                  <a:schemeClr val="accent1">
                    <a:lumMod val="75000"/>
                  </a:schemeClr>
                </a:solidFill>
              </a:rPr>
              <a:t>丙烯腈新技术、新材料开发</a:t>
            </a:r>
            <a:endParaRPr lang="zh-CN" altLang="en-US" sz="3200" dirty="0">
              <a:solidFill>
                <a:schemeClr val="accent1">
                  <a:lumMod val="75000"/>
                </a:schemeClr>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914324"/>
            <a:chOff x="0" y="0"/>
            <a:chExt cx="12192000" cy="914324"/>
          </a:xfrm>
          <a:effectLst>
            <a:outerShdw blurRad="50800" dist="38100" dir="2700000" algn="tl" rotWithShape="0">
              <a:prstClr val="black">
                <a:alpha val="40000"/>
              </a:prstClr>
            </a:outerShdw>
          </a:effectLst>
        </p:grpSpPr>
        <p:sp>
          <p:nvSpPr>
            <p:cNvPr id="3" name="矩形 2">
              <a:extLst>
                <a:ext uri="{FF2B5EF4-FFF2-40B4-BE49-F238E27FC236}">
                  <a16:creationId xmlns:a16="http://schemas.microsoft.com/office/drawing/2014/main" xmlns="" id="{DBA7EAC7-B3D8-4D41-A150-5DD10AEB6DBA}"/>
                </a:ext>
              </a:extLst>
            </p:cNvPr>
            <p:cNvSpPr/>
            <p:nvPr/>
          </p:nvSpPr>
          <p:spPr>
            <a:xfrm>
              <a:off x="1362545" y="544992"/>
              <a:ext cx="1736016" cy="369332"/>
            </a:xfrm>
            <a:prstGeom prst="rect">
              <a:avLst/>
            </a:prstGeom>
          </p:spPr>
          <p:txBody>
            <a:bodyPr wrap="square">
              <a:spAutoFit/>
            </a:bodyPr>
            <a:lstStyle/>
            <a:p>
              <a:pPr algn="dist"/>
              <a:r>
                <a:rPr lang="zh-CN" altLang="en-US" sz="1800" b="1"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安庆石化公司</a:t>
              </a:r>
              <a:endParaRPr lang="zh-CN" altLang="en-US" sz="1800" b="1" dirty="0">
                <a:solidFill>
                  <a:schemeClr val="tx1">
                    <a:lumMod val="65000"/>
                    <a:lumOff val="35000"/>
                  </a:schemeClr>
                </a:solidFill>
              </a:endParaRPr>
            </a:p>
          </p:txBody>
        </p:sp>
        <p:cxnSp>
          <p:nvCxnSpPr>
            <p:cNvPr id="4" name="直接连接符 3"/>
            <p:cNvCxnSpPr/>
            <p:nvPr/>
          </p:nvCxnSpPr>
          <p:spPr>
            <a:xfrm>
              <a:off x="0" y="900510"/>
              <a:ext cx="3098561" cy="0"/>
            </a:xfrm>
            <a:prstGeom prst="line">
              <a:avLst/>
            </a:prstGeom>
            <a:ln w="22225">
              <a:gradFill>
                <a:gsLst>
                  <a:gs pos="0">
                    <a:srgbClr val="FF0000"/>
                  </a:gs>
                  <a:gs pos="74000">
                    <a:srgbClr val="C00000"/>
                  </a:gs>
                  <a:gs pos="83000">
                    <a:srgbClr val="FFC000"/>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3108562" y="795"/>
              <a:ext cx="285518" cy="90051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3262156" y="729658"/>
              <a:ext cx="8929844" cy="0"/>
            </a:xfrm>
            <a:prstGeom prst="line">
              <a:avLst/>
            </a:prstGeom>
            <a:ln>
              <a:solidFill>
                <a:schemeClr val="accent2">
                  <a:alpha val="88000"/>
                </a:schemeClr>
              </a:solidFill>
            </a:ln>
          </p:spPr>
          <p:style>
            <a:lnRef idx="1">
              <a:schemeClr val="accent1"/>
            </a:lnRef>
            <a:fillRef idx="0">
              <a:schemeClr val="accent1"/>
            </a:fillRef>
            <a:effectRef idx="0">
              <a:schemeClr val="accent1"/>
            </a:effectRef>
            <a:fontRef idx="minor">
              <a:schemeClr val="tx1"/>
            </a:fontRef>
          </p:style>
        </p:cxnSp>
        <p:pic>
          <p:nvPicPr>
            <p:cNvPr id="7" name="图片 6"/>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59481" y="79549"/>
              <a:ext cx="744548" cy="767458"/>
            </a:xfrm>
            <a:prstGeom prst="rect">
              <a:avLst/>
            </a:prstGeom>
          </p:spPr>
        </p:pic>
        <p:sp>
          <p:nvSpPr>
            <p:cNvPr id="8" name="矩形 7">
              <a:extLst>
                <a:ext uri="{FF2B5EF4-FFF2-40B4-BE49-F238E27FC236}">
                  <a16:creationId xmlns:a16="http://schemas.microsoft.com/office/drawing/2014/main" xmlns="" id="{DBA7EAC7-B3D8-4D41-A150-5DD10AEB6DBA}"/>
                </a:ext>
              </a:extLst>
            </p:cNvPr>
            <p:cNvSpPr/>
            <p:nvPr/>
          </p:nvSpPr>
          <p:spPr>
            <a:xfrm>
              <a:off x="1380409" y="11213"/>
              <a:ext cx="1663462" cy="461665"/>
            </a:xfrm>
            <a:prstGeom prst="rect">
              <a:avLst/>
            </a:prstGeom>
          </p:spPr>
          <p:txBody>
            <a:bodyPr wrap="square">
              <a:spAutoFit/>
            </a:bodyPr>
            <a:lstStyle/>
            <a:p>
              <a:pPr algn="dist"/>
              <a:r>
                <a:rPr lang="zh-CN" altLang="en-US" sz="2400" b="1" dirty="0" smtClean="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中国石化</a:t>
              </a:r>
              <a:endParaRPr lang="zh-CN" altLang="en-US" sz="2400" b="1" dirty="0">
                <a:solidFill>
                  <a:schemeClr val="tx1">
                    <a:lumMod val="65000"/>
                    <a:lumOff val="35000"/>
                  </a:schemeClr>
                </a:solidFill>
              </a:endParaRPr>
            </a:p>
          </p:txBody>
        </p:sp>
        <p:sp>
          <p:nvSpPr>
            <p:cNvPr id="9" name="矩形 8">
              <a:extLst>
                <a:ext uri="{FF2B5EF4-FFF2-40B4-BE49-F238E27FC236}">
                  <a16:creationId xmlns:a16="http://schemas.microsoft.com/office/drawing/2014/main" xmlns="" id="{DBA7EAC7-B3D8-4D41-A150-5DD10AEB6DBA}"/>
                </a:ext>
              </a:extLst>
            </p:cNvPr>
            <p:cNvSpPr/>
            <p:nvPr/>
          </p:nvSpPr>
          <p:spPr>
            <a:xfrm>
              <a:off x="1418172" y="348954"/>
              <a:ext cx="1587082" cy="276999"/>
            </a:xfrm>
            <a:prstGeom prst="rect">
              <a:avLst/>
            </a:prstGeom>
          </p:spPr>
          <p:txBody>
            <a:bodyPr wrap="square">
              <a:spAutoFit/>
            </a:bodyPr>
            <a:lstStyle/>
            <a:p>
              <a:pPr algn="dist"/>
              <a:r>
                <a:rPr lang="en-US" altLang="zh-CN" sz="1200" b="1" dirty="0" smtClean="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SINOPEC</a:t>
              </a:r>
              <a:endParaRPr lang="zh-CN" altLang="en-US" sz="1200" b="1" dirty="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10" name="直接连接符 9"/>
            <p:cNvCxnSpPr/>
            <p:nvPr/>
          </p:nvCxnSpPr>
          <p:spPr>
            <a:xfrm flipH="1">
              <a:off x="3212704" y="0"/>
              <a:ext cx="285518" cy="90051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1" name="矩形 10"/>
          <p:cNvSpPr/>
          <p:nvPr/>
        </p:nvSpPr>
        <p:spPr>
          <a:xfrm>
            <a:off x="3245136" y="1054288"/>
            <a:ext cx="7109640" cy="646331"/>
          </a:xfrm>
          <a:prstGeom prst="rect">
            <a:avLst/>
          </a:prstGeom>
        </p:spPr>
        <p:txBody>
          <a:bodyPr wrap="none">
            <a:spAutoFit/>
          </a:bodyPr>
          <a:lstStyle/>
          <a:p>
            <a:pPr algn="ctr"/>
            <a:r>
              <a:rPr lang="zh-CN" altLang="en-US" sz="3600" dirty="0" smtClean="0">
                <a:solidFill>
                  <a:srgbClr val="005A9C"/>
                </a:solidFill>
              </a:rPr>
              <a:t>纳尔科高效阻聚产品主要物理性质</a:t>
            </a:r>
            <a:endParaRPr lang="en-US" sz="3600" dirty="0">
              <a:solidFill>
                <a:srgbClr val="005A9C"/>
              </a:solidFill>
            </a:endParaRPr>
          </a:p>
        </p:txBody>
      </p:sp>
      <p:sp>
        <p:nvSpPr>
          <p:cNvPr id="12" name="矩形 11"/>
          <p:cNvSpPr/>
          <p:nvPr/>
        </p:nvSpPr>
        <p:spPr>
          <a:xfrm>
            <a:off x="3691467" y="2090341"/>
            <a:ext cx="6096000" cy="3693319"/>
          </a:xfrm>
          <a:prstGeom prst="rect">
            <a:avLst/>
          </a:prstGeom>
        </p:spPr>
        <p:txBody>
          <a:bodyPr>
            <a:spAutoFit/>
          </a:bodyPr>
          <a:lstStyle/>
          <a:p>
            <a:pPr marL="285750" indent="-285750">
              <a:buSzPct val="125000"/>
              <a:buFont typeface="Arial" pitchFamily="34" charset="0"/>
              <a:buChar char="•"/>
            </a:pPr>
            <a:r>
              <a:rPr lang="zh-CN" altLang="en-US" dirty="0" smtClean="0"/>
              <a:t>有机物的液体</a:t>
            </a:r>
            <a:endParaRPr lang="en-US" dirty="0" smtClean="0"/>
          </a:p>
          <a:p>
            <a:pPr marL="285750" indent="-285750">
              <a:spcBef>
                <a:spcPts val="1800"/>
              </a:spcBef>
              <a:buSzPct val="125000"/>
              <a:buFont typeface="Arial" pitchFamily="34" charset="0"/>
              <a:buChar char="•"/>
            </a:pPr>
            <a:r>
              <a:rPr lang="zh-CN" altLang="en-US" dirty="0" smtClean="0"/>
              <a:t>完全溶与水或丙烯腈</a:t>
            </a:r>
            <a:endParaRPr lang="en-US" altLang="zh-CN" dirty="0" smtClean="0"/>
          </a:p>
          <a:p>
            <a:pPr marL="285750" indent="-285750">
              <a:spcBef>
                <a:spcPts val="1800"/>
              </a:spcBef>
              <a:buSzPct val="125000"/>
              <a:buFont typeface="Arial" pitchFamily="34" charset="0"/>
              <a:buChar char="•"/>
            </a:pPr>
            <a:r>
              <a:rPr lang="en-US" dirty="0" smtClean="0"/>
              <a:t> – 20°C</a:t>
            </a:r>
            <a:r>
              <a:rPr lang="zh-CN" altLang="en-US" dirty="0" smtClean="0"/>
              <a:t>以下产品使用正常</a:t>
            </a:r>
            <a:endParaRPr lang="en-US" dirty="0" smtClean="0"/>
          </a:p>
          <a:p>
            <a:pPr marL="285750" indent="-285750">
              <a:spcBef>
                <a:spcPts val="1800"/>
              </a:spcBef>
              <a:buSzPct val="125000"/>
              <a:buFont typeface="Arial" pitchFamily="34" charset="0"/>
              <a:buChar char="•"/>
            </a:pPr>
            <a:r>
              <a:rPr lang="zh-CN" altLang="en-US" dirty="0" smtClean="0"/>
              <a:t>不发泡</a:t>
            </a:r>
            <a:endParaRPr lang="en-US" dirty="0" smtClean="0"/>
          </a:p>
          <a:p>
            <a:pPr marL="285750" indent="-285750">
              <a:spcBef>
                <a:spcPts val="1800"/>
              </a:spcBef>
              <a:buSzPct val="125000"/>
              <a:buFont typeface="Arial" pitchFamily="34" charset="0"/>
              <a:buChar char="•"/>
            </a:pPr>
            <a:r>
              <a:rPr lang="zh-CN" altLang="en-US" dirty="0" smtClean="0"/>
              <a:t>不发生乳化</a:t>
            </a:r>
            <a:endParaRPr lang="en-US" dirty="0" smtClean="0"/>
          </a:p>
          <a:p>
            <a:pPr marL="285750" indent="-285750">
              <a:spcBef>
                <a:spcPts val="1800"/>
              </a:spcBef>
              <a:buSzPct val="125000"/>
              <a:buFont typeface="Arial" pitchFamily="34" charset="0"/>
              <a:buChar char="•"/>
            </a:pPr>
            <a:r>
              <a:rPr lang="zh-CN" altLang="en-US" dirty="0" smtClean="0"/>
              <a:t>不挥发</a:t>
            </a:r>
            <a:endParaRPr lang="en-US" dirty="0" smtClean="0"/>
          </a:p>
          <a:p>
            <a:pPr marL="285750" indent="-285750">
              <a:spcBef>
                <a:spcPts val="1800"/>
              </a:spcBef>
              <a:buSzPct val="125000"/>
              <a:buFont typeface="Arial" pitchFamily="34" charset="0"/>
              <a:buChar char="•"/>
            </a:pPr>
            <a:r>
              <a:rPr lang="zh-CN" altLang="en-US" dirty="0" smtClean="0"/>
              <a:t>含高沸点溶剂</a:t>
            </a:r>
            <a:r>
              <a:rPr lang="en-US" dirty="0" smtClean="0"/>
              <a:t>(&gt; 200°C)</a:t>
            </a:r>
            <a:br>
              <a:rPr lang="en-US" dirty="0" smtClean="0"/>
            </a:br>
            <a:endParaRPr lang="en-US" dirty="0"/>
          </a:p>
        </p:txBody>
      </p:sp>
      <p:grpSp>
        <p:nvGrpSpPr>
          <p:cNvPr id="14" name="组合 13"/>
          <p:cNvGrpSpPr/>
          <p:nvPr/>
        </p:nvGrpSpPr>
        <p:grpSpPr>
          <a:xfrm>
            <a:off x="8331199" y="3206043"/>
            <a:ext cx="3115733" cy="3206045"/>
            <a:chOff x="10126663" y="1922463"/>
            <a:chExt cx="560388" cy="569913"/>
          </a:xfrm>
        </p:grpSpPr>
        <p:sp>
          <p:nvSpPr>
            <p:cNvPr id="15" name="Freeform 94"/>
            <p:cNvSpPr>
              <a:spLocks noEditPoints="1"/>
            </p:cNvSpPr>
            <p:nvPr/>
          </p:nvSpPr>
          <p:spPr bwMode="auto">
            <a:xfrm>
              <a:off x="10188576" y="2070100"/>
              <a:ext cx="287338" cy="273050"/>
            </a:xfrm>
            <a:custGeom>
              <a:avLst/>
              <a:gdLst>
                <a:gd name="T0" fmla="*/ 95 w 98"/>
                <a:gd name="T1" fmla="*/ 42 h 93"/>
                <a:gd name="T2" fmla="*/ 63 w 98"/>
                <a:gd name="T3" fmla="*/ 37 h 93"/>
                <a:gd name="T4" fmla="*/ 57 w 98"/>
                <a:gd name="T5" fmla="*/ 22 h 93"/>
                <a:gd name="T6" fmla="*/ 43 w 98"/>
                <a:gd name="T7" fmla="*/ 5 h 93"/>
                <a:gd name="T8" fmla="*/ 14 w 98"/>
                <a:gd name="T9" fmla="*/ 14 h 93"/>
                <a:gd name="T10" fmla="*/ 0 w 98"/>
                <a:gd name="T11" fmla="*/ 69 h 93"/>
                <a:gd name="T12" fmla="*/ 26 w 98"/>
                <a:gd name="T13" fmla="*/ 89 h 93"/>
                <a:gd name="T14" fmla="*/ 29 w 98"/>
                <a:gd name="T15" fmla="*/ 90 h 93"/>
                <a:gd name="T16" fmla="*/ 42 w 98"/>
                <a:gd name="T17" fmla="*/ 91 h 93"/>
                <a:gd name="T18" fmla="*/ 43 w 98"/>
                <a:gd name="T19" fmla="*/ 91 h 93"/>
                <a:gd name="T20" fmla="*/ 50 w 98"/>
                <a:gd name="T21" fmla="*/ 93 h 93"/>
                <a:gd name="T22" fmla="*/ 51 w 98"/>
                <a:gd name="T23" fmla="*/ 93 h 93"/>
                <a:gd name="T24" fmla="*/ 55 w 98"/>
                <a:gd name="T25" fmla="*/ 91 h 93"/>
                <a:gd name="T26" fmla="*/ 54 w 98"/>
                <a:gd name="T27" fmla="*/ 86 h 93"/>
                <a:gd name="T28" fmla="*/ 76 w 98"/>
                <a:gd name="T29" fmla="*/ 64 h 93"/>
                <a:gd name="T30" fmla="*/ 79 w 98"/>
                <a:gd name="T31" fmla="*/ 65 h 93"/>
                <a:gd name="T32" fmla="*/ 84 w 98"/>
                <a:gd name="T33" fmla="*/ 61 h 93"/>
                <a:gd name="T34" fmla="*/ 82 w 98"/>
                <a:gd name="T35" fmla="*/ 58 h 93"/>
                <a:gd name="T36" fmla="*/ 91 w 98"/>
                <a:gd name="T37" fmla="*/ 49 h 93"/>
                <a:gd name="T38" fmla="*/ 93 w 98"/>
                <a:gd name="T39" fmla="*/ 49 h 93"/>
                <a:gd name="T40" fmla="*/ 98 w 98"/>
                <a:gd name="T41" fmla="*/ 46 h 93"/>
                <a:gd name="T42" fmla="*/ 95 w 98"/>
                <a:gd name="T43" fmla="*/ 42 h 93"/>
                <a:gd name="T44" fmla="*/ 63 w 98"/>
                <a:gd name="T45" fmla="*/ 69 h 93"/>
                <a:gd name="T46" fmla="*/ 62 w 98"/>
                <a:gd name="T47" fmla="*/ 68 h 93"/>
                <a:gd name="T48" fmla="*/ 43 w 98"/>
                <a:gd name="T49" fmla="*/ 63 h 93"/>
                <a:gd name="T50" fmla="*/ 44 w 98"/>
                <a:gd name="T51" fmla="*/ 57 h 93"/>
                <a:gd name="T52" fmla="*/ 44 w 98"/>
                <a:gd name="T53" fmla="*/ 57 h 93"/>
                <a:gd name="T54" fmla="*/ 49 w 98"/>
                <a:gd name="T55" fmla="*/ 62 h 93"/>
                <a:gd name="T56" fmla="*/ 50 w 98"/>
                <a:gd name="T57" fmla="*/ 62 h 93"/>
                <a:gd name="T58" fmla="*/ 73 w 98"/>
                <a:gd name="T59" fmla="*/ 64 h 93"/>
                <a:gd name="T60" fmla="*/ 63 w 98"/>
                <a:gd name="T61" fmla="*/ 6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8" h="93">
                  <a:moveTo>
                    <a:pt x="95" y="42"/>
                  </a:moveTo>
                  <a:cubicBezTo>
                    <a:pt x="63" y="37"/>
                    <a:pt x="63" y="37"/>
                    <a:pt x="63" y="37"/>
                  </a:cubicBezTo>
                  <a:cubicBezTo>
                    <a:pt x="57" y="22"/>
                    <a:pt x="57" y="22"/>
                    <a:pt x="57" y="22"/>
                  </a:cubicBezTo>
                  <a:cubicBezTo>
                    <a:pt x="52" y="12"/>
                    <a:pt x="50" y="9"/>
                    <a:pt x="43" y="5"/>
                  </a:cubicBezTo>
                  <a:cubicBezTo>
                    <a:pt x="33" y="0"/>
                    <a:pt x="20" y="4"/>
                    <a:pt x="14" y="14"/>
                  </a:cubicBezTo>
                  <a:cubicBezTo>
                    <a:pt x="5" y="32"/>
                    <a:pt x="0" y="50"/>
                    <a:pt x="0" y="69"/>
                  </a:cubicBezTo>
                  <a:cubicBezTo>
                    <a:pt x="0" y="82"/>
                    <a:pt x="13" y="93"/>
                    <a:pt x="26" y="89"/>
                  </a:cubicBezTo>
                  <a:cubicBezTo>
                    <a:pt x="27" y="90"/>
                    <a:pt x="28" y="90"/>
                    <a:pt x="29" y="90"/>
                  </a:cubicBezTo>
                  <a:cubicBezTo>
                    <a:pt x="29" y="90"/>
                    <a:pt x="36" y="89"/>
                    <a:pt x="42" y="91"/>
                  </a:cubicBezTo>
                  <a:cubicBezTo>
                    <a:pt x="43" y="91"/>
                    <a:pt x="43" y="91"/>
                    <a:pt x="43" y="91"/>
                  </a:cubicBezTo>
                  <a:cubicBezTo>
                    <a:pt x="44" y="91"/>
                    <a:pt x="48" y="93"/>
                    <a:pt x="50" y="93"/>
                  </a:cubicBezTo>
                  <a:cubicBezTo>
                    <a:pt x="50" y="93"/>
                    <a:pt x="51" y="93"/>
                    <a:pt x="51" y="93"/>
                  </a:cubicBezTo>
                  <a:cubicBezTo>
                    <a:pt x="53" y="93"/>
                    <a:pt x="54" y="92"/>
                    <a:pt x="55" y="91"/>
                  </a:cubicBezTo>
                  <a:cubicBezTo>
                    <a:pt x="56" y="89"/>
                    <a:pt x="55" y="88"/>
                    <a:pt x="54" y="86"/>
                  </a:cubicBezTo>
                  <a:cubicBezTo>
                    <a:pt x="76" y="64"/>
                    <a:pt x="76" y="64"/>
                    <a:pt x="76" y="64"/>
                  </a:cubicBezTo>
                  <a:cubicBezTo>
                    <a:pt x="79" y="65"/>
                    <a:pt x="79" y="65"/>
                    <a:pt x="79" y="65"/>
                  </a:cubicBezTo>
                  <a:cubicBezTo>
                    <a:pt x="82" y="65"/>
                    <a:pt x="84" y="63"/>
                    <a:pt x="84" y="61"/>
                  </a:cubicBezTo>
                  <a:cubicBezTo>
                    <a:pt x="84" y="60"/>
                    <a:pt x="83" y="58"/>
                    <a:pt x="82" y="58"/>
                  </a:cubicBezTo>
                  <a:cubicBezTo>
                    <a:pt x="91" y="49"/>
                    <a:pt x="91" y="49"/>
                    <a:pt x="91" y="49"/>
                  </a:cubicBezTo>
                  <a:cubicBezTo>
                    <a:pt x="93" y="49"/>
                    <a:pt x="93" y="49"/>
                    <a:pt x="93" y="49"/>
                  </a:cubicBezTo>
                  <a:cubicBezTo>
                    <a:pt x="96" y="50"/>
                    <a:pt x="98" y="48"/>
                    <a:pt x="98" y="46"/>
                  </a:cubicBezTo>
                  <a:cubicBezTo>
                    <a:pt x="98" y="44"/>
                    <a:pt x="97" y="42"/>
                    <a:pt x="95" y="42"/>
                  </a:cubicBezTo>
                  <a:close/>
                  <a:moveTo>
                    <a:pt x="63" y="69"/>
                  </a:moveTo>
                  <a:cubicBezTo>
                    <a:pt x="63" y="68"/>
                    <a:pt x="63" y="68"/>
                    <a:pt x="62" y="68"/>
                  </a:cubicBezTo>
                  <a:cubicBezTo>
                    <a:pt x="60" y="65"/>
                    <a:pt x="55" y="64"/>
                    <a:pt x="43" y="63"/>
                  </a:cubicBezTo>
                  <a:cubicBezTo>
                    <a:pt x="43" y="61"/>
                    <a:pt x="43" y="59"/>
                    <a:pt x="44" y="57"/>
                  </a:cubicBezTo>
                  <a:cubicBezTo>
                    <a:pt x="44" y="57"/>
                    <a:pt x="44" y="57"/>
                    <a:pt x="44" y="57"/>
                  </a:cubicBezTo>
                  <a:cubicBezTo>
                    <a:pt x="45" y="59"/>
                    <a:pt x="47" y="61"/>
                    <a:pt x="49" y="62"/>
                  </a:cubicBezTo>
                  <a:cubicBezTo>
                    <a:pt x="49" y="62"/>
                    <a:pt x="50" y="62"/>
                    <a:pt x="50" y="62"/>
                  </a:cubicBezTo>
                  <a:cubicBezTo>
                    <a:pt x="73" y="64"/>
                    <a:pt x="73" y="64"/>
                    <a:pt x="73" y="64"/>
                  </a:cubicBezTo>
                  <a:lnTo>
                    <a:pt x="63" y="6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Freeform 95"/>
            <p:cNvSpPr>
              <a:spLocks/>
            </p:cNvSpPr>
            <p:nvPr/>
          </p:nvSpPr>
          <p:spPr bwMode="auto">
            <a:xfrm>
              <a:off x="10326688" y="1922463"/>
              <a:ext cx="360363" cy="569913"/>
            </a:xfrm>
            <a:custGeom>
              <a:avLst/>
              <a:gdLst>
                <a:gd name="T0" fmla="*/ 119 w 123"/>
                <a:gd name="T1" fmla="*/ 0 h 194"/>
                <a:gd name="T2" fmla="*/ 58 w 123"/>
                <a:gd name="T3" fmla="*/ 0 h 194"/>
                <a:gd name="T4" fmla="*/ 55 w 123"/>
                <a:gd name="T5" fmla="*/ 1 h 194"/>
                <a:gd name="T6" fmla="*/ 54 w 123"/>
                <a:gd name="T7" fmla="*/ 5 h 194"/>
                <a:gd name="T8" fmla="*/ 60 w 123"/>
                <a:gd name="T9" fmla="*/ 38 h 194"/>
                <a:gd name="T10" fmla="*/ 4 w 123"/>
                <a:gd name="T11" fmla="*/ 119 h 194"/>
                <a:gd name="T12" fmla="*/ 0 w 123"/>
                <a:gd name="T13" fmla="*/ 123 h 194"/>
                <a:gd name="T14" fmla="*/ 0 w 123"/>
                <a:gd name="T15" fmla="*/ 190 h 194"/>
                <a:gd name="T16" fmla="*/ 4 w 123"/>
                <a:gd name="T17" fmla="*/ 194 h 194"/>
                <a:gd name="T18" fmla="*/ 119 w 123"/>
                <a:gd name="T19" fmla="*/ 194 h 194"/>
                <a:gd name="T20" fmla="*/ 123 w 123"/>
                <a:gd name="T21" fmla="*/ 190 h 194"/>
                <a:gd name="T22" fmla="*/ 123 w 123"/>
                <a:gd name="T23" fmla="*/ 4 h 194"/>
                <a:gd name="T24" fmla="*/ 119 w 123"/>
                <a:gd name="T25" fmla="*/ 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 h="194">
                  <a:moveTo>
                    <a:pt x="119" y="0"/>
                  </a:moveTo>
                  <a:cubicBezTo>
                    <a:pt x="58" y="0"/>
                    <a:pt x="58" y="0"/>
                    <a:pt x="58" y="0"/>
                  </a:cubicBezTo>
                  <a:cubicBezTo>
                    <a:pt x="57" y="0"/>
                    <a:pt x="56" y="0"/>
                    <a:pt x="55" y="1"/>
                  </a:cubicBezTo>
                  <a:cubicBezTo>
                    <a:pt x="54" y="3"/>
                    <a:pt x="54" y="4"/>
                    <a:pt x="54" y="5"/>
                  </a:cubicBezTo>
                  <a:cubicBezTo>
                    <a:pt x="58" y="16"/>
                    <a:pt x="60" y="27"/>
                    <a:pt x="60" y="38"/>
                  </a:cubicBezTo>
                  <a:cubicBezTo>
                    <a:pt x="60" y="80"/>
                    <a:pt x="35" y="116"/>
                    <a:pt x="4" y="119"/>
                  </a:cubicBezTo>
                  <a:cubicBezTo>
                    <a:pt x="2" y="119"/>
                    <a:pt x="0" y="121"/>
                    <a:pt x="0" y="123"/>
                  </a:cubicBezTo>
                  <a:cubicBezTo>
                    <a:pt x="0" y="190"/>
                    <a:pt x="0" y="190"/>
                    <a:pt x="0" y="190"/>
                  </a:cubicBezTo>
                  <a:cubicBezTo>
                    <a:pt x="0" y="192"/>
                    <a:pt x="2" y="194"/>
                    <a:pt x="4" y="194"/>
                  </a:cubicBezTo>
                  <a:cubicBezTo>
                    <a:pt x="119" y="194"/>
                    <a:pt x="119" y="194"/>
                    <a:pt x="119" y="194"/>
                  </a:cubicBezTo>
                  <a:cubicBezTo>
                    <a:pt x="121" y="194"/>
                    <a:pt x="123" y="192"/>
                    <a:pt x="123" y="190"/>
                  </a:cubicBezTo>
                  <a:cubicBezTo>
                    <a:pt x="123" y="4"/>
                    <a:pt x="123" y="4"/>
                    <a:pt x="123" y="4"/>
                  </a:cubicBezTo>
                  <a:cubicBezTo>
                    <a:pt x="123" y="2"/>
                    <a:pt x="121" y="0"/>
                    <a:pt x="119"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Oval 96"/>
            <p:cNvSpPr>
              <a:spLocks noChangeArrowheads="1"/>
            </p:cNvSpPr>
            <p:nvPr/>
          </p:nvSpPr>
          <p:spPr bwMode="auto">
            <a:xfrm>
              <a:off x="10274301" y="1949450"/>
              <a:ext cx="128588" cy="128588"/>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Freeform 97"/>
            <p:cNvSpPr>
              <a:spLocks/>
            </p:cNvSpPr>
            <p:nvPr/>
          </p:nvSpPr>
          <p:spPr bwMode="auto">
            <a:xfrm>
              <a:off x="10126663" y="2125663"/>
              <a:ext cx="58738" cy="366713"/>
            </a:xfrm>
            <a:custGeom>
              <a:avLst/>
              <a:gdLst>
                <a:gd name="T0" fmla="*/ 16 w 20"/>
                <a:gd name="T1" fmla="*/ 125 h 125"/>
                <a:gd name="T2" fmla="*/ 12 w 20"/>
                <a:gd name="T3" fmla="*/ 121 h 125"/>
                <a:gd name="T4" fmla="*/ 12 w 20"/>
                <a:gd name="T5" fmla="*/ 73 h 125"/>
                <a:gd name="T6" fmla="*/ 0 w 20"/>
                <a:gd name="T7" fmla="*/ 5 h 125"/>
                <a:gd name="T8" fmla="*/ 3 w 20"/>
                <a:gd name="T9" fmla="*/ 0 h 125"/>
                <a:gd name="T10" fmla="*/ 8 w 20"/>
                <a:gd name="T11" fmla="*/ 4 h 125"/>
                <a:gd name="T12" fmla="*/ 20 w 20"/>
                <a:gd name="T13" fmla="*/ 72 h 125"/>
                <a:gd name="T14" fmla="*/ 20 w 20"/>
                <a:gd name="T15" fmla="*/ 73 h 125"/>
                <a:gd name="T16" fmla="*/ 20 w 20"/>
                <a:gd name="T17" fmla="*/ 121 h 125"/>
                <a:gd name="T18" fmla="*/ 16 w 20"/>
                <a:gd name="T19"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125">
                  <a:moveTo>
                    <a:pt x="16" y="125"/>
                  </a:moveTo>
                  <a:cubicBezTo>
                    <a:pt x="14" y="125"/>
                    <a:pt x="12" y="123"/>
                    <a:pt x="12" y="121"/>
                  </a:cubicBezTo>
                  <a:cubicBezTo>
                    <a:pt x="12" y="73"/>
                    <a:pt x="12" y="73"/>
                    <a:pt x="12" y="73"/>
                  </a:cubicBezTo>
                  <a:cubicBezTo>
                    <a:pt x="0" y="5"/>
                    <a:pt x="0" y="5"/>
                    <a:pt x="0" y="5"/>
                  </a:cubicBezTo>
                  <a:cubicBezTo>
                    <a:pt x="0" y="3"/>
                    <a:pt x="1" y="1"/>
                    <a:pt x="3" y="0"/>
                  </a:cubicBezTo>
                  <a:cubicBezTo>
                    <a:pt x="5" y="0"/>
                    <a:pt x="7" y="1"/>
                    <a:pt x="8" y="4"/>
                  </a:cubicBezTo>
                  <a:cubicBezTo>
                    <a:pt x="20" y="72"/>
                    <a:pt x="20" y="72"/>
                    <a:pt x="20" y="72"/>
                  </a:cubicBezTo>
                  <a:cubicBezTo>
                    <a:pt x="20" y="73"/>
                    <a:pt x="20" y="73"/>
                    <a:pt x="20" y="73"/>
                  </a:cubicBezTo>
                  <a:cubicBezTo>
                    <a:pt x="20" y="121"/>
                    <a:pt x="20" y="121"/>
                    <a:pt x="20" y="121"/>
                  </a:cubicBezTo>
                  <a:cubicBezTo>
                    <a:pt x="20" y="123"/>
                    <a:pt x="18" y="125"/>
                    <a:pt x="16" y="125"/>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Freeform 98"/>
            <p:cNvSpPr>
              <a:spLocks/>
            </p:cNvSpPr>
            <p:nvPr/>
          </p:nvSpPr>
          <p:spPr bwMode="auto">
            <a:xfrm>
              <a:off x="10161588" y="2328863"/>
              <a:ext cx="171450" cy="158750"/>
            </a:xfrm>
            <a:custGeom>
              <a:avLst/>
              <a:gdLst>
                <a:gd name="T0" fmla="*/ 53 w 58"/>
                <a:gd name="T1" fmla="*/ 54 h 54"/>
                <a:gd name="T2" fmla="*/ 49 w 58"/>
                <a:gd name="T3" fmla="*/ 50 h 54"/>
                <a:gd name="T4" fmla="*/ 41 w 58"/>
                <a:gd name="T5" fmla="*/ 8 h 54"/>
                <a:gd name="T6" fmla="*/ 4 w 58"/>
                <a:gd name="T7" fmla="*/ 8 h 54"/>
                <a:gd name="T8" fmla="*/ 0 w 58"/>
                <a:gd name="T9" fmla="*/ 4 h 54"/>
                <a:gd name="T10" fmla="*/ 4 w 58"/>
                <a:gd name="T11" fmla="*/ 0 h 54"/>
                <a:gd name="T12" fmla="*/ 44 w 58"/>
                <a:gd name="T13" fmla="*/ 0 h 54"/>
                <a:gd name="T14" fmla="*/ 48 w 58"/>
                <a:gd name="T15" fmla="*/ 3 h 54"/>
                <a:gd name="T16" fmla="*/ 57 w 58"/>
                <a:gd name="T17" fmla="*/ 49 h 54"/>
                <a:gd name="T18" fmla="*/ 54 w 58"/>
                <a:gd name="T19" fmla="*/ 54 h 54"/>
                <a:gd name="T20" fmla="*/ 53 w 58"/>
                <a:gd name="T21"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4">
                  <a:moveTo>
                    <a:pt x="53" y="54"/>
                  </a:moveTo>
                  <a:cubicBezTo>
                    <a:pt x="51" y="54"/>
                    <a:pt x="50" y="52"/>
                    <a:pt x="49" y="50"/>
                  </a:cubicBezTo>
                  <a:cubicBezTo>
                    <a:pt x="41" y="8"/>
                    <a:pt x="41" y="8"/>
                    <a:pt x="41" y="8"/>
                  </a:cubicBezTo>
                  <a:cubicBezTo>
                    <a:pt x="4" y="8"/>
                    <a:pt x="4" y="8"/>
                    <a:pt x="4" y="8"/>
                  </a:cubicBezTo>
                  <a:cubicBezTo>
                    <a:pt x="2" y="8"/>
                    <a:pt x="0" y="6"/>
                    <a:pt x="0" y="4"/>
                  </a:cubicBezTo>
                  <a:cubicBezTo>
                    <a:pt x="0" y="2"/>
                    <a:pt x="2" y="0"/>
                    <a:pt x="4" y="0"/>
                  </a:cubicBezTo>
                  <a:cubicBezTo>
                    <a:pt x="44" y="0"/>
                    <a:pt x="44" y="0"/>
                    <a:pt x="44" y="0"/>
                  </a:cubicBezTo>
                  <a:cubicBezTo>
                    <a:pt x="46" y="0"/>
                    <a:pt x="47" y="1"/>
                    <a:pt x="48" y="3"/>
                  </a:cubicBezTo>
                  <a:cubicBezTo>
                    <a:pt x="57" y="49"/>
                    <a:pt x="57" y="49"/>
                    <a:pt x="57" y="49"/>
                  </a:cubicBezTo>
                  <a:cubicBezTo>
                    <a:pt x="58" y="51"/>
                    <a:pt x="56" y="53"/>
                    <a:pt x="54" y="54"/>
                  </a:cubicBezTo>
                  <a:cubicBezTo>
                    <a:pt x="54" y="54"/>
                    <a:pt x="53" y="54"/>
                    <a:pt x="53" y="54"/>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0" name="TextBox 19"/>
          <p:cNvSpPr txBox="1"/>
          <p:nvPr/>
        </p:nvSpPr>
        <p:spPr>
          <a:xfrm>
            <a:off x="4281544" y="139849"/>
            <a:ext cx="5438189" cy="584775"/>
          </a:xfrm>
          <a:prstGeom prst="rect">
            <a:avLst/>
          </a:prstGeom>
          <a:noFill/>
        </p:spPr>
        <p:txBody>
          <a:bodyPr wrap="square" rtlCol="0">
            <a:spAutoFit/>
          </a:bodyPr>
          <a:lstStyle/>
          <a:p>
            <a:r>
              <a:rPr lang="zh-CN" altLang="en-US" sz="3200" dirty="0" smtClean="0">
                <a:solidFill>
                  <a:schemeClr val="accent1">
                    <a:lumMod val="75000"/>
                  </a:schemeClr>
                </a:solidFill>
              </a:rPr>
              <a:t>丙烯腈新技术、新材料开发</a:t>
            </a:r>
            <a:endParaRPr lang="zh-CN" altLang="en-US" sz="3200" dirty="0">
              <a:solidFill>
                <a:schemeClr val="accent1">
                  <a:lumMod val="75000"/>
                </a:schemeClr>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914324"/>
            <a:chOff x="0" y="0"/>
            <a:chExt cx="12192000" cy="914324"/>
          </a:xfrm>
          <a:effectLst>
            <a:outerShdw blurRad="50800" dist="38100" dir="2700000" algn="tl" rotWithShape="0">
              <a:prstClr val="black">
                <a:alpha val="40000"/>
              </a:prstClr>
            </a:outerShdw>
          </a:effectLst>
        </p:grpSpPr>
        <p:sp>
          <p:nvSpPr>
            <p:cNvPr id="3" name="矩形 2">
              <a:extLst>
                <a:ext uri="{FF2B5EF4-FFF2-40B4-BE49-F238E27FC236}">
                  <a16:creationId xmlns:a16="http://schemas.microsoft.com/office/drawing/2014/main" xmlns="" id="{DBA7EAC7-B3D8-4D41-A150-5DD10AEB6DBA}"/>
                </a:ext>
              </a:extLst>
            </p:cNvPr>
            <p:cNvSpPr/>
            <p:nvPr/>
          </p:nvSpPr>
          <p:spPr>
            <a:xfrm>
              <a:off x="1362545" y="544992"/>
              <a:ext cx="1736016" cy="369332"/>
            </a:xfrm>
            <a:prstGeom prst="rect">
              <a:avLst/>
            </a:prstGeom>
          </p:spPr>
          <p:txBody>
            <a:bodyPr wrap="square">
              <a:spAutoFit/>
            </a:bodyPr>
            <a:lstStyle/>
            <a:p>
              <a:pPr algn="dist"/>
              <a:r>
                <a:rPr lang="zh-CN" altLang="en-US" sz="1800" b="1"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安庆石化公司</a:t>
              </a:r>
              <a:endParaRPr lang="zh-CN" altLang="en-US" sz="1800" b="1" dirty="0">
                <a:solidFill>
                  <a:schemeClr val="tx1">
                    <a:lumMod val="65000"/>
                    <a:lumOff val="35000"/>
                  </a:schemeClr>
                </a:solidFill>
              </a:endParaRPr>
            </a:p>
          </p:txBody>
        </p:sp>
        <p:cxnSp>
          <p:nvCxnSpPr>
            <p:cNvPr id="4" name="直接连接符 3"/>
            <p:cNvCxnSpPr/>
            <p:nvPr/>
          </p:nvCxnSpPr>
          <p:spPr>
            <a:xfrm>
              <a:off x="0" y="900510"/>
              <a:ext cx="3098561" cy="0"/>
            </a:xfrm>
            <a:prstGeom prst="line">
              <a:avLst/>
            </a:prstGeom>
            <a:ln w="22225">
              <a:gradFill>
                <a:gsLst>
                  <a:gs pos="0">
                    <a:srgbClr val="FF0000"/>
                  </a:gs>
                  <a:gs pos="74000">
                    <a:srgbClr val="C00000"/>
                  </a:gs>
                  <a:gs pos="83000">
                    <a:srgbClr val="FFC000"/>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3108562" y="795"/>
              <a:ext cx="285518" cy="90051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3262156" y="729658"/>
              <a:ext cx="8929844" cy="0"/>
            </a:xfrm>
            <a:prstGeom prst="line">
              <a:avLst/>
            </a:prstGeom>
            <a:ln>
              <a:solidFill>
                <a:schemeClr val="accent2">
                  <a:alpha val="88000"/>
                </a:schemeClr>
              </a:solidFill>
            </a:ln>
          </p:spPr>
          <p:style>
            <a:lnRef idx="1">
              <a:schemeClr val="accent1"/>
            </a:lnRef>
            <a:fillRef idx="0">
              <a:schemeClr val="accent1"/>
            </a:fillRef>
            <a:effectRef idx="0">
              <a:schemeClr val="accent1"/>
            </a:effectRef>
            <a:fontRef idx="minor">
              <a:schemeClr val="tx1"/>
            </a:fontRef>
          </p:style>
        </p:cxnSp>
        <p:pic>
          <p:nvPicPr>
            <p:cNvPr id="7" name="图片 6"/>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59481" y="79549"/>
              <a:ext cx="744548" cy="767458"/>
            </a:xfrm>
            <a:prstGeom prst="rect">
              <a:avLst/>
            </a:prstGeom>
          </p:spPr>
        </p:pic>
        <p:sp>
          <p:nvSpPr>
            <p:cNvPr id="8" name="矩形 7">
              <a:extLst>
                <a:ext uri="{FF2B5EF4-FFF2-40B4-BE49-F238E27FC236}">
                  <a16:creationId xmlns:a16="http://schemas.microsoft.com/office/drawing/2014/main" xmlns="" id="{DBA7EAC7-B3D8-4D41-A150-5DD10AEB6DBA}"/>
                </a:ext>
              </a:extLst>
            </p:cNvPr>
            <p:cNvSpPr/>
            <p:nvPr/>
          </p:nvSpPr>
          <p:spPr>
            <a:xfrm>
              <a:off x="1380409" y="11213"/>
              <a:ext cx="1663462" cy="461665"/>
            </a:xfrm>
            <a:prstGeom prst="rect">
              <a:avLst/>
            </a:prstGeom>
          </p:spPr>
          <p:txBody>
            <a:bodyPr wrap="square">
              <a:spAutoFit/>
            </a:bodyPr>
            <a:lstStyle/>
            <a:p>
              <a:pPr algn="dist"/>
              <a:r>
                <a:rPr lang="zh-CN" altLang="en-US" sz="2400" b="1" dirty="0" smtClean="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中国石化</a:t>
              </a:r>
              <a:endParaRPr lang="zh-CN" altLang="en-US" sz="2400" b="1" dirty="0">
                <a:solidFill>
                  <a:schemeClr val="tx1">
                    <a:lumMod val="65000"/>
                    <a:lumOff val="35000"/>
                  </a:schemeClr>
                </a:solidFill>
              </a:endParaRPr>
            </a:p>
          </p:txBody>
        </p:sp>
        <p:sp>
          <p:nvSpPr>
            <p:cNvPr id="9" name="矩形 8">
              <a:extLst>
                <a:ext uri="{FF2B5EF4-FFF2-40B4-BE49-F238E27FC236}">
                  <a16:creationId xmlns:a16="http://schemas.microsoft.com/office/drawing/2014/main" xmlns="" id="{DBA7EAC7-B3D8-4D41-A150-5DD10AEB6DBA}"/>
                </a:ext>
              </a:extLst>
            </p:cNvPr>
            <p:cNvSpPr/>
            <p:nvPr/>
          </p:nvSpPr>
          <p:spPr>
            <a:xfrm>
              <a:off x="1418172" y="348954"/>
              <a:ext cx="1587082" cy="276999"/>
            </a:xfrm>
            <a:prstGeom prst="rect">
              <a:avLst/>
            </a:prstGeom>
          </p:spPr>
          <p:txBody>
            <a:bodyPr wrap="square">
              <a:spAutoFit/>
            </a:bodyPr>
            <a:lstStyle/>
            <a:p>
              <a:pPr algn="dist"/>
              <a:r>
                <a:rPr lang="en-US" altLang="zh-CN" sz="1200" b="1" dirty="0" smtClean="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SINOPEC</a:t>
              </a:r>
              <a:endParaRPr lang="zh-CN" altLang="en-US" sz="1200" b="1" dirty="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10" name="直接连接符 9"/>
            <p:cNvCxnSpPr/>
            <p:nvPr/>
          </p:nvCxnSpPr>
          <p:spPr>
            <a:xfrm flipH="1">
              <a:off x="3212704" y="0"/>
              <a:ext cx="285518" cy="90051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1" name="矩形 10"/>
          <p:cNvSpPr/>
          <p:nvPr/>
        </p:nvSpPr>
        <p:spPr>
          <a:xfrm>
            <a:off x="5469617" y="888409"/>
            <a:ext cx="2492990" cy="646331"/>
          </a:xfrm>
          <a:prstGeom prst="rect">
            <a:avLst/>
          </a:prstGeom>
        </p:spPr>
        <p:txBody>
          <a:bodyPr wrap="none">
            <a:spAutoFit/>
          </a:bodyPr>
          <a:lstStyle/>
          <a:p>
            <a:r>
              <a:rPr lang="zh-CN" altLang="en-US" sz="3600" dirty="0" smtClean="0">
                <a:solidFill>
                  <a:srgbClr val="005A9C"/>
                </a:solidFill>
                <a:latin typeface="宋体" panose="02010600030101010101" pitchFamily="2" charset="-122"/>
                <a:ea typeface="宋体" panose="02010600030101010101" pitchFamily="2" charset="-122"/>
              </a:rPr>
              <a:t>主要的好处</a:t>
            </a:r>
            <a:endParaRPr lang="zh-CN" altLang="en-US" sz="3600" dirty="0"/>
          </a:p>
        </p:txBody>
      </p:sp>
      <p:graphicFrame>
        <p:nvGraphicFramePr>
          <p:cNvPr id="12" name="Content Placeholder 4"/>
          <p:cNvGraphicFramePr>
            <a:graphicFrameLocks/>
          </p:cNvGraphicFramePr>
          <p:nvPr>
            <p:extLst>
              <p:ext uri="{D42A27DB-BD31-4B8C-83A1-F6EECF244321}">
                <p14:modId xmlns:p14="http://schemas.microsoft.com/office/powerpoint/2010/main" xmlns="" val="155410368"/>
              </p:ext>
            </p:extLst>
          </p:nvPr>
        </p:nvGraphicFramePr>
        <p:xfrm>
          <a:off x="2385263" y="1860048"/>
          <a:ext cx="7476548" cy="48035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p:cNvSpPr txBox="1"/>
          <p:nvPr/>
        </p:nvSpPr>
        <p:spPr>
          <a:xfrm>
            <a:off x="4281544" y="139849"/>
            <a:ext cx="5438189" cy="584775"/>
          </a:xfrm>
          <a:prstGeom prst="rect">
            <a:avLst/>
          </a:prstGeom>
          <a:noFill/>
        </p:spPr>
        <p:txBody>
          <a:bodyPr wrap="square" rtlCol="0">
            <a:spAutoFit/>
          </a:bodyPr>
          <a:lstStyle/>
          <a:p>
            <a:r>
              <a:rPr lang="zh-CN" altLang="en-US" sz="3200" dirty="0" smtClean="0">
                <a:solidFill>
                  <a:schemeClr val="accent1">
                    <a:lumMod val="75000"/>
                  </a:schemeClr>
                </a:solidFill>
              </a:rPr>
              <a:t>丙烯腈新技术、新材料开发</a:t>
            </a:r>
            <a:endParaRPr lang="zh-CN" altLang="en-US" sz="3200" dirty="0">
              <a:solidFill>
                <a:schemeClr val="accent1">
                  <a:lumMod val="75000"/>
                </a:schemeClr>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2">
            <a:extLst>
              <a:ext uri="{28A0092B-C50C-407E-A947-70E740481C1C}">
                <a14:useLocalDpi xmlns:a14="http://schemas.microsoft.com/office/drawing/2010/main" xmlns="" val="0"/>
              </a:ext>
            </a:extLst>
          </a:blip>
          <a:srcRect b="5123"/>
          <a:stretch/>
        </p:blipFill>
        <p:spPr>
          <a:xfrm>
            <a:off x="0" y="0"/>
            <a:ext cx="12192000" cy="6858000"/>
          </a:xfrm>
          <a:prstGeom prst="rect">
            <a:avLst/>
          </a:prstGeom>
        </p:spPr>
      </p:pic>
      <p:sp>
        <p:nvSpPr>
          <p:cNvPr id="8" name="矩形 7"/>
          <p:cNvSpPr/>
          <p:nvPr/>
        </p:nvSpPr>
        <p:spPr>
          <a:xfrm>
            <a:off x="7847044" y="1642188"/>
            <a:ext cx="4312297" cy="2948473"/>
          </a:xfrm>
          <a:prstGeom prst="rect">
            <a:avLst/>
          </a:prstGeom>
          <a:solidFill>
            <a:schemeClr val="bg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8213789" y="2149474"/>
            <a:ext cx="3378200" cy="1936366"/>
            <a:chOff x="3679556" y="1934274"/>
            <a:chExt cx="4832888" cy="1936366"/>
          </a:xfrm>
        </p:grpSpPr>
        <p:sp>
          <p:nvSpPr>
            <p:cNvPr id="3" name="文本框 2"/>
            <p:cNvSpPr txBox="1"/>
            <p:nvPr/>
          </p:nvSpPr>
          <p:spPr>
            <a:xfrm>
              <a:off x="3679556" y="2138766"/>
              <a:ext cx="4832888" cy="1015663"/>
            </a:xfrm>
            <a:prstGeom prst="rect">
              <a:avLst/>
            </a:prstGeom>
            <a:noFill/>
          </p:spPr>
          <p:txBody>
            <a:bodyPr wrap="square" rtlCol="0">
              <a:spAutoFit/>
            </a:bodyPr>
            <a:lstStyle/>
            <a:p>
              <a:pPr algn="ctr"/>
              <a:r>
                <a:rPr lang="zh-CN" altLang="en-US" sz="6000" dirty="0" smtClean="0">
                  <a:solidFill>
                    <a:schemeClr val="bg1"/>
                  </a:solidFill>
                  <a:latin typeface="方正粗宋简体" panose="03000509000000000000" pitchFamily="65" charset="-122"/>
                  <a:ea typeface="方正粗宋简体" panose="03000509000000000000" pitchFamily="65" charset="-122"/>
                </a:rPr>
                <a:t>谢谢</a:t>
              </a:r>
              <a:endParaRPr lang="zh-CN" altLang="en-US" sz="6000" dirty="0">
                <a:solidFill>
                  <a:schemeClr val="bg1"/>
                </a:solidFill>
                <a:latin typeface="方正粗宋简体" panose="03000509000000000000" pitchFamily="65" charset="-122"/>
                <a:ea typeface="方正粗宋简体" panose="03000509000000000000" pitchFamily="65" charset="-122"/>
              </a:endParaRPr>
            </a:p>
          </p:txBody>
        </p:sp>
        <p:sp>
          <p:nvSpPr>
            <p:cNvPr id="4" name="文本框 3"/>
            <p:cNvSpPr txBox="1"/>
            <p:nvPr/>
          </p:nvSpPr>
          <p:spPr>
            <a:xfrm>
              <a:off x="3679556" y="3076699"/>
              <a:ext cx="4832888" cy="584775"/>
            </a:xfrm>
            <a:prstGeom prst="rect">
              <a:avLst/>
            </a:prstGeom>
            <a:noFill/>
          </p:spPr>
          <p:txBody>
            <a:bodyPr wrap="square" rtlCol="0">
              <a:spAutoFit/>
            </a:bodyPr>
            <a:lstStyle/>
            <a:p>
              <a:pPr algn="ctr"/>
              <a:r>
                <a:rPr lang="en-US" altLang="zh-CN" sz="3200" b="1" dirty="0" smtClean="0">
                  <a:solidFill>
                    <a:schemeClr val="bg1"/>
                  </a:solidFill>
                  <a:latin typeface="微软雅黑" panose="020B0503020204020204" pitchFamily="34" charset="-122"/>
                  <a:ea typeface="微软雅黑" panose="020B0503020204020204" pitchFamily="34" charset="-122"/>
                </a:rPr>
                <a:t>Thank You</a:t>
              </a:r>
              <a:r>
                <a:rPr lang="zh-CN" altLang="en-US" sz="3200" b="1" dirty="0" smtClean="0">
                  <a:solidFill>
                    <a:schemeClr val="bg1"/>
                  </a:solidFill>
                  <a:latin typeface="微软雅黑" panose="020B0503020204020204" pitchFamily="34" charset="-122"/>
                  <a:ea typeface="微软雅黑" panose="020B0503020204020204" pitchFamily="34" charset="-122"/>
                </a:rPr>
                <a:t>！</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5" name="矩形 4"/>
            <p:cNvSpPr/>
            <p:nvPr/>
          </p:nvSpPr>
          <p:spPr>
            <a:xfrm>
              <a:off x="3679556" y="1934274"/>
              <a:ext cx="4832888" cy="495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3679556" y="3821132"/>
              <a:ext cx="4832888" cy="495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xmlns="" val="1278704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914324"/>
            <a:chOff x="0" y="0"/>
            <a:chExt cx="12192000" cy="914324"/>
          </a:xfrm>
          <a:effectLst>
            <a:outerShdw blurRad="50800" dist="38100" dir="2700000" algn="tl" rotWithShape="0">
              <a:prstClr val="black">
                <a:alpha val="40000"/>
              </a:prstClr>
            </a:outerShdw>
          </a:effectLst>
        </p:grpSpPr>
        <p:sp>
          <p:nvSpPr>
            <p:cNvPr id="3" name="矩形 2">
              <a:extLst>
                <a:ext uri="{FF2B5EF4-FFF2-40B4-BE49-F238E27FC236}">
                  <a16:creationId xmlns:a16="http://schemas.microsoft.com/office/drawing/2014/main" xmlns="" id="{DBA7EAC7-B3D8-4D41-A150-5DD10AEB6DBA}"/>
                </a:ext>
              </a:extLst>
            </p:cNvPr>
            <p:cNvSpPr/>
            <p:nvPr/>
          </p:nvSpPr>
          <p:spPr>
            <a:xfrm>
              <a:off x="1362545" y="544992"/>
              <a:ext cx="1736016" cy="369332"/>
            </a:xfrm>
            <a:prstGeom prst="rect">
              <a:avLst/>
            </a:prstGeom>
          </p:spPr>
          <p:txBody>
            <a:bodyPr wrap="square">
              <a:spAutoFit/>
            </a:bodyPr>
            <a:lstStyle/>
            <a:p>
              <a:pPr algn="dist"/>
              <a:r>
                <a:rPr lang="zh-CN" altLang="en-US" sz="1800" b="1"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安庆石化公司</a:t>
              </a:r>
              <a:endParaRPr lang="zh-CN" altLang="en-US" sz="1800" b="1" dirty="0">
                <a:solidFill>
                  <a:schemeClr val="tx1">
                    <a:lumMod val="65000"/>
                    <a:lumOff val="35000"/>
                  </a:schemeClr>
                </a:solidFill>
              </a:endParaRPr>
            </a:p>
          </p:txBody>
        </p:sp>
        <p:cxnSp>
          <p:nvCxnSpPr>
            <p:cNvPr id="4" name="直接连接符 3"/>
            <p:cNvCxnSpPr/>
            <p:nvPr/>
          </p:nvCxnSpPr>
          <p:spPr>
            <a:xfrm>
              <a:off x="0" y="900510"/>
              <a:ext cx="3098561" cy="0"/>
            </a:xfrm>
            <a:prstGeom prst="line">
              <a:avLst/>
            </a:prstGeom>
            <a:ln w="22225">
              <a:gradFill>
                <a:gsLst>
                  <a:gs pos="0">
                    <a:srgbClr val="FF0000"/>
                  </a:gs>
                  <a:gs pos="74000">
                    <a:srgbClr val="C00000"/>
                  </a:gs>
                  <a:gs pos="83000">
                    <a:srgbClr val="FFC000"/>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3108562" y="795"/>
              <a:ext cx="285518" cy="90051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3262156" y="729658"/>
              <a:ext cx="8929844" cy="0"/>
            </a:xfrm>
            <a:prstGeom prst="line">
              <a:avLst/>
            </a:prstGeom>
            <a:ln>
              <a:solidFill>
                <a:schemeClr val="accent2">
                  <a:alpha val="88000"/>
                </a:schemeClr>
              </a:solidFill>
            </a:ln>
          </p:spPr>
          <p:style>
            <a:lnRef idx="1">
              <a:schemeClr val="accent1"/>
            </a:lnRef>
            <a:fillRef idx="0">
              <a:schemeClr val="accent1"/>
            </a:fillRef>
            <a:effectRef idx="0">
              <a:schemeClr val="accent1"/>
            </a:effectRef>
            <a:fontRef idx="minor">
              <a:schemeClr val="tx1"/>
            </a:fontRef>
          </p:style>
        </p:cxnSp>
        <p:pic>
          <p:nvPicPr>
            <p:cNvPr id="7" name="图片 6"/>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59481" y="79549"/>
              <a:ext cx="744548" cy="767458"/>
            </a:xfrm>
            <a:prstGeom prst="rect">
              <a:avLst/>
            </a:prstGeom>
          </p:spPr>
        </p:pic>
        <p:sp>
          <p:nvSpPr>
            <p:cNvPr id="8" name="矩形 7">
              <a:extLst>
                <a:ext uri="{FF2B5EF4-FFF2-40B4-BE49-F238E27FC236}">
                  <a16:creationId xmlns:a16="http://schemas.microsoft.com/office/drawing/2014/main" xmlns="" id="{DBA7EAC7-B3D8-4D41-A150-5DD10AEB6DBA}"/>
                </a:ext>
              </a:extLst>
            </p:cNvPr>
            <p:cNvSpPr/>
            <p:nvPr/>
          </p:nvSpPr>
          <p:spPr>
            <a:xfrm>
              <a:off x="1380409" y="11213"/>
              <a:ext cx="1663462" cy="461665"/>
            </a:xfrm>
            <a:prstGeom prst="rect">
              <a:avLst/>
            </a:prstGeom>
          </p:spPr>
          <p:txBody>
            <a:bodyPr wrap="square">
              <a:spAutoFit/>
            </a:bodyPr>
            <a:lstStyle/>
            <a:p>
              <a:pPr algn="dist"/>
              <a:r>
                <a:rPr lang="zh-CN" altLang="en-US" sz="2400" b="1" dirty="0" smtClean="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中国石化</a:t>
              </a:r>
              <a:endParaRPr lang="zh-CN" altLang="en-US" sz="2400" b="1" dirty="0">
                <a:solidFill>
                  <a:schemeClr val="tx1">
                    <a:lumMod val="65000"/>
                    <a:lumOff val="35000"/>
                  </a:schemeClr>
                </a:solidFill>
              </a:endParaRPr>
            </a:p>
          </p:txBody>
        </p:sp>
        <p:sp>
          <p:nvSpPr>
            <p:cNvPr id="9" name="矩形 8">
              <a:extLst>
                <a:ext uri="{FF2B5EF4-FFF2-40B4-BE49-F238E27FC236}">
                  <a16:creationId xmlns:a16="http://schemas.microsoft.com/office/drawing/2014/main" xmlns="" id="{DBA7EAC7-B3D8-4D41-A150-5DD10AEB6DBA}"/>
                </a:ext>
              </a:extLst>
            </p:cNvPr>
            <p:cNvSpPr/>
            <p:nvPr/>
          </p:nvSpPr>
          <p:spPr>
            <a:xfrm>
              <a:off x="1418172" y="348954"/>
              <a:ext cx="1587082" cy="276999"/>
            </a:xfrm>
            <a:prstGeom prst="rect">
              <a:avLst/>
            </a:prstGeom>
          </p:spPr>
          <p:txBody>
            <a:bodyPr wrap="square">
              <a:spAutoFit/>
            </a:bodyPr>
            <a:lstStyle/>
            <a:p>
              <a:pPr algn="dist"/>
              <a:r>
                <a:rPr lang="en-US" altLang="zh-CN" sz="1200" b="1" dirty="0" smtClean="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SINOPEC</a:t>
              </a:r>
              <a:endParaRPr lang="zh-CN" altLang="en-US" sz="1200" b="1" dirty="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10" name="直接连接符 9"/>
            <p:cNvCxnSpPr/>
            <p:nvPr/>
          </p:nvCxnSpPr>
          <p:spPr>
            <a:xfrm flipH="1">
              <a:off x="3212704" y="0"/>
              <a:ext cx="285518" cy="90051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1" name="TextBox 10"/>
          <p:cNvSpPr txBox="1"/>
          <p:nvPr/>
        </p:nvSpPr>
        <p:spPr>
          <a:xfrm>
            <a:off x="935915" y="1215614"/>
            <a:ext cx="3818965" cy="369332"/>
          </a:xfrm>
          <a:prstGeom prst="rect">
            <a:avLst/>
          </a:prstGeom>
          <a:noFill/>
        </p:spPr>
        <p:txBody>
          <a:bodyPr wrap="square" rtlCol="0">
            <a:spAutoFit/>
          </a:bodyPr>
          <a:lstStyle/>
          <a:p>
            <a:r>
              <a:rPr lang="zh-CN" altLang="en-US" dirty="0" smtClean="0"/>
              <a:t>未来我国丙烯腈新增产能预测</a:t>
            </a:r>
            <a:endParaRPr lang="zh-CN" altLang="en-US" dirty="0"/>
          </a:p>
        </p:txBody>
      </p:sp>
      <p:graphicFrame>
        <p:nvGraphicFramePr>
          <p:cNvPr id="13" name="表格 12"/>
          <p:cNvGraphicFramePr>
            <a:graphicFrameLocks noGrp="1"/>
          </p:cNvGraphicFramePr>
          <p:nvPr/>
        </p:nvGraphicFramePr>
        <p:xfrm>
          <a:off x="796067" y="1602890"/>
          <a:ext cx="6228678" cy="5093291"/>
        </p:xfrm>
        <a:graphic>
          <a:graphicData uri="http://schemas.openxmlformats.org/drawingml/2006/table">
            <a:tbl>
              <a:tblPr/>
              <a:tblGrid>
                <a:gridCol w="2070293"/>
                <a:gridCol w="1661951"/>
                <a:gridCol w="2496434"/>
              </a:tblGrid>
              <a:tr h="451820">
                <a:tc>
                  <a:txBody>
                    <a:bodyPr/>
                    <a:lstStyle/>
                    <a:p>
                      <a:pPr algn="l">
                        <a:spcAft>
                          <a:spcPts val="0"/>
                        </a:spcAft>
                      </a:pPr>
                      <a:r>
                        <a:rPr lang="zh-CN" sz="1050" kern="0">
                          <a:solidFill>
                            <a:srgbClr val="007A77"/>
                          </a:solidFill>
                          <a:latin typeface="Arial"/>
                          <a:ea typeface="宋体"/>
                          <a:cs typeface="Arial"/>
                        </a:rPr>
                        <a:t>厂名</a:t>
                      </a:r>
                      <a:endParaRPr lang="zh-CN" sz="1050" kern="100">
                        <a:latin typeface="Calibri"/>
                        <a:ea typeface="宋体"/>
                        <a:cs typeface="Times New Roman"/>
                      </a:endParaRPr>
                    </a:p>
                  </a:txBody>
                  <a:tcPr>
                    <a:lnL w="19050" cap="flat" cmpd="sng" algn="ctr">
                      <a:solidFill>
                        <a:srgbClr val="007A77"/>
                      </a:solidFill>
                      <a:prstDash val="solid"/>
                      <a:round/>
                      <a:headEnd type="none" w="med" len="med"/>
                      <a:tailEnd type="none" w="med" len="med"/>
                    </a:lnL>
                    <a:lnR w="1905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c>
                  <a:txBody>
                    <a:bodyPr/>
                    <a:lstStyle/>
                    <a:p>
                      <a:pPr algn="l">
                        <a:spcAft>
                          <a:spcPts val="0"/>
                        </a:spcAft>
                      </a:pPr>
                      <a:r>
                        <a:rPr lang="zh-CN" sz="1050" kern="0" dirty="0">
                          <a:solidFill>
                            <a:srgbClr val="007A77"/>
                          </a:solidFill>
                          <a:latin typeface="Arial"/>
                          <a:ea typeface="宋体"/>
                          <a:cs typeface="Arial"/>
                        </a:rPr>
                        <a:t>年设计能力（万吨</a:t>
                      </a:r>
                      <a:r>
                        <a:rPr lang="en-US" sz="1050" kern="0" dirty="0">
                          <a:solidFill>
                            <a:srgbClr val="007A77"/>
                          </a:solidFill>
                          <a:latin typeface="Arial"/>
                          <a:ea typeface="宋体"/>
                          <a:cs typeface="Times New Roman"/>
                        </a:rPr>
                        <a:t>t/a</a:t>
                      </a:r>
                      <a:r>
                        <a:rPr lang="zh-CN" sz="1050" kern="0" dirty="0">
                          <a:solidFill>
                            <a:srgbClr val="007A77"/>
                          </a:solidFill>
                          <a:latin typeface="Arial"/>
                          <a:ea typeface="宋体"/>
                          <a:cs typeface="Arial"/>
                        </a:rPr>
                        <a:t>）</a:t>
                      </a:r>
                      <a:endParaRPr lang="zh-CN" sz="1050" kern="100" dirty="0">
                        <a:latin typeface="Calibri"/>
                        <a:ea typeface="宋体"/>
                        <a:cs typeface="Times New Roman"/>
                      </a:endParaRPr>
                    </a:p>
                  </a:txBody>
                  <a:tcPr>
                    <a:lnL w="19050" cap="flat" cmpd="sng" algn="ctr">
                      <a:solidFill>
                        <a:srgbClr val="007A77"/>
                      </a:solidFill>
                      <a:prstDash val="solid"/>
                      <a:round/>
                      <a:headEnd type="none" w="med" len="med"/>
                      <a:tailEnd type="none" w="med" len="med"/>
                    </a:lnL>
                    <a:lnR w="1905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c>
                  <a:txBody>
                    <a:bodyPr/>
                    <a:lstStyle/>
                    <a:p>
                      <a:pPr algn="l">
                        <a:spcAft>
                          <a:spcPts val="0"/>
                        </a:spcAft>
                      </a:pPr>
                      <a:r>
                        <a:rPr lang="en-US" sz="1050" kern="0">
                          <a:solidFill>
                            <a:srgbClr val="007A77"/>
                          </a:solidFill>
                          <a:latin typeface="Arial"/>
                          <a:ea typeface="宋体"/>
                          <a:cs typeface="Times New Roman"/>
                        </a:rPr>
                        <a:t>2015</a:t>
                      </a:r>
                      <a:r>
                        <a:rPr lang="zh-CN" sz="1050" kern="0">
                          <a:solidFill>
                            <a:srgbClr val="007A77"/>
                          </a:solidFill>
                          <a:latin typeface="Arial"/>
                          <a:ea typeface="宋体"/>
                          <a:cs typeface="Arial"/>
                        </a:rPr>
                        <a:t>年末预计新增能力（万吨</a:t>
                      </a:r>
                      <a:r>
                        <a:rPr lang="en-US" sz="1050" kern="0">
                          <a:solidFill>
                            <a:srgbClr val="007A77"/>
                          </a:solidFill>
                          <a:latin typeface="Arial"/>
                          <a:ea typeface="宋体"/>
                          <a:cs typeface="Times New Roman"/>
                        </a:rPr>
                        <a:t>t/a</a:t>
                      </a:r>
                      <a:r>
                        <a:rPr lang="zh-CN" sz="1050" kern="0">
                          <a:solidFill>
                            <a:srgbClr val="007A77"/>
                          </a:solidFill>
                          <a:latin typeface="Arial"/>
                          <a:ea typeface="宋体"/>
                          <a:cs typeface="Arial"/>
                        </a:rPr>
                        <a:t>）</a:t>
                      </a:r>
                      <a:endParaRPr lang="zh-CN" sz="1050" kern="100">
                        <a:latin typeface="Calibri"/>
                        <a:ea typeface="宋体"/>
                        <a:cs typeface="Times New Roman"/>
                      </a:endParaRPr>
                    </a:p>
                  </a:txBody>
                  <a:tcPr>
                    <a:lnL w="19050" cap="flat" cmpd="sng" algn="ctr">
                      <a:solidFill>
                        <a:srgbClr val="007A77"/>
                      </a:solidFill>
                      <a:prstDash val="solid"/>
                      <a:round/>
                      <a:headEnd type="none" w="med" len="med"/>
                      <a:tailEnd type="none" w="med" len="med"/>
                    </a:lnL>
                    <a:lnR w="1270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r>
              <a:tr h="195762">
                <a:tc>
                  <a:txBody>
                    <a:bodyPr/>
                    <a:lstStyle/>
                    <a:p>
                      <a:pPr algn="l">
                        <a:spcAft>
                          <a:spcPts val="0"/>
                        </a:spcAft>
                      </a:pPr>
                      <a:r>
                        <a:rPr lang="zh-CN" sz="1050" kern="0">
                          <a:solidFill>
                            <a:srgbClr val="007A77"/>
                          </a:solidFill>
                          <a:latin typeface="Arial"/>
                          <a:ea typeface="宋体"/>
                          <a:cs typeface="Arial"/>
                        </a:rPr>
                        <a:t>上海石化化工事业部</a:t>
                      </a:r>
                      <a:endParaRPr lang="zh-CN" sz="1050" kern="100">
                        <a:latin typeface="Calibri"/>
                        <a:ea typeface="宋体"/>
                        <a:cs typeface="Times New Roman"/>
                      </a:endParaRPr>
                    </a:p>
                  </a:txBody>
                  <a:tcPr>
                    <a:lnL w="19050" cap="flat" cmpd="sng" algn="ctr">
                      <a:solidFill>
                        <a:srgbClr val="007A77"/>
                      </a:solidFill>
                      <a:prstDash val="solid"/>
                      <a:round/>
                      <a:headEnd type="none" w="med" len="med"/>
                      <a:tailEnd type="none" w="med" len="med"/>
                    </a:lnL>
                    <a:lnR w="1905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c>
                  <a:txBody>
                    <a:bodyPr/>
                    <a:lstStyle/>
                    <a:p>
                      <a:pPr algn="l">
                        <a:spcAft>
                          <a:spcPts val="0"/>
                        </a:spcAft>
                      </a:pPr>
                      <a:r>
                        <a:rPr lang="en-US" sz="1050" kern="0">
                          <a:solidFill>
                            <a:srgbClr val="007A77"/>
                          </a:solidFill>
                          <a:latin typeface="Arial"/>
                          <a:ea typeface="宋体"/>
                          <a:cs typeface="Times New Roman"/>
                        </a:rPr>
                        <a:t>13</a:t>
                      </a:r>
                      <a:r>
                        <a:rPr lang="zh-CN" sz="1050" kern="0">
                          <a:solidFill>
                            <a:srgbClr val="007A77"/>
                          </a:solidFill>
                          <a:latin typeface="Arial"/>
                          <a:ea typeface="宋体"/>
                          <a:cs typeface="Arial"/>
                        </a:rPr>
                        <a:t>（已停产）</a:t>
                      </a:r>
                      <a:endParaRPr lang="zh-CN" sz="1050" kern="100">
                        <a:latin typeface="Calibri"/>
                        <a:ea typeface="宋体"/>
                        <a:cs typeface="Times New Roman"/>
                      </a:endParaRPr>
                    </a:p>
                  </a:txBody>
                  <a:tcPr>
                    <a:lnL w="19050" cap="flat" cmpd="sng" algn="ctr">
                      <a:solidFill>
                        <a:srgbClr val="007A77"/>
                      </a:solidFill>
                      <a:prstDash val="solid"/>
                      <a:round/>
                      <a:headEnd type="none" w="med" len="med"/>
                      <a:tailEnd type="none" w="med" len="med"/>
                    </a:lnL>
                    <a:lnR w="1905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c>
                  <a:txBody>
                    <a:bodyPr/>
                    <a:lstStyle/>
                    <a:p>
                      <a:endParaRPr lang="zh-CN" sz="1050" kern="100">
                        <a:latin typeface="Calibri"/>
                      </a:endParaRPr>
                    </a:p>
                  </a:txBody>
                  <a:tcPr>
                    <a:lnL w="19050" cap="flat" cmpd="sng" algn="ctr">
                      <a:solidFill>
                        <a:srgbClr val="007A77"/>
                      </a:solidFill>
                      <a:prstDash val="solid"/>
                      <a:round/>
                      <a:headEnd type="none" w="med" len="med"/>
                      <a:tailEnd type="none" w="med" len="med"/>
                    </a:lnL>
                    <a:lnR w="1270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r>
              <a:tr h="195762">
                <a:tc>
                  <a:txBody>
                    <a:bodyPr/>
                    <a:lstStyle/>
                    <a:p>
                      <a:pPr algn="l">
                        <a:spcAft>
                          <a:spcPts val="0"/>
                        </a:spcAft>
                      </a:pPr>
                      <a:r>
                        <a:rPr lang="zh-CN" sz="1050" kern="0">
                          <a:solidFill>
                            <a:srgbClr val="007A77"/>
                          </a:solidFill>
                          <a:latin typeface="Arial"/>
                          <a:ea typeface="宋体"/>
                          <a:cs typeface="Arial"/>
                        </a:rPr>
                        <a:t>大庆石化化工二厂</a:t>
                      </a:r>
                      <a:endParaRPr lang="zh-CN" sz="1050" kern="100">
                        <a:latin typeface="Calibri"/>
                        <a:ea typeface="宋体"/>
                        <a:cs typeface="Times New Roman"/>
                      </a:endParaRPr>
                    </a:p>
                  </a:txBody>
                  <a:tcPr>
                    <a:lnL w="19050" cap="flat" cmpd="sng" algn="ctr">
                      <a:solidFill>
                        <a:srgbClr val="007A77"/>
                      </a:solidFill>
                      <a:prstDash val="solid"/>
                      <a:round/>
                      <a:headEnd type="none" w="med" len="med"/>
                      <a:tailEnd type="none" w="med" len="med"/>
                    </a:lnL>
                    <a:lnR w="1905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c>
                  <a:txBody>
                    <a:bodyPr/>
                    <a:lstStyle/>
                    <a:p>
                      <a:pPr algn="l">
                        <a:spcAft>
                          <a:spcPts val="0"/>
                        </a:spcAft>
                      </a:pPr>
                      <a:r>
                        <a:rPr lang="en-US" sz="1050" kern="0">
                          <a:solidFill>
                            <a:srgbClr val="007A77"/>
                          </a:solidFill>
                          <a:latin typeface="Arial"/>
                          <a:ea typeface="宋体"/>
                          <a:cs typeface="Times New Roman"/>
                        </a:rPr>
                        <a:t>8</a:t>
                      </a:r>
                      <a:endParaRPr lang="zh-CN" sz="1050" kern="100">
                        <a:latin typeface="Calibri"/>
                        <a:ea typeface="宋体"/>
                        <a:cs typeface="Times New Roman"/>
                      </a:endParaRPr>
                    </a:p>
                  </a:txBody>
                  <a:tcPr>
                    <a:lnL w="19050" cap="flat" cmpd="sng" algn="ctr">
                      <a:solidFill>
                        <a:srgbClr val="007A77"/>
                      </a:solidFill>
                      <a:prstDash val="solid"/>
                      <a:round/>
                      <a:headEnd type="none" w="med" len="med"/>
                      <a:tailEnd type="none" w="med" len="med"/>
                    </a:lnL>
                    <a:lnR w="1905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c>
                  <a:txBody>
                    <a:bodyPr/>
                    <a:lstStyle/>
                    <a:p>
                      <a:endParaRPr lang="zh-CN" sz="1050" kern="100">
                        <a:latin typeface="Calibri"/>
                      </a:endParaRPr>
                    </a:p>
                  </a:txBody>
                  <a:tcPr>
                    <a:lnL w="19050" cap="flat" cmpd="sng" algn="ctr">
                      <a:solidFill>
                        <a:srgbClr val="007A77"/>
                      </a:solidFill>
                      <a:prstDash val="solid"/>
                      <a:round/>
                      <a:headEnd type="none" w="med" len="med"/>
                      <a:tailEnd type="none" w="med" len="med"/>
                    </a:lnL>
                    <a:lnR w="1270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r>
              <a:tr h="195762">
                <a:tc>
                  <a:txBody>
                    <a:bodyPr/>
                    <a:lstStyle/>
                    <a:p>
                      <a:pPr algn="l">
                        <a:spcAft>
                          <a:spcPts val="0"/>
                        </a:spcAft>
                      </a:pPr>
                      <a:r>
                        <a:rPr lang="zh-CN" sz="1050" kern="0">
                          <a:solidFill>
                            <a:srgbClr val="007A77"/>
                          </a:solidFill>
                          <a:latin typeface="Arial"/>
                          <a:ea typeface="宋体"/>
                          <a:cs typeface="Arial"/>
                        </a:rPr>
                        <a:t>大庆聚合物一厂</a:t>
                      </a:r>
                      <a:endParaRPr lang="zh-CN" sz="1050" kern="100">
                        <a:latin typeface="Calibri"/>
                        <a:ea typeface="宋体"/>
                        <a:cs typeface="Times New Roman"/>
                      </a:endParaRPr>
                    </a:p>
                  </a:txBody>
                  <a:tcPr>
                    <a:lnL w="19050" cap="flat" cmpd="sng" algn="ctr">
                      <a:solidFill>
                        <a:srgbClr val="007A77"/>
                      </a:solidFill>
                      <a:prstDash val="solid"/>
                      <a:round/>
                      <a:headEnd type="none" w="med" len="med"/>
                      <a:tailEnd type="none" w="med" len="med"/>
                    </a:lnL>
                    <a:lnR w="1905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c>
                  <a:txBody>
                    <a:bodyPr/>
                    <a:lstStyle/>
                    <a:p>
                      <a:pPr algn="l">
                        <a:spcAft>
                          <a:spcPts val="0"/>
                        </a:spcAft>
                      </a:pPr>
                      <a:r>
                        <a:rPr lang="en-US" sz="1050" kern="0">
                          <a:solidFill>
                            <a:srgbClr val="007A77"/>
                          </a:solidFill>
                          <a:latin typeface="Arial"/>
                          <a:ea typeface="宋体"/>
                          <a:cs typeface="Times New Roman"/>
                        </a:rPr>
                        <a:t>8</a:t>
                      </a:r>
                      <a:endParaRPr lang="zh-CN" sz="1050" kern="100">
                        <a:latin typeface="Calibri"/>
                        <a:ea typeface="宋体"/>
                        <a:cs typeface="Times New Roman"/>
                      </a:endParaRPr>
                    </a:p>
                  </a:txBody>
                  <a:tcPr>
                    <a:lnL w="19050" cap="flat" cmpd="sng" algn="ctr">
                      <a:solidFill>
                        <a:srgbClr val="007A77"/>
                      </a:solidFill>
                      <a:prstDash val="solid"/>
                      <a:round/>
                      <a:headEnd type="none" w="med" len="med"/>
                      <a:tailEnd type="none" w="med" len="med"/>
                    </a:lnL>
                    <a:lnR w="1905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c>
                  <a:txBody>
                    <a:bodyPr/>
                    <a:lstStyle/>
                    <a:p>
                      <a:endParaRPr lang="zh-CN" sz="1050" kern="100">
                        <a:latin typeface="Calibri"/>
                      </a:endParaRPr>
                    </a:p>
                  </a:txBody>
                  <a:tcPr>
                    <a:lnL w="19050" cap="flat" cmpd="sng" algn="ctr">
                      <a:solidFill>
                        <a:srgbClr val="007A77"/>
                      </a:solidFill>
                      <a:prstDash val="solid"/>
                      <a:round/>
                      <a:headEnd type="none" w="med" len="med"/>
                      <a:tailEnd type="none" w="med" len="med"/>
                    </a:lnL>
                    <a:lnR w="1270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r>
              <a:tr h="195762">
                <a:tc>
                  <a:txBody>
                    <a:bodyPr/>
                    <a:lstStyle/>
                    <a:p>
                      <a:pPr algn="l">
                        <a:spcAft>
                          <a:spcPts val="0"/>
                        </a:spcAft>
                      </a:pPr>
                      <a:r>
                        <a:rPr lang="zh-CN" sz="1050" kern="0">
                          <a:solidFill>
                            <a:srgbClr val="007A77"/>
                          </a:solidFill>
                          <a:latin typeface="Arial"/>
                          <a:ea typeface="宋体"/>
                          <a:cs typeface="Arial"/>
                        </a:rPr>
                        <a:t>抚顺石化腈纶厂</a:t>
                      </a:r>
                      <a:endParaRPr lang="zh-CN" sz="1050" kern="100">
                        <a:latin typeface="Calibri"/>
                        <a:ea typeface="宋体"/>
                        <a:cs typeface="Times New Roman"/>
                      </a:endParaRPr>
                    </a:p>
                  </a:txBody>
                  <a:tcPr>
                    <a:lnL w="19050" cap="flat" cmpd="sng" algn="ctr">
                      <a:solidFill>
                        <a:srgbClr val="007A77"/>
                      </a:solidFill>
                      <a:prstDash val="solid"/>
                      <a:round/>
                      <a:headEnd type="none" w="med" len="med"/>
                      <a:tailEnd type="none" w="med" len="med"/>
                    </a:lnL>
                    <a:lnR w="1905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c>
                  <a:txBody>
                    <a:bodyPr/>
                    <a:lstStyle/>
                    <a:p>
                      <a:pPr algn="l">
                        <a:spcAft>
                          <a:spcPts val="0"/>
                        </a:spcAft>
                      </a:pPr>
                      <a:r>
                        <a:rPr lang="en-US" sz="1050" kern="0">
                          <a:solidFill>
                            <a:srgbClr val="007A77"/>
                          </a:solidFill>
                          <a:latin typeface="Arial"/>
                          <a:ea typeface="宋体"/>
                          <a:cs typeface="Times New Roman"/>
                        </a:rPr>
                        <a:t>9.2</a:t>
                      </a:r>
                      <a:endParaRPr lang="zh-CN" sz="1050" kern="100">
                        <a:latin typeface="Calibri"/>
                        <a:ea typeface="宋体"/>
                        <a:cs typeface="Times New Roman"/>
                      </a:endParaRPr>
                    </a:p>
                  </a:txBody>
                  <a:tcPr>
                    <a:lnL w="19050" cap="flat" cmpd="sng" algn="ctr">
                      <a:solidFill>
                        <a:srgbClr val="007A77"/>
                      </a:solidFill>
                      <a:prstDash val="solid"/>
                      <a:round/>
                      <a:headEnd type="none" w="med" len="med"/>
                      <a:tailEnd type="none" w="med" len="med"/>
                    </a:lnL>
                    <a:lnR w="1905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c>
                  <a:txBody>
                    <a:bodyPr/>
                    <a:lstStyle/>
                    <a:p>
                      <a:endParaRPr lang="zh-CN" sz="1050" kern="100">
                        <a:latin typeface="Calibri"/>
                      </a:endParaRPr>
                    </a:p>
                  </a:txBody>
                  <a:tcPr>
                    <a:lnL w="19050" cap="flat" cmpd="sng" algn="ctr">
                      <a:solidFill>
                        <a:srgbClr val="007A77"/>
                      </a:solidFill>
                      <a:prstDash val="solid"/>
                      <a:round/>
                      <a:headEnd type="none" w="med" len="med"/>
                      <a:tailEnd type="none" w="med" len="med"/>
                    </a:lnL>
                    <a:lnR w="1270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r>
              <a:tr h="195762">
                <a:tc>
                  <a:txBody>
                    <a:bodyPr/>
                    <a:lstStyle/>
                    <a:p>
                      <a:pPr algn="l">
                        <a:spcAft>
                          <a:spcPts val="0"/>
                        </a:spcAft>
                      </a:pPr>
                      <a:r>
                        <a:rPr lang="zh-CN" sz="1050" kern="0">
                          <a:solidFill>
                            <a:srgbClr val="007A77"/>
                          </a:solidFill>
                          <a:latin typeface="Arial"/>
                          <a:ea typeface="宋体"/>
                          <a:cs typeface="Arial"/>
                        </a:rPr>
                        <a:t>安庆石化化工部</a:t>
                      </a:r>
                      <a:endParaRPr lang="zh-CN" sz="1050" kern="100">
                        <a:latin typeface="Calibri"/>
                        <a:ea typeface="宋体"/>
                        <a:cs typeface="Times New Roman"/>
                      </a:endParaRPr>
                    </a:p>
                  </a:txBody>
                  <a:tcPr>
                    <a:lnL w="19050" cap="flat" cmpd="sng" algn="ctr">
                      <a:solidFill>
                        <a:srgbClr val="007A77"/>
                      </a:solidFill>
                      <a:prstDash val="solid"/>
                      <a:round/>
                      <a:headEnd type="none" w="med" len="med"/>
                      <a:tailEnd type="none" w="med" len="med"/>
                    </a:lnL>
                    <a:lnR w="1905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c>
                  <a:txBody>
                    <a:bodyPr/>
                    <a:lstStyle/>
                    <a:p>
                      <a:pPr algn="l">
                        <a:spcAft>
                          <a:spcPts val="0"/>
                        </a:spcAft>
                      </a:pPr>
                      <a:r>
                        <a:rPr lang="en-US" sz="1050" kern="0">
                          <a:solidFill>
                            <a:srgbClr val="007A77"/>
                          </a:solidFill>
                          <a:latin typeface="Arial"/>
                          <a:ea typeface="宋体"/>
                          <a:cs typeface="Times New Roman"/>
                        </a:rPr>
                        <a:t>8</a:t>
                      </a:r>
                      <a:endParaRPr lang="zh-CN" sz="1050" kern="100">
                        <a:latin typeface="Calibri"/>
                        <a:ea typeface="宋体"/>
                        <a:cs typeface="Times New Roman"/>
                      </a:endParaRPr>
                    </a:p>
                  </a:txBody>
                  <a:tcPr>
                    <a:lnL w="19050" cap="flat" cmpd="sng" algn="ctr">
                      <a:solidFill>
                        <a:srgbClr val="007A77"/>
                      </a:solidFill>
                      <a:prstDash val="solid"/>
                      <a:round/>
                      <a:headEnd type="none" w="med" len="med"/>
                      <a:tailEnd type="none" w="med" len="med"/>
                    </a:lnL>
                    <a:lnR w="1905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c>
                  <a:txBody>
                    <a:bodyPr/>
                    <a:lstStyle/>
                    <a:p>
                      <a:pPr algn="l">
                        <a:spcAft>
                          <a:spcPts val="0"/>
                        </a:spcAft>
                      </a:pPr>
                      <a:r>
                        <a:rPr lang="en-US" sz="1050" kern="0">
                          <a:solidFill>
                            <a:srgbClr val="FF3300"/>
                          </a:solidFill>
                          <a:latin typeface="Arial"/>
                          <a:ea typeface="宋体"/>
                          <a:cs typeface="Times New Roman"/>
                        </a:rPr>
                        <a:t>13</a:t>
                      </a:r>
                      <a:r>
                        <a:rPr lang="zh-CN" sz="1050" kern="0">
                          <a:solidFill>
                            <a:srgbClr val="FF3300"/>
                          </a:solidFill>
                          <a:latin typeface="Arial"/>
                          <a:ea typeface="宋体"/>
                          <a:cs typeface="Arial"/>
                        </a:rPr>
                        <a:t>（</a:t>
                      </a:r>
                      <a:r>
                        <a:rPr lang="en-US" sz="1050" kern="0">
                          <a:solidFill>
                            <a:srgbClr val="FF3300"/>
                          </a:solidFill>
                          <a:latin typeface="Arial"/>
                          <a:ea typeface="宋体"/>
                          <a:cs typeface="Times New Roman"/>
                        </a:rPr>
                        <a:t>2013</a:t>
                      </a:r>
                      <a:r>
                        <a:rPr lang="zh-CN" sz="1050" kern="0">
                          <a:solidFill>
                            <a:srgbClr val="FF3300"/>
                          </a:solidFill>
                          <a:latin typeface="Arial"/>
                          <a:ea typeface="宋体"/>
                          <a:cs typeface="Arial"/>
                        </a:rPr>
                        <a:t>年</a:t>
                      </a:r>
                      <a:r>
                        <a:rPr lang="en-US" sz="1050" kern="0">
                          <a:solidFill>
                            <a:srgbClr val="FF3300"/>
                          </a:solidFill>
                          <a:latin typeface="Arial"/>
                          <a:ea typeface="宋体"/>
                          <a:cs typeface="Times New Roman"/>
                        </a:rPr>
                        <a:t>1</a:t>
                      </a:r>
                      <a:r>
                        <a:rPr lang="zh-CN" sz="1050" kern="0">
                          <a:solidFill>
                            <a:srgbClr val="FF3300"/>
                          </a:solidFill>
                          <a:latin typeface="Arial"/>
                          <a:ea typeface="宋体"/>
                          <a:cs typeface="Arial"/>
                        </a:rPr>
                        <a:t>月投产）</a:t>
                      </a:r>
                      <a:endParaRPr lang="zh-CN" sz="1050" kern="100">
                        <a:latin typeface="Calibri"/>
                        <a:ea typeface="宋体"/>
                        <a:cs typeface="Times New Roman"/>
                      </a:endParaRPr>
                    </a:p>
                  </a:txBody>
                  <a:tcPr>
                    <a:lnL w="19050" cap="flat" cmpd="sng" algn="ctr">
                      <a:solidFill>
                        <a:srgbClr val="007A77"/>
                      </a:solidFill>
                      <a:prstDash val="solid"/>
                      <a:round/>
                      <a:headEnd type="none" w="med" len="med"/>
                      <a:tailEnd type="none" w="med" len="med"/>
                    </a:lnL>
                    <a:lnR w="1270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r>
              <a:tr h="195762">
                <a:tc>
                  <a:txBody>
                    <a:bodyPr/>
                    <a:lstStyle/>
                    <a:p>
                      <a:pPr algn="l">
                        <a:spcAft>
                          <a:spcPts val="0"/>
                        </a:spcAft>
                      </a:pPr>
                      <a:r>
                        <a:rPr lang="zh-CN" sz="1050" kern="0">
                          <a:solidFill>
                            <a:srgbClr val="007A77"/>
                          </a:solidFill>
                          <a:latin typeface="Arial"/>
                          <a:ea typeface="宋体"/>
                          <a:cs typeface="Arial"/>
                        </a:rPr>
                        <a:t>兰州石化石化厂</a:t>
                      </a:r>
                      <a:endParaRPr lang="zh-CN" sz="1050" kern="100">
                        <a:latin typeface="Calibri"/>
                        <a:ea typeface="宋体"/>
                        <a:cs typeface="Times New Roman"/>
                      </a:endParaRPr>
                    </a:p>
                  </a:txBody>
                  <a:tcPr>
                    <a:lnL w="19050" cap="flat" cmpd="sng" algn="ctr">
                      <a:solidFill>
                        <a:srgbClr val="007A77"/>
                      </a:solidFill>
                      <a:prstDash val="solid"/>
                      <a:round/>
                      <a:headEnd type="none" w="med" len="med"/>
                      <a:tailEnd type="none" w="med" len="med"/>
                    </a:lnL>
                    <a:lnR w="1905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c>
                  <a:txBody>
                    <a:bodyPr/>
                    <a:lstStyle/>
                    <a:p>
                      <a:pPr algn="l">
                        <a:spcAft>
                          <a:spcPts val="0"/>
                        </a:spcAft>
                      </a:pPr>
                      <a:r>
                        <a:rPr lang="en-US" sz="1050" kern="0">
                          <a:solidFill>
                            <a:srgbClr val="007A77"/>
                          </a:solidFill>
                          <a:latin typeface="Arial"/>
                          <a:ea typeface="宋体"/>
                          <a:cs typeface="Times New Roman"/>
                        </a:rPr>
                        <a:t>3.12</a:t>
                      </a:r>
                      <a:endParaRPr lang="zh-CN" sz="1050" kern="100">
                        <a:latin typeface="Calibri"/>
                        <a:ea typeface="宋体"/>
                        <a:cs typeface="Times New Roman"/>
                      </a:endParaRPr>
                    </a:p>
                  </a:txBody>
                  <a:tcPr>
                    <a:lnL w="19050" cap="flat" cmpd="sng" algn="ctr">
                      <a:solidFill>
                        <a:srgbClr val="007A77"/>
                      </a:solidFill>
                      <a:prstDash val="solid"/>
                      <a:round/>
                      <a:headEnd type="none" w="med" len="med"/>
                      <a:tailEnd type="none" w="med" len="med"/>
                    </a:lnL>
                    <a:lnR w="1905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c>
                  <a:txBody>
                    <a:bodyPr/>
                    <a:lstStyle/>
                    <a:p>
                      <a:endParaRPr lang="zh-CN" sz="1050" kern="100" dirty="0">
                        <a:latin typeface="Calibri"/>
                      </a:endParaRPr>
                    </a:p>
                  </a:txBody>
                  <a:tcPr>
                    <a:lnL w="19050" cap="flat" cmpd="sng" algn="ctr">
                      <a:solidFill>
                        <a:srgbClr val="007A77"/>
                      </a:solidFill>
                      <a:prstDash val="solid"/>
                      <a:round/>
                      <a:headEnd type="none" w="med" len="med"/>
                      <a:tailEnd type="none" w="med" len="med"/>
                    </a:lnL>
                    <a:lnR w="1270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r>
              <a:tr h="195762">
                <a:tc>
                  <a:txBody>
                    <a:bodyPr/>
                    <a:lstStyle/>
                    <a:p>
                      <a:pPr algn="l">
                        <a:spcAft>
                          <a:spcPts val="0"/>
                        </a:spcAft>
                      </a:pPr>
                      <a:r>
                        <a:rPr lang="zh-CN" sz="1050" kern="0">
                          <a:solidFill>
                            <a:srgbClr val="007A77"/>
                          </a:solidFill>
                          <a:latin typeface="Arial"/>
                          <a:ea typeface="宋体"/>
                          <a:cs typeface="Arial"/>
                        </a:rPr>
                        <a:t>齐鲁石化腈纶厂</a:t>
                      </a:r>
                      <a:endParaRPr lang="zh-CN" sz="1050" kern="100">
                        <a:latin typeface="Calibri"/>
                        <a:ea typeface="宋体"/>
                        <a:cs typeface="Times New Roman"/>
                      </a:endParaRPr>
                    </a:p>
                  </a:txBody>
                  <a:tcPr>
                    <a:lnL w="19050" cap="flat" cmpd="sng" algn="ctr">
                      <a:solidFill>
                        <a:srgbClr val="007A77"/>
                      </a:solidFill>
                      <a:prstDash val="solid"/>
                      <a:round/>
                      <a:headEnd type="none" w="med" len="med"/>
                      <a:tailEnd type="none" w="med" len="med"/>
                    </a:lnL>
                    <a:lnR w="1905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c>
                  <a:txBody>
                    <a:bodyPr/>
                    <a:lstStyle/>
                    <a:p>
                      <a:pPr algn="l">
                        <a:spcAft>
                          <a:spcPts val="0"/>
                        </a:spcAft>
                      </a:pPr>
                      <a:r>
                        <a:rPr lang="en-US" sz="1050" kern="0">
                          <a:solidFill>
                            <a:srgbClr val="007A77"/>
                          </a:solidFill>
                          <a:latin typeface="Arial"/>
                          <a:ea typeface="宋体"/>
                          <a:cs typeface="Times New Roman"/>
                        </a:rPr>
                        <a:t>8</a:t>
                      </a:r>
                      <a:r>
                        <a:rPr lang="zh-CN" sz="1050" kern="0">
                          <a:solidFill>
                            <a:srgbClr val="007A77"/>
                          </a:solidFill>
                          <a:latin typeface="Arial"/>
                          <a:ea typeface="宋体"/>
                          <a:cs typeface="Arial"/>
                        </a:rPr>
                        <a:t>（已停产）</a:t>
                      </a:r>
                      <a:endParaRPr lang="zh-CN" sz="1050" kern="100">
                        <a:latin typeface="Calibri"/>
                        <a:ea typeface="宋体"/>
                        <a:cs typeface="Times New Roman"/>
                      </a:endParaRPr>
                    </a:p>
                  </a:txBody>
                  <a:tcPr>
                    <a:lnL w="19050" cap="flat" cmpd="sng" algn="ctr">
                      <a:solidFill>
                        <a:srgbClr val="007A77"/>
                      </a:solidFill>
                      <a:prstDash val="solid"/>
                      <a:round/>
                      <a:headEnd type="none" w="med" len="med"/>
                      <a:tailEnd type="none" w="med" len="med"/>
                    </a:lnL>
                    <a:lnR w="1905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c>
                  <a:txBody>
                    <a:bodyPr/>
                    <a:lstStyle/>
                    <a:p>
                      <a:endParaRPr lang="zh-CN" sz="1050" kern="100" dirty="0">
                        <a:latin typeface="Calibri"/>
                      </a:endParaRPr>
                    </a:p>
                  </a:txBody>
                  <a:tcPr>
                    <a:lnL w="19050" cap="flat" cmpd="sng" algn="ctr">
                      <a:solidFill>
                        <a:srgbClr val="007A77"/>
                      </a:solidFill>
                      <a:prstDash val="solid"/>
                      <a:round/>
                      <a:headEnd type="none" w="med" len="med"/>
                      <a:tailEnd type="none" w="med" len="med"/>
                    </a:lnL>
                    <a:lnR w="1270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r>
              <a:tr h="195762">
                <a:tc>
                  <a:txBody>
                    <a:bodyPr/>
                    <a:lstStyle/>
                    <a:p>
                      <a:pPr algn="l">
                        <a:spcAft>
                          <a:spcPts val="0"/>
                        </a:spcAft>
                      </a:pPr>
                      <a:r>
                        <a:rPr lang="zh-CN" sz="1050" kern="0">
                          <a:solidFill>
                            <a:srgbClr val="007A77"/>
                          </a:solidFill>
                          <a:latin typeface="Arial"/>
                          <a:ea typeface="宋体"/>
                          <a:cs typeface="Arial"/>
                        </a:rPr>
                        <a:t>吉化丙烯腈厂</a:t>
                      </a:r>
                      <a:endParaRPr lang="zh-CN" sz="1050" kern="100">
                        <a:latin typeface="Calibri"/>
                        <a:ea typeface="宋体"/>
                        <a:cs typeface="Times New Roman"/>
                      </a:endParaRPr>
                    </a:p>
                  </a:txBody>
                  <a:tcPr>
                    <a:lnL w="19050" cap="flat" cmpd="sng" algn="ctr">
                      <a:solidFill>
                        <a:srgbClr val="007A77"/>
                      </a:solidFill>
                      <a:prstDash val="solid"/>
                      <a:round/>
                      <a:headEnd type="none" w="med" len="med"/>
                      <a:tailEnd type="none" w="med" len="med"/>
                    </a:lnL>
                    <a:lnR w="1905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c>
                  <a:txBody>
                    <a:bodyPr/>
                    <a:lstStyle/>
                    <a:p>
                      <a:pPr algn="l">
                        <a:spcAft>
                          <a:spcPts val="0"/>
                        </a:spcAft>
                      </a:pPr>
                      <a:r>
                        <a:rPr lang="en-US" sz="1050" kern="0">
                          <a:solidFill>
                            <a:srgbClr val="007A77"/>
                          </a:solidFill>
                          <a:latin typeface="Arial"/>
                          <a:ea typeface="宋体"/>
                          <a:cs typeface="Times New Roman"/>
                        </a:rPr>
                        <a:t>42.4</a:t>
                      </a:r>
                      <a:endParaRPr lang="zh-CN" sz="1050" kern="100">
                        <a:latin typeface="Calibri"/>
                        <a:ea typeface="宋体"/>
                        <a:cs typeface="Times New Roman"/>
                      </a:endParaRPr>
                    </a:p>
                  </a:txBody>
                  <a:tcPr>
                    <a:lnL w="19050" cap="flat" cmpd="sng" algn="ctr">
                      <a:solidFill>
                        <a:srgbClr val="007A77"/>
                      </a:solidFill>
                      <a:prstDash val="solid"/>
                      <a:round/>
                      <a:headEnd type="none" w="med" len="med"/>
                      <a:tailEnd type="none" w="med" len="med"/>
                    </a:lnL>
                    <a:lnR w="1905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c>
                  <a:txBody>
                    <a:bodyPr/>
                    <a:lstStyle/>
                    <a:p>
                      <a:endParaRPr lang="zh-CN" sz="1050" kern="100" dirty="0">
                        <a:latin typeface="Calibri"/>
                      </a:endParaRPr>
                    </a:p>
                  </a:txBody>
                  <a:tcPr>
                    <a:lnL w="19050" cap="flat" cmpd="sng" algn="ctr">
                      <a:solidFill>
                        <a:srgbClr val="007A77"/>
                      </a:solidFill>
                      <a:prstDash val="solid"/>
                      <a:round/>
                      <a:headEnd type="none" w="med" len="med"/>
                      <a:tailEnd type="none" w="med" len="med"/>
                    </a:lnL>
                    <a:lnR w="1270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r>
              <a:tr h="195762">
                <a:tc>
                  <a:txBody>
                    <a:bodyPr/>
                    <a:lstStyle/>
                    <a:p>
                      <a:pPr algn="l">
                        <a:spcAft>
                          <a:spcPts val="0"/>
                        </a:spcAft>
                      </a:pPr>
                      <a:r>
                        <a:rPr lang="zh-CN" sz="1050" kern="0" dirty="0">
                          <a:solidFill>
                            <a:srgbClr val="007A77"/>
                          </a:solidFill>
                          <a:latin typeface="Arial"/>
                          <a:ea typeface="宋体"/>
                          <a:cs typeface="Arial"/>
                        </a:rPr>
                        <a:t>齐鲁齐泰</a:t>
                      </a:r>
                      <a:endParaRPr lang="zh-CN" sz="1050" kern="100" dirty="0">
                        <a:latin typeface="Calibri"/>
                        <a:ea typeface="宋体"/>
                        <a:cs typeface="Times New Roman"/>
                      </a:endParaRPr>
                    </a:p>
                  </a:txBody>
                  <a:tcPr>
                    <a:lnL w="19050" cap="flat" cmpd="sng" algn="ctr">
                      <a:solidFill>
                        <a:srgbClr val="007A77"/>
                      </a:solidFill>
                      <a:prstDash val="solid"/>
                      <a:round/>
                      <a:headEnd type="none" w="med" len="med"/>
                      <a:tailEnd type="none" w="med" len="med"/>
                    </a:lnL>
                    <a:lnR w="1905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c>
                  <a:txBody>
                    <a:bodyPr/>
                    <a:lstStyle/>
                    <a:p>
                      <a:pPr algn="l">
                        <a:spcAft>
                          <a:spcPts val="0"/>
                        </a:spcAft>
                      </a:pPr>
                      <a:r>
                        <a:rPr lang="en-US" sz="1050" kern="0">
                          <a:solidFill>
                            <a:srgbClr val="007A77"/>
                          </a:solidFill>
                          <a:latin typeface="Arial"/>
                          <a:ea typeface="宋体"/>
                          <a:cs typeface="Times New Roman"/>
                        </a:rPr>
                        <a:t>0.8</a:t>
                      </a:r>
                      <a:endParaRPr lang="zh-CN" sz="1050" kern="100">
                        <a:latin typeface="Calibri"/>
                        <a:ea typeface="宋体"/>
                        <a:cs typeface="Times New Roman"/>
                      </a:endParaRPr>
                    </a:p>
                  </a:txBody>
                  <a:tcPr>
                    <a:lnL w="19050" cap="flat" cmpd="sng" algn="ctr">
                      <a:solidFill>
                        <a:srgbClr val="007A77"/>
                      </a:solidFill>
                      <a:prstDash val="solid"/>
                      <a:round/>
                      <a:headEnd type="none" w="med" len="med"/>
                      <a:tailEnd type="none" w="med" len="med"/>
                    </a:lnL>
                    <a:lnR w="1905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c>
                  <a:txBody>
                    <a:bodyPr/>
                    <a:lstStyle/>
                    <a:p>
                      <a:endParaRPr lang="zh-CN" sz="1050" kern="100">
                        <a:latin typeface="Calibri"/>
                      </a:endParaRPr>
                    </a:p>
                  </a:txBody>
                  <a:tcPr>
                    <a:lnL w="19050" cap="flat" cmpd="sng" algn="ctr">
                      <a:solidFill>
                        <a:srgbClr val="007A77"/>
                      </a:solidFill>
                      <a:prstDash val="solid"/>
                      <a:round/>
                      <a:headEnd type="none" w="med" len="med"/>
                      <a:tailEnd type="none" w="med" len="med"/>
                    </a:lnL>
                    <a:lnR w="1270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r>
              <a:tr h="195762">
                <a:tc>
                  <a:txBody>
                    <a:bodyPr/>
                    <a:lstStyle/>
                    <a:p>
                      <a:pPr algn="l">
                        <a:spcAft>
                          <a:spcPts val="0"/>
                        </a:spcAft>
                      </a:pPr>
                      <a:r>
                        <a:rPr lang="zh-CN" sz="1050" kern="0">
                          <a:solidFill>
                            <a:srgbClr val="007A77"/>
                          </a:solidFill>
                          <a:latin typeface="Arial"/>
                          <a:ea typeface="宋体"/>
                          <a:cs typeface="Arial"/>
                        </a:rPr>
                        <a:t>上海赛科</a:t>
                      </a:r>
                      <a:endParaRPr lang="zh-CN" sz="1050" kern="100">
                        <a:latin typeface="Calibri"/>
                        <a:ea typeface="宋体"/>
                        <a:cs typeface="Times New Roman"/>
                      </a:endParaRPr>
                    </a:p>
                  </a:txBody>
                  <a:tcPr>
                    <a:lnL w="19050" cap="flat" cmpd="sng" algn="ctr">
                      <a:solidFill>
                        <a:srgbClr val="007A77"/>
                      </a:solidFill>
                      <a:prstDash val="solid"/>
                      <a:round/>
                      <a:headEnd type="none" w="med" len="med"/>
                      <a:tailEnd type="none" w="med" len="med"/>
                    </a:lnL>
                    <a:lnR w="1905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c>
                  <a:txBody>
                    <a:bodyPr/>
                    <a:lstStyle/>
                    <a:p>
                      <a:pPr algn="l">
                        <a:spcAft>
                          <a:spcPts val="0"/>
                        </a:spcAft>
                      </a:pPr>
                      <a:r>
                        <a:rPr lang="en-US" sz="1050" kern="0">
                          <a:solidFill>
                            <a:srgbClr val="007A77"/>
                          </a:solidFill>
                          <a:latin typeface="Arial"/>
                          <a:ea typeface="宋体"/>
                          <a:cs typeface="Times New Roman"/>
                        </a:rPr>
                        <a:t>26</a:t>
                      </a:r>
                      <a:endParaRPr lang="zh-CN" sz="1050" kern="100">
                        <a:latin typeface="Calibri"/>
                        <a:ea typeface="宋体"/>
                        <a:cs typeface="Times New Roman"/>
                      </a:endParaRPr>
                    </a:p>
                  </a:txBody>
                  <a:tcPr>
                    <a:lnL w="19050" cap="flat" cmpd="sng" algn="ctr">
                      <a:solidFill>
                        <a:srgbClr val="007A77"/>
                      </a:solidFill>
                      <a:prstDash val="solid"/>
                      <a:round/>
                      <a:headEnd type="none" w="med" len="med"/>
                      <a:tailEnd type="none" w="med" len="med"/>
                    </a:lnL>
                    <a:lnR w="1905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c>
                  <a:txBody>
                    <a:bodyPr/>
                    <a:lstStyle/>
                    <a:p>
                      <a:pPr algn="l">
                        <a:spcAft>
                          <a:spcPts val="0"/>
                        </a:spcAft>
                      </a:pPr>
                      <a:r>
                        <a:rPr lang="en-US" sz="1050" kern="0">
                          <a:solidFill>
                            <a:srgbClr val="FF3300"/>
                          </a:solidFill>
                          <a:latin typeface="Arial"/>
                          <a:ea typeface="宋体"/>
                          <a:cs typeface="Times New Roman"/>
                        </a:rPr>
                        <a:t>26</a:t>
                      </a:r>
                      <a:r>
                        <a:rPr lang="zh-CN" sz="1050" kern="0">
                          <a:solidFill>
                            <a:srgbClr val="FF3300"/>
                          </a:solidFill>
                          <a:latin typeface="Arial"/>
                          <a:ea typeface="宋体"/>
                          <a:cs typeface="Arial"/>
                        </a:rPr>
                        <a:t>（</a:t>
                      </a:r>
                      <a:r>
                        <a:rPr lang="en-US" sz="1050" kern="0">
                          <a:solidFill>
                            <a:srgbClr val="FF3300"/>
                          </a:solidFill>
                          <a:latin typeface="Arial"/>
                          <a:ea typeface="宋体"/>
                          <a:cs typeface="Times New Roman"/>
                        </a:rPr>
                        <a:t>2014</a:t>
                      </a:r>
                      <a:r>
                        <a:rPr lang="zh-CN" sz="1050" kern="0">
                          <a:solidFill>
                            <a:srgbClr val="FF3300"/>
                          </a:solidFill>
                          <a:latin typeface="Arial"/>
                          <a:ea typeface="宋体"/>
                          <a:cs typeface="Arial"/>
                        </a:rPr>
                        <a:t>年投产）</a:t>
                      </a:r>
                      <a:endParaRPr lang="zh-CN" sz="1050" kern="100">
                        <a:latin typeface="Calibri"/>
                        <a:ea typeface="宋体"/>
                        <a:cs typeface="Times New Roman"/>
                      </a:endParaRPr>
                    </a:p>
                  </a:txBody>
                  <a:tcPr>
                    <a:lnL w="19050" cap="flat" cmpd="sng" algn="ctr">
                      <a:solidFill>
                        <a:srgbClr val="007A77"/>
                      </a:solidFill>
                      <a:prstDash val="solid"/>
                      <a:round/>
                      <a:headEnd type="none" w="med" len="med"/>
                      <a:tailEnd type="none" w="med" len="med"/>
                    </a:lnL>
                    <a:lnR w="1270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r>
              <a:tr h="320337">
                <a:tc>
                  <a:txBody>
                    <a:bodyPr/>
                    <a:lstStyle/>
                    <a:p>
                      <a:pPr algn="l">
                        <a:spcAft>
                          <a:spcPts val="0"/>
                        </a:spcAft>
                      </a:pPr>
                      <a:r>
                        <a:rPr lang="zh-CN" sz="1050" kern="0">
                          <a:solidFill>
                            <a:srgbClr val="FF3300"/>
                          </a:solidFill>
                          <a:latin typeface="Arial"/>
                          <a:ea typeface="宋体"/>
                          <a:cs typeface="Arial"/>
                        </a:rPr>
                        <a:t>山东科泰尔石化有限公司</a:t>
                      </a:r>
                      <a:endParaRPr lang="zh-CN" sz="1050" kern="100">
                        <a:latin typeface="Calibri"/>
                        <a:ea typeface="宋体"/>
                        <a:cs typeface="Times New Roman"/>
                      </a:endParaRPr>
                    </a:p>
                  </a:txBody>
                  <a:tcPr>
                    <a:lnL w="19050" cap="flat" cmpd="sng" algn="ctr">
                      <a:solidFill>
                        <a:srgbClr val="007A77"/>
                      </a:solidFill>
                      <a:prstDash val="solid"/>
                      <a:round/>
                      <a:headEnd type="none" w="med" len="med"/>
                      <a:tailEnd type="none" w="med" len="med"/>
                    </a:lnL>
                    <a:lnR w="1905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c>
                  <a:txBody>
                    <a:bodyPr/>
                    <a:lstStyle/>
                    <a:p>
                      <a:endParaRPr lang="zh-CN" sz="1050" kern="100">
                        <a:latin typeface="Calibri"/>
                      </a:endParaRPr>
                    </a:p>
                  </a:txBody>
                  <a:tcPr>
                    <a:lnL w="19050" cap="flat" cmpd="sng" algn="ctr">
                      <a:solidFill>
                        <a:srgbClr val="007A77"/>
                      </a:solidFill>
                      <a:prstDash val="solid"/>
                      <a:round/>
                      <a:headEnd type="none" w="med" len="med"/>
                      <a:tailEnd type="none" w="med" len="med"/>
                    </a:lnL>
                    <a:lnR w="1905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c>
                  <a:txBody>
                    <a:bodyPr/>
                    <a:lstStyle/>
                    <a:p>
                      <a:pPr algn="l">
                        <a:spcAft>
                          <a:spcPts val="0"/>
                        </a:spcAft>
                      </a:pPr>
                      <a:r>
                        <a:rPr lang="en-US" sz="1050" kern="0">
                          <a:solidFill>
                            <a:srgbClr val="FF3300"/>
                          </a:solidFill>
                          <a:latin typeface="Arial"/>
                          <a:ea typeface="宋体"/>
                          <a:cs typeface="Times New Roman"/>
                        </a:rPr>
                        <a:t>13</a:t>
                      </a:r>
                      <a:r>
                        <a:rPr lang="zh-CN" sz="1050" kern="0">
                          <a:solidFill>
                            <a:srgbClr val="FF3300"/>
                          </a:solidFill>
                          <a:latin typeface="Arial"/>
                          <a:ea typeface="宋体"/>
                          <a:cs typeface="Arial"/>
                        </a:rPr>
                        <a:t>（</a:t>
                      </a:r>
                      <a:r>
                        <a:rPr lang="en-US" sz="1050" kern="0">
                          <a:solidFill>
                            <a:srgbClr val="FF3300"/>
                          </a:solidFill>
                          <a:latin typeface="Arial"/>
                          <a:ea typeface="宋体"/>
                          <a:cs typeface="Times New Roman"/>
                        </a:rPr>
                        <a:t>2015</a:t>
                      </a:r>
                      <a:r>
                        <a:rPr lang="zh-CN" sz="1050" kern="0">
                          <a:solidFill>
                            <a:srgbClr val="FF3300"/>
                          </a:solidFill>
                          <a:latin typeface="Arial"/>
                          <a:ea typeface="宋体"/>
                          <a:cs typeface="Arial"/>
                        </a:rPr>
                        <a:t>年投产）</a:t>
                      </a:r>
                      <a:endParaRPr lang="zh-CN" sz="1050" kern="100">
                        <a:latin typeface="Calibri"/>
                        <a:ea typeface="宋体"/>
                        <a:cs typeface="Times New Roman"/>
                      </a:endParaRPr>
                    </a:p>
                  </a:txBody>
                  <a:tcPr>
                    <a:lnL w="19050" cap="flat" cmpd="sng" algn="ctr">
                      <a:solidFill>
                        <a:srgbClr val="007A77"/>
                      </a:solidFill>
                      <a:prstDash val="solid"/>
                      <a:round/>
                      <a:headEnd type="none" w="med" len="med"/>
                      <a:tailEnd type="none" w="med" len="med"/>
                    </a:lnL>
                    <a:lnR w="1270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r>
              <a:tr h="320337">
                <a:tc>
                  <a:txBody>
                    <a:bodyPr/>
                    <a:lstStyle/>
                    <a:p>
                      <a:pPr algn="l">
                        <a:spcAft>
                          <a:spcPts val="0"/>
                        </a:spcAft>
                      </a:pPr>
                      <a:r>
                        <a:rPr lang="zh-CN" sz="1050" kern="0">
                          <a:solidFill>
                            <a:srgbClr val="FF3300"/>
                          </a:solidFill>
                          <a:latin typeface="Arial"/>
                          <a:ea typeface="宋体"/>
                          <a:cs typeface="Arial"/>
                        </a:rPr>
                        <a:t>宁波科元塑料有限公司</a:t>
                      </a:r>
                      <a:endParaRPr lang="zh-CN" sz="1050" kern="100">
                        <a:latin typeface="Calibri"/>
                        <a:ea typeface="宋体"/>
                        <a:cs typeface="Times New Roman"/>
                      </a:endParaRPr>
                    </a:p>
                  </a:txBody>
                  <a:tcPr>
                    <a:lnL w="19050" cap="flat" cmpd="sng" algn="ctr">
                      <a:solidFill>
                        <a:srgbClr val="007A77"/>
                      </a:solidFill>
                      <a:prstDash val="solid"/>
                      <a:round/>
                      <a:headEnd type="none" w="med" len="med"/>
                      <a:tailEnd type="none" w="med" len="med"/>
                    </a:lnL>
                    <a:lnR w="1905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c>
                  <a:txBody>
                    <a:bodyPr/>
                    <a:lstStyle/>
                    <a:p>
                      <a:endParaRPr lang="zh-CN" sz="1050" kern="100">
                        <a:latin typeface="Calibri"/>
                      </a:endParaRPr>
                    </a:p>
                  </a:txBody>
                  <a:tcPr>
                    <a:lnL w="19050" cap="flat" cmpd="sng" algn="ctr">
                      <a:solidFill>
                        <a:srgbClr val="007A77"/>
                      </a:solidFill>
                      <a:prstDash val="solid"/>
                      <a:round/>
                      <a:headEnd type="none" w="med" len="med"/>
                      <a:tailEnd type="none" w="med" len="med"/>
                    </a:lnL>
                    <a:lnR w="1905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c>
                  <a:txBody>
                    <a:bodyPr/>
                    <a:lstStyle/>
                    <a:p>
                      <a:pPr algn="l">
                        <a:spcAft>
                          <a:spcPts val="0"/>
                        </a:spcAft>
                      </a:pPr>
                      <a:r>
                        <a:rPr lang="en-US" sz="1050" kern="0" dirty="0">
                          <a:solidFill>
                            <a:srgbClr val="FF3300"/>
                          </a:solidFill>
                          <a:latin typeface="Arial"/>
                          <a:ea typeface="宋体"/>
                          <a:cs typeface="Times New Roman"/>
                        </a:rPr>
                        <a:t>13</a:t>
                      </a:r>
                      <a:endParaRPr lang="zh-CN" sz="1050" kern="100" dirty="0">
                        <a:latin typeface="Calibri"/>
                        <a:ea typeface="宋体"/>
                        <a:cs typeface="Times New Roman"/>
                      </a:endParaRPr>
                    </a:p>
                  </a:txBody>
                  <a:tcPr>
                    <a:lnL w="19050" cap="flat" cmpd="sng" algn="ctr">
                      <a:solidFill>
                        <a:srgbClr val="007A77"/>
                      </a:solidFill>
                      <a:prstDash val="solid"/>
                      <a:round/>
                      <a:headEnd type="none" w="med" len="med"/>
                      <a:tailEnd type="none" w="med" len="med"/>
                    </a:lnL>
                    <a:lnR w="1270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r>
              <a:tr h="320337">
                <a:tc>
                  <a:txBody>
                    <a:bodyPr/>
                    <a:lstStyle/>
                    <a:p>
                      <a:pPr algn="l">
                        <a:spcAft>
                          <a:spcPts val="0"/>
                        </a:spcAft>
                      </a:pPr>
                      <a:r>
                        <a:rPr lang="zh-CN" sz="1050" kern="0">
                          <a:solidFill>
                            <a:srgbClr val="FF3300"/>
                          </a:solidFill>
                          <a:latin typeface="Arial"/>
                          <a:ea typeface="宋体"/>
                          <a:cs typeface="Arial"/>
                        </a:rPr>
                        <a:t>江苏斯尔邦石化有限公司</a:t>
                      </a:r>
                      <a:endParaRPr lang="zh-CN" sz="1050" kern="100">
                        <a:latin typeface="Calibri"/>
                        <a:ea typeface="宋体"/>
                        <a:cs typeface="Times New Roman"/>
                      </a:endParaRPr>
                    </a:p>
                  </a:txBody>
                  <a:tcPr>
                    <a:lnL w="19050" cap="flat" cmpd="sng" algn="ctr">
                      <a:solidFill>
                        <a:srgbClr val="007A77"/>
                      </a:solidFill>
                      <a:prstDash val="solid"/>
                      <a:round/>
                      <a:headEnd type="none" w="med" len="med"/>
                      <a:tailEnd type="none" w="med" len="med"/>
                    </a:lnL>
                    <a:lnR w="1905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c>
                  <a:txBody>
                    <a:bodyPr/>
                    <a:lstStyle/>
                    <a:p>
                      <a:endParaRPr lang="zh-CN" sz="1050" kern="100">
                        <a:latin typeface="Calibri"/>
                      </a:endParaRPr>
                    </a:p>
                  </a:txBody>
                  <a:tcPr>
                    <a:lnL w="19050" cap="flat" cmpd="sng" algn="ctr">
                      <a:solidFill>
                        <a:srgbClr val="007A77"/>
                      </a:solidFill>
                      <a:prstDash val="solid"/>
                      <a:round/>
                      <a:headEnd type="none" w="med" len="med"/>
                      <a:tailEnd type="none" w="med" len="med"/>
                    </a:lnL>
                    <a:lnR w="1905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c>
                  <a:txBody>
                    <a:bodyPr/>
                    <a:lstStyle/>
                    <a:p>
                      <a:pPr algn="l">
                        <a:spcAft>
                          <a:spcPts val="0"/>
                        </a:spcAft>
                      </a:pPr>
                      <a:r>
                        <a:rPr lang="en-US" sz="1050" kern="0">
                          <a:solidFill>
                            <a:srgbClr val="FF3300"/>
                          </a:solidFill>
                          <a:latin typeface="Arial"/>
                          <a:ea typeface="宋体"/>
                          <a:cs typeface="Times New Roman"/>
                        </a:rPr>
                        <a:t>26</a:t>
                      </a:r>
                      <a:r>
                        <a:rPr lang="zh-CN" sz="1050" kern="0">
                          <a:solidFill>
                            <a:srgbClr val="FF3300"/>
                          </a:solidFill>
                          <a:latin typeface="Arial"/>
                          <a:ea typeface="宋体"/>
                          <a:cs typeface="Arial"/>
                        </a:rPr>
                        <a:t>（</a:t>
                      </a:r>
                      <a:r>
                        <a:rPr lang="en-US" sz="1050" kern="0">
                          <a:solidFill>
                            <a:srgbClr val="FF3300"/>
                          </a:solidFill>
                          <a:latin typeface="Arial"/>
                          <a:ea typeface="宋体"/>
                          <a:cs typeface="Times New Roman"/>
                        </a:rPr>
                        <a:t>2015</a:t>
                      </a:r>
                      <a:r>
                        <a:rPr lang="zh-CN" sz="1050" kern="0">
                          <a:solidFill>
                            <a:srgbClr val="FF3300"/>
                          </a:solidFill>
                          <a:latin typeface="Arial"/>
                          <a:ea typeface="宋体"/>
                          <a:cs typeface="Arial"/>
                        </a:rPr>
                        <a:t>年</a:t>
                      </a:r>
                      <a:r>
                        <a:rPr lang="en-US" sz="1050" kern="0">
                          <a:solidFill>
                            <a:srgbClr val="FF3300"/>
                          </a:solidFill>
                          <a:latin typeface="Arial"/>
                          <a:ea typeface="宋体"/>
                          <a:cs typeface="Times New Roman"/>
                        </a:rPr>
                        <a:t>12</a:t>
                      </a:r>
                      <a:r>
                        <a:rPr lang="zh-CN" sz="1050" kern="0">
                          <a:solidFill>
                            <a:srgbClr val="FF3300"/>
                          </a:solidFill>
                          <a:latin typeface="Arial"/>
                          <a:ea typeface="宋体"/>
                          <a:cs typeface="Arial"/>
                        </a:rPr>
                        <a:t>月）</a:t>
                      </a:r>
                      <a:r>
                        <a:rPr lang="en-US" sz="1050" kern="0">
                          <a:solidFill>
                            <a:srgbClr val="FF3300"/>
                          </a:solidFill>
                          <a:latin typeface="Arial"/>
                          <a:ea typeface="宋体"/>
                          <a:cs typeface="Times New Roman"/>
                        </a:rPr>
                        <a:t>+26</a:t>
                      </a:r>
                      <a:r>
                        <a:rPr lang="zh-CN" sz="1050" kern="0">
                          <a:solidFill>
                            <a:srgbClr val="FF3300"/>
                          </a:solidFill>
                          <a:latin typeface="Arial"/>
                          <a:ea typeface="宋体"/>
                          <a:cs typeface="Arial"/>
                        </a:rPr>
                        <a:t>（在建设中）</a:t>
                      </a:r>
                      <a:endParaRPr lang="zh-CN" sz="1050" kern="100">
                        <a:latin typeface="Calibri"/>
                        <a:ea typeface="宋体"/>
                        <a:cs typeface="Times New Roman"/>
                      </a:endParaRPr>
                    </a:p>
                  </a:txBody>
                  <a:tcPr>
                    <a:lnL w="19050" cap="flat" cmpd="sng" algn="ctr">
                      <a:solidFill>
                        <a:srgbClr val="007A77"/>
                      </a:solidFill>
                      <a:prstDash val="solid"/>
                      <a:round/>
                      <a:headEnd type="none" w="med" len="med"/>
                      <a:tailEnd type="none" w="med" len="med"/>
                    </a:lnL>
                    <a:lnR w="1270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r>
              <a:tr h="320337">
                <a:tc>
                  <a:txBody>
                    <a:bodyPr/>
                    <a:lstStyle/>
                    <a:p>
                      <a:pPr algn="l">
                        <a:spcAft>
                          <a:spcPts val="0"/>
                        </a:spcAft>
                      </a:pPr>
                      <a:r>
                        <a:rPr lang="zh-CN" sz="1050" kern="0">
                          <a:solidFill>
                            <a:srgbClr val="FF3300"/>
                          </a:solidFill>
                          <a:latin typeface="Arial"/>
                          <a:ea typeface="宋体"/>
                          <a:cs typeface="Arial"/>
                        </a:rPr>
                        <a:t>惠州市大亚湾石化发展集团有限公司</a:t>
                      </a:r>
                      <a:endParaRPr lang="zh-CN" sz="1050" kern="100">
                        <a:latin typeface="Calibri"/>
                        <a:ea typeface="宋体"/>
                        <a:cs typeface="Times New Roman"/>
                      </a:endParaRPr>
                    </a:p>
                  </a:txBody>
                  <a:tcPr>
                    <a:lnL w="19050" cap="flat" cmpd="sng" algn="ctr">
                      <a:solidFill>
                        <a:srgbClr val="007A77"/>
                      </a:solidFill>
                      <a:prstDash val="solid"/>
                      <a:round/>
                      <a:headEnd type="none" w="med" len="med"/>
                      <a:tailEnd type="none" w="med" len="med"/>
                    </a:lnL>
                    <a:lnR w="1905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c>
                  <a:txBody>
                    <a:bodyPr/>
                    <a:lstStyle/>
                    <a:p>
                      <a:endParaRPr lang="zh-CN" sz="1050" kern="100">
                        <a:latin typeface="Calibri"/>
                      </a:endParaRPr>
                    </a:p>
                  </a:txBody>
                  <a:tcPr>
                    <a:lnL w="19050" cap="flat" cmpd="sng" algn="ctr">
                      <a:solidFill>
                        <a:srgbClr val="007A77"/>
                      </a:solidFill>
                      <a:prstDash val="solid"/>
                      <a:round/>
                      <a:headEnd type="none" w="med" len="med"/>
                      <a:tailEnd type="none" w="med" len="med"/>
                    </a:lnL>
                    <a:lnR w="1905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c>
                  <a:txBody>
                    <a:bodyPr/>
                    <a:lstStyle/>
                    <a:p>
                      <a:pPr algn="l">
                        <a:spcAft>
                          <a:spcPts val="0"/>
                        </a:spcAft>
                      </a:pPr>
                      <a:r>
                        <a:rPr lang="en-US" sz="1050" kern="0">
                          <a:solidFill>
                            <a:srgbClr val="FF3300"/>
                          </a:solidFill>
                          <a:latin typeface="Arial"/>
                          <a:ea typeface="宋体"/>
                          <a:cs typeface="Times New Roman"/>
                        </a:rPr>
                        <a:t>12</a:t>
                      </a:r>
                      <a:endParaRPr lang="zh-CN" sz="1050" kern="100">
                        <a:latin typeface="Calibri"/>
                        <a:ea typeface="宋体"/>
                        <a:cs typeface="Times New Roman"/>
                      </a:endParaRPr>
                    </a:p>
                  </a:txBody>
                  <a:tcPr>
                    <a:lnL w="19050" cap="flat" cmpd="sng" algn="ctr">
                      <a:solidFill>
                        <a:srgbClr val="007A77"/>
                      </a:solidFill>
                      <a:prstDash val="solid"/>
                      <a:round/>
                      <a:headEnd type="none" w="med" len="med"/>
                      <a:tailEnd type="none" w="med" len="med"/>
                    </a:lnL>
                    <a:lnR w="1270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r>
              <a:tr h="195762">
                <a:tc>
                  <a:txBody>
                    <a:bodyPr/>
                    <a:lstStyle/>
                    <a:p>
                      <a:pPr algn="l">
                        <a:spcAft>
                          <a:spcPts val="0"/>
                        </a:spcAft>
                      </a:pPr>
                      <a:r>
                        <a:rPr lang="zh-CN" sz="1050" kern="0">
                          <a:solidFill>
                            <a:srgbClr val="FF3300"/>
                          </a:solidFill>
                          <a:latin typeface="Arial"/>
                          <a:ea typeface="宋体"/>
                          <a:cs typeface="Arial"/>
                        </a:rPr>
                        <a:t>天津长芦海晶集团</a:t>
                      </a:r>
                      <a:endParaRPr lang="zh-CN" sz="1050" kern="100">
                        <a:latin typeface="Calibri"/>
                        <a:ea typeface="宋体"/>
                        <a:cs typeface="Times New Roman"/>
                      </a:endParaRPr>
                    </a:p>
                  </a:txBody>
                  <a:tcPr>
                    <a:lnL w="19050" cap="flat" cmpd="sng" algn="ctr">
                      <a:solidFill>
                        <a:srgbClr val="007A77"/>
                      </a:solidFill>
                      <a:prstDash val="solid"/>
                      <a:round/>
                      <a:headEnd type="none" w="med" len="med"/>
                      <a:tailEnd type="none" w="med" len="med"/>
                    </a:lnL>
                    <a:lnR w="1905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c>
                  <a:txBody>
                    <a:bodyPr/>
                    <a:lstStyle/>
                    <a:p>
                      <a:endParaRPr lang="zh-CN" sz="1050" kern="100">
                        <a:latin typeface="Calibri"/>
                      </a:endParaRPr>
                    </a:p>
                  </a:txBody>
                  <a:tcPr>
                    <a:lnL w="19050" cap="flat" cmpd="sng" algn="ctr">
                      <a:solidFill>
                        <a:srgbClr val="007A77"/>
                      </a:solidFill>
                      <a:prstDash val="solid"/>
                      <a:round/>
                      <a:headEnd type="none" w="med" len="med"/>
                      <a:tailEnd type="none" w="med" len="med"/>
                    </a:lnL>
                    <a:lnR w="1905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c>
                  <a:txBody>
                    <a:bodyPr/>
                    <a:lstStyle/>
                    <a:p>
                      <a:pPr algn="l">
                        <a:spcAft>
                          <a:spcPts val="0"/>
                        </a:spcAft>
                      </a:pPr>
                      <a:r>
                        <a:rPr lang="en-US" sz="1050" kern="0">
                          <a:solidFill>
                            <a:srgbClr val="FF3300"/>
                          </a:solidFill>
                          <a:latin typeface="Arial"/>
                          <a:ea typeface="宋体"/>
                          <a:cs typeface="Times New Roman"/>
                        </a:rPr>
                        <a:t>26</a:t>
                      </a:r>
                      <a:endParaRPr lang="zh-CN" sz="1050" kern="100">
                        <a:latin typeface="Calibri"/>
                        <a:ea typeface="宋体"/>
                        <a:cs typeface="Times New Roman"/>
                      </a:endParaRPr>
                    </a:p>
                  </a:txBody>
                  <a:tcPr>
                    <a:lnL w="19050" cap="flat" cmpd="sng" algn="ctr">
                      <a:solidFill>
                        <a:srgbClr val="007A77"/>
                      </a:solidFill>
                      <a:prstDash val="solid"/>
                      <a:round/>
                      <a:headEnd type="none" w="med" len="med"/>
                      <a:tailEnd type="none" w="med" len="med"/>
                    </a:lnL>
                    <a:lnR w="1270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r>
              <a:tr h="195762">
                <a:tc>
                  <a:txBody>
                    <a:bodyPr/>
                    <a:lstStyle/>
                    <a:p>
                      <a:pPr algn="l">
                        <a:spcAft>
                          <a:spcPts val="0"/>
                        </a:spcAft>
                      </a:pPr>
                      <a:r>
                        <a:rPr lang="zh-CN" sz="1050" kern="0">
                          <a:solidFill>
                            <a:srgbClr val="FF3300"/>
                          </a:solidFill>
                          <a:latin typeface="Arial"/>
                          <a:ea typeface="宋体"/>
                          <a:cs typeface="Arial"/>
                        </a:rPr>
                        <a:t>浙江舟山</a:t>
                      </a:r>
                      <a:endParaRPr lang="zh-CN" sz="1050" kern="100">
                        <a:latin typeface="Calibri"/>
                        <a:ea typeface="宋体"/>
                        <a:cs typeface="Times New Roman"/>
                      </a:endParaRPr>
                    </a:p>
                  </a:txBody>
                  <a:tcPr>
                    <a:lnL w="19050" cap="flat" cmpd="sng" algn="ctr">
                      <a:solidFill>
                        <a:srgbClr val="007A77"/>
                      </a:solidFill>
                      <a:prstDash val="solid"/>
                      <a:round/>
                      <a:headEnd type="none" w="med" len="med"/>
                      <a:tailEnd type="none" w="med" len="med"/>
                    </a:lnL>
                    <a:lnR w="1905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c>
                  <a:txBody>
                    <a:bodyPr/>
                    <a:lstStyle/>
                    <a:p>
                      <a:endParaRPr lang="zh-CN" sz="1050" kern="100">
                        <a:latin typeface="Calibri"/>
                      </a:endParaRPr>
                    </a:p>
                  </a:txBody>
                  <a:tcPr>
                    <a:lnL w="19050" cap="flat" cmpd="sng" algn="ctr">
                      <a:solidFill>
                        <a:srgbClr val="007A77"/>
                      </a:solidFill>
                      <a:prstDash val="solid"/>
                      <a:round/>
                      <a:headEnd type="none" w="med" len="med"/>
                      <a:tailEnd type="none" w="med" len="med"/>
                    </a:lnL>
                    <a:lnR w="1905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c>
                  <a:txBody>
                    <a:bodyPr/>
                    <a:lstStyle/>
                    <a:p>
                      <a:pPr algn="l">
                        <a:spcAft>
                          <a:spcPts val="0"/>
                        </a:spcAft>
                      </a:pPr>
                      <a:r>
                        <a:rPr lang="en-US" sz="1050" kern="0">
                          <a:solidFill>
                            <a:srgbClr val="FF3300"/>
                          </a:solidFill>
                          <a:latin typeface="Arial"/>
                          <a:ea typeface="宋体"/>
                          <a:cs typeface="Times New Roman"/>
                        </a:rPr>
                        <a:t>26</a:t>
                      </a:r>
                      <a:r>
                        <a:rPr lang="zh-CN" sz="1050" kern="0">
                          <a:solidFill>
                            <a:srgbClr val="FF3300"/>
                          </a:solidFill>
                          <a:latin typeface="Arial"/>
                          <a:ea typeface="宋体"/>
                          <a:cs typeface="Arial"/>
                        </a:rPr>
                        <a:t>（在建设中）</a:t>
                      </a:r>
                      <a:endParaRPr lang="zh-CN" sz="1050" kern="100">
                        <a:latin typeface="Calibri"/>
                        <a:ea typeface="宋体"/>
                        <a:cs typeface="Times New Roman"/>
                      </a:endParaRPr>
                    </a:p>
                  </a:txBody>
                  <a:tcPr>
                    <a:lnL w="19050" cap="flat" cmpd="sng" algn="ctr">
                      <a:solidFill>
                        <a:srgbClr val="007A77"/>
                      </a:solidFill>
                      <a:prstDash val="solid"/>
                      <a:round/>
                      <a:headEnd type="none" w="med" len="med"/>
                      <a:tailEnd type="none" w="med" len="med"/>
                    </a:lnL>
                    <a:lnR w="1270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9050" cap="flat" cmpd="sng" algn="ctr">
                      <a:solidFill>
                        <a:srgbClr val="007A77"/>
                      </a:solidFill>
                      <a:prstDash val="solid"/>
                      <a:round/>
                      <a:headEnd type="none" w="med" len="med"/>
                      <a:tailEnd type="none" w="med" len="med"/>
                    </a:lnB>
                  </a:tcPr>
                </a:tc>
              </a:tr>
              <a:tr h="195762">
                <a:tc>
                  <a:txBody>
                    <a:bodyPr/>
                    <a:lstStyle/>
                    <a:p>
                      <a:pPr algn="l">
                        <a:spcAft>
                          <a:spcPts val="0"/>
                        </a:spcAft>
                      </a:pPr>
                      <a:r>
                        <a:rPr lang="zh-CN" sz="1050" kern="0">
                          <a:solidFill>
                            <a:srgbClr val="FF3300"/>
                          </a:solidFill>
                          <a:latin typeface="Arial"/>
                          <a:ea typeface="宋体"/>
                          <a:cs typeface="Arial"/>
                        </a:rPr>
                        <a:t>海南东方</a:t>
                      </a:r>
                      <a:endParaRPr lang="zh-CN" sz="1050" kern="100">
                        <a:latin typeface="Calibri"/>
                        <a:ea typeface="宋体"/>
                        <a:cs typeface="Times New Roman"/>
                      </a:endParaRPr>
                    </a:p>
                  </a:txBody>
                  <a:tcPr>
                    <a:lnL w="19050" cap="flat" cmpd="sng" algn="ctr">
                      <a:solidFill>
                        <a:srgbClr val="007A77"/>
                      </a:solidFill>
                      <a:prstDash val="solid"/>
                      <a:round/>
                      <a:headEnd type="none" w="med" len="med"/>
                      <a:tailEnd type="none" w="med" len="med"/>
                    </a:lnL>
                    <a:lnR w="1905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2700" cap="flat" cmpd="sng" algn="ctr">
                      <a:solidFill>
                        <a:srgbClr val="007A77"/>
                      </a:solidFill>
                      <a:prstDash val="solid"/>
                      <a:round/>
                      <a:headEnd type="none" w="med" len="med"/>
                      <a:tailEnd type="none" w="med" len="med"/>
                    </a:lnB>
                  </a:tcPr>
                </a:tc>
                <a:tc gridSpan="2">
                  <a:txBody>
                    <a:bodyPr/>
                    <a:lstStyle/>
                    <a:p>
                      <a:pPr algn="l">
                        <a:spcAft>
                          <a:spcPts val="0"/>
                        </a:spcAft>
                      </a:pPr>
                      <a:r>
                        <a:rPr lang="en-US" sz="1050" kern="0" dirty="0">
                          <a:solidFill>
                            <a:srgbClr val="007A77"/>
                          </a:solidFill>
                          <a:latin typeface="Arial"/>
                          <a:ea typeface="宋体"/>
                          <a:cs typeface="Times New Roman"/>
                        </a:rPr>
                        <a:t>                                                             </a:t>
                      </a:r>
                      <a:r>
                        <a:rPr lang="en-US" sz="1050" kern="0" dirty="0">
                          <a:solidFill>
                            <a:srgbClr val="FF3300"/>
                          </a:solidFill>
                          <a:latin typeface="Arial"/>
                          <a:ea typeface="宋体"/>
                          <a:cs typeface="Times New Roman"/>
                        </a:rPr>
                        <a:t>  20</a:t>
                      </a:r>
                      <a:r>
                        <a:rPr lang="zh-CN" sz="1050" kern="0" dirty="0">
                          <a:solidFill>
                            <a:srgbClr val="FF3300"/>
                          </a:solidFill>
                          <a:latin typeface="Arial"/>
                          <a:ea typeface="宋体"/>
                          <a:cs typeface="Arial"/>
                        </a:rPr>
                        <a:t>（在设计中）</a:t>
                      </a:r>
                      <a:endParaRPr lang="zh-CN" sz="1050" kern="100" dirty="0">
                        <a:latin typeface="Calibri"/>
                        <a:ea typeface="宋体"/>
                        <a:cs typeface="Times New Roman"/>
                      </a:endParaRPr>
                    </a:p>
                  </a:txBody>
                  <a:tcPr>
                    <a:lnL w="19050" cap="flat" cmpd="sng" algn="ctr">
                      <a:solidFill>
                        <a:srgbClr val="007A77"/>
                      </a:solidFill>
                      <a:prstDash val="solid"/>
                      <a:round/>
                      <a:headEnd type="none" w="med" len="med"/>
                      <a:tailEnd type="none" w="med" len="med"/>
                    </a:lnL>
                    <a:lnR w="12700" cap="flat" cmpd="sng" algn="ctr">
                      <a:solidFill>
                        <a:srgbClr val="007A77"/>
                      </a:solidFill>
                      <a:prstDash val="solid"/>
                      <a:round/>
                      <a:headEnd type="none" w="med" len="med"/>
                      <a:tailEnd type="none" w="med" len="med"/>
                    </a:lnR>
                    <a:lnT w="19050" cap="flat" cmpd="sng" algn="ctr">
                      <a:solidFill>
                        <a:srgbClr val="007A77"/>
                      </a:solidFill>
                      <a:prstDash val="solid"/>
                      <a:round/>
                      <a:headEnd type="none" w="med" len="med"/>
                      <a:tailEnd type="none" w="med" len="med"/>
                    </a:lnT>
                    <a:lnB w="12700" cap="flat" cmpd="sng" algn="ctr">
                      <a:solidFill>
                        <a:srgbClr val="007A77"/>
                      </a:solidFill>
                      <a:prstDash val="solid"/>
                      <a:round/>
                      <a:headEnd type="none" w="med" len="med"/>
                      <a:tailEnd type="none" w="med" len="med"/>
                    </a:lnB>
                  </a:tcPr>
                </a:tc>
                <a:tc hMerge="1">
                  <a:txBody>
                    <a:bodyPr/>
                    <a:lstStyle/>
                    <a:p>
                      <a:endParaRPr lang="zh-CN" altLang="en-US"/>
                    </a:p>
                  </a:txBody>
                  <a:tcPr/>
                </a:tc>
              </a:tr>
            </a:tbl>
          </a:graphicData>
        </a:graphic>
      </p:graphicFrame>
      <p:grpSp>
        <p:nvGrpSpPr>
          <p:cNvPr id="14" name="Group 11"/>
          <p:cNvGrpSpPr>
            <a:grpSpLocks/>
          </p:cNvGrpSpPr>
          <p:nvPr/>
        </p:nvGrpSpPr>
        <p:grpSpPr bwMode="auto">
          <a:xfrm>
            <a:off x="7949901" y="1591702"/>
            <a:ext cx="3474720" cy="4970463"/>
            <a:chOff x="0" y="0"/>
            <a:chExt cx="2171970" cy="4597016"/>
          </a:xfrm>
        </p:grpSpPr>
        <p:sp>
          <p:nvSpPr>
            <p:cNvPr id="15" name="TextBox 54"/>
            <p:cNvSpPr>
              <a:spLocks noChangeArrowheads="1"/>
            </p:cNvSpPr>
            <p:nvPr/>
          </p:nvSpPr>
          <p:spPr bwMode="auto">
            <a:xfrm>
              <a:off x="735680" y="4350795"/>
              <a:ext cx="700612"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lnSpc>
                  <a:spcPct val="90000"/>
                </a:lnSpc>
                <a:spcBef>
                  <a:spcPct val="20000"/>
                </a:spcBef>
                <a:buSzPct val="90000"/>
                <a:buFont typeface="Arial" panose="020B0604020202020204" pitchFamily="34" charset="0"/>
                <a:buChar char="•"/>
                <a:defRPr sz="4000">
                  <a:solidFill>
                    <a:schemeClr val="tx1"/>
                  </a:solidFill>
                  <a:latin typeface="Verdana" panose="020B0604030504040204" pitchFamily="34" charset="0"/>
                  <a:ea typeface="微软雅黑" panose="020B0503020204020204" pitchFamily="34" charset="-122"/>
                  <a:sym typeface="Impact" panose="020B0806030902050204" pitchFamily="34" charset="0"/>
                </a:defRPr>
              </a:lvl1pPr>
              <a:lvl2pPr marL="742950" indent="-285750">
                <a:lnSpc>
                  <a:spcPct val="90000"/>
                </a:lnSpc>
                <a:spcBef>
                  <a:spcPct val="20000"/>
                </a:spcBef>
                <a:buSzPct val="90000"/>
                <a:buFont typeface="Arial" panose="020B0604020202020204" pitchFamily="34" charset="0"/>
                <a:buChar char="•"/>
                <a:defRPr sz="2400">
                  <a:solidFill>
                    <a:schemeClr val="tx1"/>
                  </a:solidFill>
                  <a:latin typeface="Impact" panose="020B0806030902050204" pitchFamily="34" charset="0"/>
                  <a:ea typeface="微软雅黑" panose="020B0503020204020204" pitchFamily="34" charset="-122"/>
                  <a:sym typeface="Impact" panose="020B0806030902050204" pitchFamily="34" charset="0"/>
                </a:defRPr>
              </a:lvl2pPr>
              <a:lvl3pPr marL="1143000" indent="-228600">
                <a:lnSpc>
                  <a:spcPct val="90000"/>
                </a:lnSpc>
                <a:spcBef>
                  <a:spcPct val="20000"/>
                </a:spcBef>
                <a:buSzPct val="90000"/>
                <a:buFont typeface="Arial" panose="020B0604020202020204" pitchFamily="34" charset="0"/>
                <a:buChar char="•"/>
                <a:defRPr sz="2400">
                  <a:solidFill>
                    <a:schemeClr val="tx1"/>
                  </a:solidFill>
                  <a:latin typeface="Impact" panose="020B0806030902050204" pitchFamily="34" charset="0"/>
                  <a:ea typeface="微软雅黑" panose="020B0503020204020204" pitchFamily="34" charset="-122"/>
                  <a:sym typeface="Impact" panose="020B0806030902050204" pitchFamily="34" charset="0"/>
                </a:defRPr>
              </a:lvl3pPr>
              <a:lvl4pPr marL="1600200" indent="-228600">
                <a:lnSpc>
                  <a:spcPct val="90000"/>
                </a:lnSpc>
                <a:spcBef>
                  <a:spcPct val="20000"/>
                </a:spcBef>
                <a:buSzPct val="90000"/>
                <a:buFont typeface="Arial" panose="020B0604020202020204" pitchFamily="34" charset="0"/>
                <a:buChar char="•"/>
                <a:defRPr sz="2000">
                  <a:solidFill>
                    <a:schemeClr val="tx1"/>
                  </a:solidFill>
                  <a:latin typeface="Impact" panose="020B0806030902050204" pitchFamily="34" charset="0"/>
                  <a:ea typeface="微软雅黑" panose="020B0503020204020204" pitchFamily="34" charset="-122"/>
                  <a:sym typeface="Impact" panose="020B0806030902050204" pitchFamily="34" charset="0"/>
                </a:defRPr>
              </a:lvl4pPr>
              <a:lvl5pPr marL="2057400" indent="-228600">
                <a:lnSpc>
                  <a:spcPct val="90000"/>
                </a:lnSpc>
                <a:spcBef>
                  <a:spcPct val="20000"/>
                </a:spcBef>
                <a:buSzPct val="90000"/>
                <a:buFont typeface="Arial" panose="020B0604020202020204" pitchFamily="34" charset="0"/>
                <a:buChar char="•"/>
                <a:defRPr sz="2000">
                  <a:solidFill>
                    <a:schemeClr val="tx1"/>
                  </a:solidFill>
                  <a:latin typeface="Impact" panose="020B0806030902050204" pitchFamily="34" charset="0"/>
                  <a:ea typeface="微软雅黑" panose="020B0503020204020204" pitchFamily="34" charset="-122"/>
                  <a:sym typeface="Impact" panose="020B0806030902050204" pitchFamily="34" charset="0"/>
                </a:defRPr>
              </a:lvl5pPr>
              <a:lvl6pPr marL="2514600" indent="-228600" defTabSz="931863" eaLnBrk="0" fontAlgn="base" hangingPunct="0">
                <a:lnSpc>
                  <a:spcPct val="90000"/>
                </a:lnSpc>
                <a:spcBef>
                  <a:spcPct val="20000"/>
                </a:spcBef>
                <a:spcAft>
                  <a:spcPct val="0"/>
                </a:spcAft>
                <a:buSzPct val="90000"/>
                <a:buFont typeface="Arial" panose="020B0604020202020204" pitchFamily="34" charset="0"/>
                <a:buChar char="•"/>
                <a:defRPr sz="2000">
                  <a:solidFill>
                    <a:schemeClr val="tx1"/>
                  </a:solidFill>
                  <a:latin typeface="Impact" panose="020B0806030902050204" pitchFamily="34" charset="0"/>
                  <a:ea typeface="微软雅黑" panose="020B0503020204020204" pitchFamily="34" charset="-122"/>
                  <a:sym typeface="Impact" panose="020B0806030902050204" pitchFamily="34" charset="0"/>
                </a:defRPr>
              </a:lvl6pPr>
              <a:lvl7pPr marL="2971800" indent="-228600" defTabSz="931863" eaLnBrk="0" fontAlgn="base" hangingPunct="0">
                <a:lnSpc>
                  <a:spcPct val="90000"/>
                </a:lnSpc>
                <a:spcBef>
                  <a:spcPct val="20000"/>
                </a:spcBef>
                <a:spcAft>
                  <a:spcPct val="0"/>
                </a:spcAft>
                <a:buSzPct val="90000"/>
                <a:buFont typeface="Arial" panose="020B0604020202020204" pitchFamily="34" charset="0"/>
                <a:buChar char="•"/>
                <a:defRPr sz="2000">
                  <a:solidFill>
                    <a:schemeClr val="tx1"/>
                  </a:solidFill>
                  <a:latin typeface="Impact" panose="020B0806030902050204" pitchFamily="34" charset="0"/>
                  <a:ea typeface="微软雅黑" panose="020B0503020204020204" pitchFamily="34" charset="-122"/>
                  <a:sym typeface="Impact" panose="020B0806030902050204" pitchFamily="34" charset="0"/>
                </a:defRPr>
              </a:lvl7pPr>
              <a:lvl8pPr marL="3429000" indent="-228600" defTabSz="931863" eaLnBrk="0" fontAlgn="base" hangingPunct="0">
                <a:lnSpc>
                  <a:spcPct val="90000"/>
                </a:lnSpc>
                <a:spcBef>
                  <a:spcPct val="20000"/>
                </a:spcBef>
                <a:spcAft>
                  <a:spcPct val="0"/>
                </a:spcAft>
                <a:buSzPct val="90000"/>
                <a:buFont typeface="Arial" panose="020B0604020202020204" pitchFamily="34" charset="0"/>
                <a:buChar char="•"/>
                <a:defRPr sz="2000">
                  <a:solidFill>
                    <a:schemeClr val="tx1"/>
                  </a:solidFill>
                  <a:latin typeface="Impact" panose="020B0806030902050204" pitchFamily="34" charset="0"/>
                  <a:ea typeface="微软雅黑" panose="020B0503020204020204" pitchFamily="34" charset="-122"/>
                  <a:sym typeface="Impact" panose="020B0806030902050204" pitchFamily="34" charset="0"/>
                </a:defRPr>
              </a:lvl8pPr>
              <a:lvl9pPr marL="3886200" indent="-228600" defTabSz="931863" eaLnBrk="0" fontAlgn="base" hangingPunct="0">
                <a:lnSpc>
                  <a:spcPct val="90000"/>
                </a:lnSpc>
                <a:spcBef>
                  <a:spcPct val="20000"/>
                </a:spcBef>
                <a:spcAft>
                  <a:spcPct val="0"/>
                </a:spcAft>
                <a:buSzPct val="90000"/>
                <a:buFont typeface="Arial" panose="020B0604020202020204" pitchFamily="34" charset="0"/>
                <a:buChar char="•"/>
                <a:defRPr sz="2000">
                  <a:solidFill>
                    <a:schemeClr val="tx1"/>
                  </a:solidFill>
                  <a:latin typeface="Impact" panose="020B0806030902050204" pitchFamily="34" charset="0"/>
                  <a:ea typeface="微软雅黑" panose="020B0503020204020204" pitchFamily="34" charset="-122"/>
                  <a:sym typeface="Impact" panose="020B0806030902050204" pitchFamily="34" charset="0"/>
                </a:defRPr>
              </a:lvl9pPr>
            </a:lstStyle>
            <a:p>
              <a:pPr algn="ctr" eaLnBrk="1" hangingPunct="1">
                <a:lnSpc>
                  <a:spcPct val="100000"/>
                </a:lnSpc>
                <a:spcBef>
                  <a:spcPct val="0"/>
                </a:spcBef>
                <a:buSzTx/>
                <a:buFont typeface="Arial" panose="020B0604020202020204" pitchFamily="34" charset="0"/>
                <a:buNone/>
              </a:pPr>
              <a:r>
                <a:rPr lang="en-US" altLang="zh-CN" sz="1600" dirty="0">
                  <a:latin typeface="Segoe UI Light" panose="020B0502040204020203" pitchFamily="34" charset="0"/>
                  <a:ea typeface="宋体" panose="02010600030101010101" pitchFamily="2" charset="-122"/>
                  <a:sym typeface="Segoe UI Light" panose="020B0502040204020203" pitchFamily="34" charset="0"/>
                </a:rPr>
                <a:t>Nothing</a:t>
              </a:r>
              <a:endParaRPr lang="zh-CN" altLang="en-US" sz="1800" dirty="0">
                <a:latin typeface="Arial" panose="020B0604020202020204" pitchFamily="34" charset="0"/>
                <a:ea typeface="宋体" panose="02010600030101010101" pitchFamily="2" charset="-122"/>
              </a:endParaRPr>
            </a:p>
          </p:txBody>
        </p:sp>
        <p:grpSp>
          <p:nvGrpSpPr>
            <p:cNvPr id="16" name="Group 7"/>
            <p:cNvGrpSpPr>
              <a:grpSpLocks/>
            </p:cNvGrpSpPr>
            <p:nvPr/>
          </p:nvGrpSpPr>
          <p:grpSpPr bwMode="auto">
            <a:xfrm>
              <a:off x="0" y="0"/>
              <a:ext cx="2171970" cy="4107205"/>
              <a:chOff x="0" y="0"/>
              <a:chExt cx="2171970" cy="4107205"/>
            </a:xfrm>
          </p:grpSpPr>
          <p:sp>
            <p:nvSpPr>
              <p:cNvPr id="17" name="Rectangle 48"/>
              <p:cNvSpPr>
                <a:spLocks noChangeArrowheads="1"/>
              </p:cNvSpPr>
              <p:nvPr/>
            </p:nvSpPr>
            <p:spPr bwMode="auto">
              <a:xfrm>
                <a:off x="8468" y="2217898"/>
                <a:ext cx="2096393" cy="472346"/>
              </a:xfrm>
              <a:prstGeom prst="rect">
                <a:avLst/>
              </a:prstGeom>
              <a:solidFill>
                <a:srgbClr val="5191C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lnSpc>
                    <a:spcPct val="90000"/>
                  </a:lnSpc>
                  <a:spcBef>
                    <a:spcPct val="20000"/>
                  </a:spcBef>
                  <a:buSzPct val="90000"/>
                  <a:buFont typeface="Arial" panose="020B0604020202020204" pitchFamily="34" charset="0"/>
                  <a:buChar char="•"/>
                  <a:defRPr sz="4000">
                    <a:solidFill>
                      <a:schemeClr val="tx1"/>
                    </a:solidFill>
                    <a:latin typeface="Verdana" panose="020B0604030504040204" pitchFamily="34" charset="0"/>
                    <a:ea typeface="微软雅黑" panose="020B0503020204020204" pitchFamily="34" charset="-122"/>
                    <a:sym typeface="Impact" panose="020B0806030902050204" pitchFamily="34" charset="0"/>
                  </a:defRPr>
                </a:lvl1pPr>
                <a:lvl2pPr marL="742950" indent="-285750">
                  <a:lnSpc>
                    <a:spcPct val="90000"/>
                  </a:lnSpc>
                  <a:spcBef>
                    <a:spcPct val="20000"/>
                  </a:spcBef>
                  <a:buSzPct val="90000"/>
                  <a:buFont typeface="Arial" panose="020B0604020202020204" pitchFamily="34" charset="0"/>
                  <a:buChar char="•"/>
                  <a:defRPr sz="2400">
                    <a:solidFill>
                      <a:schemeClr val="tx1"/>
                    </a:solidFill>
                    <a:latin typeface="Impact" panose="020B0806030902050204" pitchFamily="34" charset="0"/>
                    <a:ea typeface="微软雅黑" panose="020B0503020204020204" pitchFamily="34" charset="-122"/>
                    <a:sym typeface="Impact" panose="020B0806030902050204" pitchFamily="34" charset="0"/>
                  </a:defRPr>
                </a:lvl2pPr>
                <a:lvl3pPr marL="1143000" indent="-228600">
                  <a:lnSpc>
                    <a:spcPct val="90000"/>
                  </a:lnSpc>
                  <a:spcBef>
                    <a:spcPct val="20000"/>
                  </a:spcBef>
                  <a:buSzPct val="90000"/>
                  <a:buFont typeface="Arial" panose="020B0604020202020204" pitchFamily="34" charset="0"/>
                  <a:buChar char="•"/>
                  <a:defRPr sz="2400">
                    <a:solidFill>
                      <a:schemeClr val="tx1"/>
                    </a:solidFill>
                    <a:latin typeface="Impact" panose="020B0806030902050204" pitchFamily="34" charset="0"/>
                    <a:ea typeface="微软雅黑" panose="020B0503020204020204" pitchFamily="34" charset="-122"/>
                    <a:sym typeface="Impact" panose="020B0806030902050204" pitchFamily="34" charset="0"/>
                  </a:defRPr>
                </a:lvl3pPr>
                <a:lvl4pPr marL="1600200" indent="-228600">
                  <a:lnSpc>
                    <a:spcPct val="90000"/>
                  </a:lnSpc>
                  <a:spcBef>
                    <a:spcPct val="20000"/>
                  </a:spcBef>
                  <a:buSzPct val="90000"/>
                  <a:buFont typeface="Arial" panose="020B0604020202020204" pitchFamily="34" charset="0"/>
                  <a:buChar char="•"/>
                  <a:defRPr sz="2000">
                    <a:solidFill>
                      <a:schemeClr val="tx1"/>
                    </a:solidFill>
                    <a:latin typeface="Impact" panose="020B0806030902050204" pitchFamily="34" charset="0"/>
                    <a:ea typeface="微软雅黑" panose="020B0503020204020204" pitchFamily="34" charset="-122"/>
                    <a:sym typeface="Impact" panose="020B0806030902050204" pitchFamily="34" charset="0"/>
                  </a:defRPr>
                </a:lvl4pPr>
                <a:lvl5pPr marL="2057400" indent="-228600">
                  <a:lnSpc>
                    <a:spcPct val="90000"/>
                  </a:lnSpc>
                  <a:spcBef>
                    <a:spcPct val="20000"/>
                  </a:spcBef>
                  <a:buSzPct val="90000"/>
                  <a:buFont typeface="Arial" panose="020B0604020202020204" pitchFamily="34" charset="0"/>
                  <a:buChar char="•"/>
                  <a:defRPr sz="2000">
                    <a:solidFill>
                      <a:schemeClr val="tx1"/>
                    </a:solidFill>
                    <a:latin typeface="Impact" panose="020B0806030902050204" pitchFamily="34" charset="0"/>
                    <a:ea typeface="微软雅黑" panose="020B0503020204020204" pitchFamily="34" charset="-122"/>
                    <a:sym typeface="Impact" panose="020B0806030902050204" pitchFamily="34" charset="0"/>
                  </a:defRPr>
                </a:lvl5pPr>
                <a:lvl6pPr marL="2514600" indent="-228600" defTabSz="931863" eaLnBrk="0" fontAlgn="base" hangingPunct="0">
                  <a:lnSpc>
                    <a:spcPct val="90000"/>
                  </a:lnSpc>
                  <a:spcBef>
                    <a:spcPct val="20000"/>
                  </a:spcBef>
                  <a:spcAft>
                    <a:spcPct val="0"/>
                  </a:spcAft>
                  <a:buSzPct val="90000"/>
                  <a:buFont typeface="Arial" panose="020B0604020202020204" pitchFamily="34" charset="0"/>
                  <a:buChar char="•"/>
                  <a:defRPr sz="2000">
                    <a:solidFill>
                      <a:schemeClr val="tx1"/>
                    </a:solidFill>
                    <a:latin typeface="Impact" panose="020B0806030902050204" pitchFamily="34" charset="0"/>
                    <a:ea typeface="微软雅黑" panose="020B0503020204020204" pitchFamily="34" charset="-122"/>
                    <a:sym typeface="Impact" panose="020B0806030902050204" pitchFamily="34" charset="0"/>
                  </a:defRPr>
                </a:lvl6pPr>
                <a:lvl7pPr marL="2971800" indent="-228600" defTabSz="931863" eaLnBrk="0" fontAlgn="base" hangingPunct="0">
                  <a:lnSpc>
                    <a:spcPct val="90000"/>
                  </a:lnSpc>
                  <a:spcBef>
                    <a:spcPct val="20000"/>
                  </a:spcBef>
                  <a:spcAft>
                    <a:spcPct val="0"/>
                  </a:spcAft>
                  <a:buSzPct val="90000"/>
                  <a:buFont typeface="Arial" panose="020B0604020202020204" pitchFamily="34" charset="0"/>
                  <a:buChar char="•"/>
                  <a:defRPr sz="2000">
                    <a:solidFill>
                      <a:schemeClr val="tx1"/>
                    </a:solidFill>
                    <a:latin typeface="Impact" panose="020B0806030902050204" pitchFamily="34" charset="0"/>
                    <a:ea typeface="微软雅黑" panose="020B0503020204020204" pitchFamily="34" charset="-122"/>
                    <a:sym typeface="Impact" panose="020B0806030902050204" pitchFamily="34" charset="0"/>
                  </a:defRPr>
                </a:lvl7pPr>
                <a:lvl8pPr marL="3429000" indent="-228600" defTabSz="931863" eaLnBrk="0" fontAlgn="base" hangingPunct="0">
                  <a:lnSpc>
                    <a:spcPct val="90000"/>
                  </a:lnSpc>
                  <a:spcBef>
                    <a:spcPct val="20000"/>
                  </a:spcBef>
                  <a:spcAft>
                    <a:spcPct val="0"/>
                  </a:spcAft>
                  <a:buSzPct val="90000"/>
                  <a:buFont typeface="Arial" panose="020B0604020202020204" pitchFamily="34" charset="0"/>
                  <a:buChar char="•"/>
                  <a:defRPr sz="2000">
                    <a:solidFill>
                      <a:schemeClr val="tx1"/>
                    </a:solidFill>
                    <a:latin typeface="Impact" panose="020B0806030902050204" pitchFamily="34" charset="0"/>
                    <a:ea typeface="微软雅黑" panose="020B0503020204020204" pitchFamily="34" charset="-122"/>
                    <a:sym typeface="Impact" panose="020B0806030902050204" pitchFamily="34" charset="0"/>
                  </a:defRPr>
                </a:lvl8pPr>
                <a:lvl9pPr marL="3886200" indent="-228600" defTabSz="931863" eaLnBrk="0" fontAlgn="base" hangingPunct="0">
                  <a:lnSpc>
                    <a:spcPct val="90000"/>
                  </a:lnSpc>
                  <a:spcBef>
                    <a:spcPct val="20000"/>
                  </a:spcBef>
                  <a:spcAft>
                    <a:spcPct val="0"/>
                  </a:spcAft>
                  <a:buSzPct val="90000"/>
                  <a:buFont typeface="Arial" panose="020B0604020202020204" pitchFamily="34" charset="0"/>
                  <a:buChar char="•"/>
                  <a:defRPr sz="2000">
                    <a:solidFill>
                      <a:schemeClr val="tx1"/>
                    </a:solidFill>
                    <a:latin typeface="Impact" panose="020B0806030902050204" pitchFamily="34" charset="0"/>
                    <a:ea typeface="微软雅黑" panose="020B0503020204020204" pitchFamily="34" charset="-122"/>
                    <a:sym typeface="Impact" panose="020B0806030902050204" pitchFamily="34" charset="0"/>
                  </a:defRPr>
                </a:lvl9pPr>
              </a:lstStyle>
              <a:p>
                <a:pPr algn="ctr" eaLnBrk="1" hangingPunct="1">
                  <a:lnSpc>
                    <a:spcPct val="100000"/>
                  </a:lnSpc>
                  <a:spcBef>
                    <a:spcPct val="0"/>
                  </a:spcBef>
                  <a:buSzTx/>
                  <a:buFont typeface="Arial" panose="020B0604020202020204" pitchFamily="34" charset="0"/>
                  <a:buNone/>
                </a:pPr>
                <a:r>
                  <a:rPr lang="en-US" altLang="zh-CN" sz="1600">
                    <a:solidFill>
                      <a:srgbClr val="FFFFFF"/>
                    </a:solidFill>
                    <a:latin typeface="Segoe Light" pitchFamily="2" charset="0"/>
                    <a:ea typeface="宋体" panose="02010600030101010101" pitchFamily="2" charset="-122"/>
                    <a:sym typeface="Segoe Light" pitchFamily="2" charset="0"/>
                  </a:rPr>
                  <a:t>Contractor</a:t>
                </a:r>
                <a:endParaRPr lang="zh-CN" altLang="en-US" sz="1800">
                  <a:latin typeface="Arial" panose="020B0604020202020204" pitchFamily="34" charset="0"/>
                  <a:ea typeface="宋体" panose="02010600030101010101" pitchFamily="2" charset="-122"/>
                </a:endParaRPr>
              </a:p>
            </p:txBody>
          </p:sp>
          <p:grpSp>
            <p:nvGrpSpPr>
              <p:cNvPr id="18" name="Group 2"/>
              <p:cNvGrpSpPr>
                <a:grpSpLocks/>
              </p:cNvGrpSpPr>
              <p:nvPr/>
            </p:nvGrpSpPr>
            <p:grpSpPr bwMode="auto">
              <a:xfrm>
                <a:off x="0" y="2745874"/>
                <a:ext cx="2171970" cy="1361331"/>
                <a:chOff x="0" y="0"/>
                <a:chExt cx="2171970" cy="1361331"/>
              </a:xfrm>
            </p:grpSpPr>
            <p:sp>
              <p:nvSpPr>
                <p:cNvPr id="20" name="Rectangle 49"/>
                <p:cNvSpPr>
                  <a:spLocks noChangeArrowheads="1"/>
                </p:cNvSpPr>
                <p:nvPr/>
              </p:nvSpPr>
              <p:spPr bwMode="auto">
                <a:xfrm>
                  <a:off x="0" y="0"/>
                  <a:ext cx="2091695" cy="1361331"/>
                </a:xfrm>
                <a:prstGeom prst="rect">
                  <a:avLst/>
                </a:prstGeom>
                <a:solidFill>
                  <a:srgbClr val="5191C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lnSpc>
                      <a:spcPct val="90000"/>
                    </a:lnSpc>
                    <a:spcBef>
                      <a:spcPct val="20000"/>
                    </a:spcBef>
                    <a:buSzPct val="90000"/>
                    <a:buFont typeface="Arial" panose="020B0604020202020204" pitchFamily="34" charset="0"/>
                    <a:buChar char="•"/>
                    <a:defRPr sz="4000">
                      <a:solidFill>
                        <a:schemeClr val="tx1"/>
                      </a:solidFill>
                      <a:latin typeface="Verdana" panose="020B0604030504040204" pitchFamily="34" charset="0"/>
                      <a:ea typeface="微软雅黑" panose="020B0503020204020204" pitchFamily="34" charset="-122"/>
                      <a:sym typeface="Impact" panose="020B0806030902050204" pitchFamily="34" charset="0"/>
                    </a:defRPr>
                  </a:lvl1pPr>
                  <a:lvl2pPr marL="742950" indent="-285750">
                    <a:lnSpc>
                      <a:spcPct val="90000"/>
                    </a:lnSpc>
                    <a:spcBef>
                      <a:spcPct val="20000"/>
                    </a:spcBef>
                    <a:buSzPct val="90000"/>
                    <a:buFont typeface="Arial" panose="020B0604020202020204" pitchFamily="34" charset="0"/>
                    <a:buChar char="•"/>
                    <a:defRPr sz="2400">
                      <a:solidFill>
                        <a:schemeClr val="tx1"/>
                      </a:solidFill>
                      <a:latin typeface="Impact" panose="020B0806030902050204" pitchFamily="34" charset="0"/>
                      <a:ea typeface="微软雅黑" panose="020B0503020204020204" pitchFamily="34" charset="-122"/>
                      <a:sym typeface="Impact" panose="020B0806030902050204" pitchFamily="34" charset="0"/>
                    </a:defRPr>
                  </a:lvl2pPr>
                  <a:lvl3pPr marL="1143000" indent="-228600">
                    <a:lnSpc>
                      <a:spcPct val="90000"/>
                    </a:lnSpc>
                    <a:spcBef>
                      <a:spcPct val="20000"/>
                    </a:spcBef>
                    <a:buSzPct val="90000"/>
                    <a:buFont typeface="Arial" panose="020B0604020202020204" pitchFamily="34" charset="0"/>
                    <a:buChar char="•"/>
                    <a:defRPr sz="2400">
                      <a:solidFill>
                        <a:schemeClr val="tx1"/>
                      </a:solidFill>
                      <a:latin typeface="Impact" panose="020B0806030902050204" pitchFamily="34" charset="0"/>
                      <a:ea typeface="微软雅黑" panose="020B0503020204020204" pitchFamily="34" charset="-122"/>
                      <a:sym typeface="Impact" panose="020B0806030902050204" pitchFamily="34" charset="0"/>
                    </a:defRPr>
                  </a:lvl3pPr>
                  <a:lvl4pPr marL="1600200" indent="-228600">
                    <a:lnSpc>
                      <a:spcPct val="90000"/>
                    </a:lnSpc>
                    <a:spcBef>
                      <a:spcPct val="20000"/>
                    </a:spcBef>
                    <a:buSzPct val="90000"/>
                    <a:buFont typeface="Arial" panose="020B0604020202020204" pitchFamily="34" charset="0"/>
                    <a:buChar char="•"/>
                    <a:defRPr sz="2000">
                      <a:solidFill>
                        <a:schemeClr val="tx1"/>
                      </a:solidFill>
                      <a:latin typeface="Impact" panose="020B0806030902050204" pitchFamily="34" charset="0"/>
                      <a:ea typeface="微软雅黑" panose="020B0503020204020204" pitchFamily="34" charset="-122"/>
                      <a:sym typeface="Impact" panose="020B0806030902050204" pitchFamily="34" charset="0"/>
                    </a:defRPr>
                  </a:lvl4pPr>
                  <a:lvl5pPr marL="2057400" indent="-228600">
                    <a:lnSpc>
                      <a:spcPct val="90000"/>
                    </a:lnSpc>
                    <a:spcBef>
                      <a:spcPct val="20000"/>
                    </a:spcBef>
                    <a:buSzPct val="90000"/>
                    <a:buFont typeface="Arial" panose="020B0604020202020204" pitchFamily="34" charset="0"/>
                    <a:buChar char="•"/>
                    <a:defRPr sz="2000">
                      <a:solidFill>
                        <a:schemeClr val="tx1"/>
                      </a:solidFill>
                      <a:latin typeface="Impact" panose="020B0806030902050204" pitchFamily="34" charset="0"/>
                      <a:ea typeface="微软雅黑" panose="020B0503020204020204" pitchFamily="34" charset="-122"/>
                      <a:sym typeface="Impact" panose="020B0806030902050204" pitchFamily="34" charset="0"/>
                    </a:defRPr>
                  </a:lvl5pPr>
                  <a:lvl6pPr marL="2514600" indent="-228600" defTabSz="931863" eaLnBrk="0" fontAlgn="base" hangingPunct="0">
                    <a:lnSpc>
                      <a:spcPct val="90000"/>
                    </a:lnSpc>
                    <a:spcBef>
                      <a:spcPct val="20000"/>
                    </a:spcBef>
                    <a:spcAft>
                      <a:spcPct val="0"/>
                    </a:spcAft>
                    <a:buSzPct val="90000"/>
                    <a:buFont typeface="Arial" panose="020B0604020202020204" pitchFamily="34" charset="0"/>
                    <a:buChar char="•"/>
                    <a:defRPr sz="2000">
                      <a:solidFill>
                        <a:schemeClr val="tx1"/>
                      </a:solidFill>
                      <a:latin typeface="Impact" panose="020B0806030902050204" pitchFamily="34" charset="0"/>
                      <a:ea typeface="微软雅黑" panose="020B0503020204020204" pitchFamily="34" charset="-122"/>
                      <a:sym typeface="Impact" panose="020B0806030902050204" pitchFamily="34" charset="0"/>
                    </a:defRPr>
                  </a:lvl6pPr>
                  <a:lvl7pPr marL="2971800" indent="-228600" defTabSz="931863" eaLnBrk="0" fontAlgn="base" hangingPunct="0">
                    <a:lnSpc>
                      <a:spcPct val="90000"/>
                    </a:lnSpc>
                    <a:spcBef>
                      <a:spcPct val="20000"/>
                    </a:spcBef>
                    <a:spcAft>
                      <a:spcPct val="0"/>
                    </a:spcAft>
                    <a:buSzPct val="90000"/>
                    <a:buFont typeface="Arial" panose="020B0604020202020204" pitchFamily="34" charset="0"/>
                    <a:buChar char="•"/>
                    <a:defRPr sz="2000">
                      <a:solidFill>
                        <a:schemeClr val="tx1"/>
                      </a:solidFill>
                      <a:latin typeface="Impact" panose="020B0806030902050204" pitchFamily="34" charset="0"/>
                      <a:ea typeface="微软雅黑" panose="020B0503020204020204" pitchFamily="34" charset="-122"/>
                      <a:sym typeface="Impact" panose="020B0806030902050204" pitchFamily="34" charset="0"/>
                    </a:defRPr>
                  </a:lvl7pPr>
                  <a:lvl8pPr marL="3429000" indent="-228600" defTabSz="931863" eaLnBrk="0" fontAlgn="base" hangingPunct="0">
                    <a:lnSpc>
                      <a:spcPct val="90000"/>
                    </a:lnSpc>
                    <a:spcBef>
                      <a:spcPct val="20000"/>
                    </a:spcBef>
                    <a:spcAft>
                      <a:spcPct val="0"/>
                    </a:spcAft>
                    <a:buSzPct val="90000"/>
                    <a:buFont typeface="Arial" panose="020B0604020202020204" pitchFamily="34" charset="0"/>
                    <a:buChar char="•"/>
                    <a:defRPr sz="2000">
                      <a:solidFill>
                        <a:schemeClr val="tx1"/>
                      </a:solidFill>
                      <a:latin typeface="Impact" panose="020B0806030902050204" pitchFamily="34" charset="0"/>
                      <a:ea typeface="微软雅黑" panose="020B0503020204020204" pitchFamily="34" charset="-122"/>
                      <a:sym typeface="Impact" panose="020B0806030902050204" pitchFamily="34" charset="0"/>
                    </a:defRPr>
                  </a:lvl8pPr>
                  <a:lvl9pPr marL="3886200" indent="-228600" defTabSz="931863" eaLnBrk="0" fontAlgn="base" hangingPunct="0">
                    <a:lnSpc>
                      <a:spcPct val="90000"/>
                    </a:lnSpc>
                    <a:spcBef>
                      <a:spcPct val="20000"/>
                    </a:spcBef>
                    <a:spcAft>
                      <a:spcPct val="0"/>
                    </a:spcAft>
                    <a:buSzPct val="90000"/>
                    <a:buFont typeface="Arial" panose="020B0604020202020204" pitchFamily="34" charset="0"/>
                    <a:buChar char="•"/>
                    <a:defRPr sz="2000">
                      <a:solidFill>
                        <a:schemeClr val="tx1"/>
                      </a:solidFill>
                      <a:latin typeface="Impact" panose="020B0806030902050204" pitchFamily="34" charset="0"/>
                      <a:ea typeface="微软雅黑" panose="020B0503020204020204" pitchFamily="34" charset="-122"/>
                      <a:sym typeface="Impact" panose="020B0806030902050204" pitchFamily="34" charset="0"/>
                    </a:defRPr>
                  </a:lvl9pPr>
                </a:lstStyle>
                <a:p>
                  <a:pPr algn="ctr" eaLnBrk="1" hangingPunct="1">
                    <a:lnSpc>
                      <a:spcPct val="100000"/>
                    </a:lnSpc>
                    <a:spcBef>
                      <a:spcPct val="0"/>
                    </a:spcBef>
                    <a:buSzTx/>
                    <a:buFont typeface="Arial" panose="020B0604020202020204" pitchFamily="34" charset="0"/>
                    <a:buNone/>
                  </a:pPr>
                  <a:endParaRPr lang="zh-CN" altLang="zh-CN" sz="1800">
                    <a:solidFill>
                      <a:srgbClr val="FFFFFF"/>
                    </a:solidFill>
                    <a:latin typeface="Segoe Light" pitchFamily="2" charset="0"/>
                    <a:ea typeface="宋体" panose="02010600030101010101" pitchFamily="2" charset="-122"/>
                    <a:sym typeface="Segoe Light" pitchFamily="2" charset="0"/>
                  </a:endParaRPr>
                </a:p>
              </p:txBody>
            </p:sp>
            <p:sp>
              <p:nvSpPr>
                <p:cNvPr id="21" name="Text Box 35"/>
                <p:cNvSpPr>
                  <a:spLocks noChangeArrowheads="1"/>
                </p:cNvSpPr>
                <p:nvPr/>
              </p:nvSpPr>
              <p:spPr bwMode="auto">
                <a:xfrm>
                  <a:off x="0" y="0"/>
                  <a:ext cx="1954879" cy="4690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255" tIns="46628" rIns="93255" bIns="46628">
                  <a:spAutoFit/>
                </a:bodyPr>
                <a:lstStyle>
                  <a:lvl1pPr marL="174625" indent="-174625">
                    <a:lnSpc>
                      <a:spcPct val="90000"/>
                    </a:lnSpc>
                    <a:spcBef>
                      <a:spcPct val="20000"/>
                    </a:spcBef>
                    <a:buSzPct val="90000"/>
                    <a:buFont typeface="Arial" panose="020B0604020202020204" pitchFamily="34" charset="0"/>
                    <a:buChar char="•"/>
                    <a:defRPr sz="4000">
                      <a:solidFill>
                        <a:schemeClr val="tx1"/>
                      </a:solidFill>
                      <a:latin typeface="Verdana" panose="020B0604030504040204" pitchFamily="34" charset="0"/>
                      <a:ea typeface="微软雅黑" panose="020B0503020204020204" pitchFamily="34" charset="-122"/>
                      <a:sym typeface="Impact" panose="020B0806030902050204" pitchFamily="34" charset="0"/>
                    </a:defRPr>
                  </a:lvl1pPr>
                  <a:lvl2pPr marL="742950" indent="-285750">
                    <a:lnSpc>
                      <a:spcPct val="90000"/>
                    </a:lnSpc>
                    <a:spcBef>
                      <a:spcPct val="20000"/>
                    </a:spcBef>
                    <a:buSzPct val="90000"/>
                    <a:buFont typeface="Arial" panose="020B0604020202020204" pitchFamily="34" charset="0"/>
                    <a:buChar char="•"/>
                    <a:defRPr sz="2400">
                      <a:solidFill>
                        <a:schemeClr val="tx1"/>
                      </a:solidFill>
                      <a:latin typeface="Impact" panose="020B0806030902050204" pitchFamily="34" charset="0"/>
                      <a:ea typeface="微软雅黑" panose="020B0503020204020204" pitchFamily="34" charset="-122"/>
                      <a:sym typeface="Impact" panose="020B0806030902050204" pitchFamily="34" charset="0"/>
                    </a:defRPr>
                  </a:lvl2pPr>
                  <a:lvl3pPr marL="1143000" indent="-228600">
                    <a:lnSpc>
                      <a:spcPct val="90000"/>
                    </a:lnSpc>
                    <a:spcBef>
                      <a:spcPct val="20000"/>
                    </a:spcBef>
                    <a:buSzPct val="90000"/>
                    <a:buFont typeface="Arial" panose="020B0604020202020204" pitchFamily="34" charset="0"/>
                    <a:buChar char="•"/>
                    <a:defRPr sz="2400">
                      <a:solidFill>
                        <a:schemeClr val="tx1"/>
                      </a:solidFill>
                      <a:latin typeface="Impact" panose="020B0806030902050204" pitchFamily="34" charset="0"/>
                      <a:ea typeface="微软雅黑" panose="020B0503020204020204" pitchFamily="34" charset="-122"/>
                      <a:sym typeface="Impact" panose="020B0806030902050204" pitchFamily="34" charset="0"/>
                    </a:defRPr>
                  </a:lvl3pPr>
                  <a:lvl4pPr marL="1600200" indent="-228600">
                    <a:lnSpc>
                      <a:spcPct val="90000"/>
                    </a:lnSpc>
                    <a:spcBef>
                      <a:spcPct val="20000"/>
                    </a:spcBef>
                    <a:buSzPct val="90000"/>
                    <a:buFont typeface="Arial" panose="020B0604020202020204" pitchFamily="34" charset="0"/>
                    <a:buChar char="•"/>
                    <a:defRPr sz="2000">
                      <a:solidFill>
                        <a:schemeClr val="tx1"/>
                      </a:solidFill>
                      <a:latin typeface="Impact" panose="020B0806030902050204" pitchFamily="34" charset="0"/>
                      <a:ea typeface="微软雅黑" panose="020B0503020204020204" pitchFamily="34" charset="-122"/>
                      <a:sym typeface="Impact" panose="020B0806030902050204" pitchFamily="34" charset="0"/>
                    </a:defRPr>
                  </a:lvl4pPr>
                  <a:lvl5pPr marL="2057400" indent="-228600">
                    <a:lnSpc>
                      <a:spcPct val="90000"/>
                    </a:lnSpc>
                    <a:spcBef>
                      <a:spcPct val="20000"/>
                    </a:spcBef>
                    <a:buSzPct val="90000"/>
                    <a:buFont typeface="Arial" panose="020B0604020202020204" pitchFamily="34" charset="0"/>
                    <a:buChar char="•"/>
                    <a:defRPr sz="2000">
                      <a:solidFill>
                        <a:schemeClr val="tx1"/>
                      </a:solidFill>
                      <a:latin typeface="Impact" panose="020B0806030902050204" pitchFamily="34" charset="0"/>
                      <a:ea typeface="微软雅黑" panose="020B0503020204020204" pitchFamily="34" charset="-122"/>
                      <a:sym typeface="Impact" panose="020B0806030902050204" pitchFamily="34" charset="0"/>
                    </a:defRPr>
                  </a:lvl5pPr>
                  <a:lvl6pPr marL="2514600" indent="-228600" defTabSz="931863" eaLnBrk="0" fontAlgn="base" hangingPunct="0">
                    <a:lnSpc>
                      <a:spcPct val="90000"/>
                    </a:lnSpc>
                    <a:spcBef>
                      <a:spcPct val="20000"/>
                    </a:spcBef>
                    <a:spcAft>
                      <a:spcPct val="0"/>
                    </a:spcAft>
                    <a:buSzPct val="90000"/>
                    <a:buFont typeface="Arial" panose="020B0604020202020204" pitchFamily="34" charset="0"/>
                    <a:buChar char="•"/>
                    <a:defRPr sz="2000">
                      <a:solidFill>
                        <a:schemeClr val="tx1"/>
                      </a:solidFill>
                      <a:latin typeface="Impact" panose="020B0806030902050204" pitchFamily="34" charset="0"/>
                      <a:ea typeface="微软雅黑" panose="020B0503020204020204" pitchFamily="34" charset="-122"/>
                      <a:sym typeface="Impact" panose="020B0806030902050204" pitchFamily="34" charset="0"/>
                    </a:defRPr>
                  </a:lvl6pPr>
                  <a:lvl7pPr marL="2971800" indent="-228600" defTabSz="931863" eaLnBrk="0" fontAlgn="base" hangingPunct="0">
                    <a:lnSpc>
                      <a:spcPct val="90000"/>
                    </a:lnSpc>
                    <a:spcBef>
                      <a:spcPct val="20000"/>
                    </a:spcBef>
                    <a:spcAft>
                      <a:spcPct val="0"/>
                    </a:spcAft>
                    <a:buSzPct val="90000"/>
                    <a:buFont typeface="Arial" panose="020B0604020202020204" pitchFamily="34" charset="0"/>
                    <a:buChar char="•"/>
                    <a:defRPr sz="2000">
                      <a:solidFill>
                        <a:schemeClr val="tx1"/>
                      </a:solidFill>
                      <a:latin typeface="Impact" panose="020B0806030902050204" pitchFamily="34" charset="0"/>
                      <a:ea typeface="微软雅黑" panose="020B0503020204020204" pitchFamily="34" charset="-122"/>
                      <a:sym typeface="Impact" panose="020B0806030902050204" pitchFamily="34" charset="0"/>
                    </a:defRPr>
                  </a:lvl7pPr>
                  <a:lvl8pPr marL="3429000" indent="-228600" defTabSz="931863" eaLnBrk="0" fontAlgn="base" hangingPunct="0">
                    <a:lnSpc>
                      <a:spcPct val="90000"/>
                    </a:lnSpc>
                    <a:spcBef>
                      <a:spcPct val="20000"/>
                    </a:spcBef>
                    <a:spcAft>
                      <a:spcPct val="0"/>
                    </a:spcAft>
                    <a:buSzPct val="90000"/>
                    <a:buFont typeface="Arial" panose="020B0604020202020204" pitchFamily="34" charset="0"/>
                    <a:buChar char="•"/>
                    <a:defRPr sz="2000">
                      <a:solidFill>
                        <a:schemeClr val="tx1"/>
                      </a:solidFill>
                      <a:latin typeface="Impact" panose="020B0806030902050204" pitchFamily="34" charset="0"/>
                      <a:ea typeface="微软雅黑" panose="020B0503020204020204" pitchFamily="34" charset="-122"/>
                      <a:sym typeface="Impact" panose="020B0806030902050204" pitchFamily="34" charset="0"/>
                    </a:defRPr>
                  </a:lvl8pPr>
                  <a:lvl9pPr marL="3886200" indent="-228600" defTabSz="931863" eaLnBrk="0" fontAlgn="base" hangingPunct="0">
                    <a:lnSpc>
                      <a:spcPct val="90000"/>
                    </a:lnSpc>
                    <a:spcBef>
                      <a:spcPct val="20000"/>
                    </a:spcBef>
                    <a:spcAft>
                      <a:spcPct val="0"/>
                    </a:spcAft>
                    <a:buSzPct val="90000"/>
                    <a:buFont typeface="Arial" panose="020B0604020202020204" pitchFamily="34" charset="0"/>
                    <a:buChar char="•"/>
                    <a:defRPr sz="2000">
                      <a:solidFill>
                        <a:schemeClr val="tx1"/>
                      </a:solidFill>
                      <a:latin typeface="Impact" panose="020B0806030902050204" pitchFamily="34" charset="0"/>
                      <a:ea typeface="微软雅黑" panose="020B0503020204020204" pitchFamily="34" charset="-122"/>
                      <a:sym typeface="Impact" panose="020B0806030902050204" pitchFamily="34" charset="0"/>
                    </a:defRPr>
                  </a:lvl9pPr>
                </a:lstStyle>
                <a:p>
                  <a:pPr eaLnBrk="1" hangingPunct="1">
                    <a:lnSpc>
                      <a:spcPct val="100000"/>
                    </a:lnSpc>
                    <a:spcBef>
                      <a:spcPct val="0"/>
                    </a:spcBef>
                    <a:buSzTx/>
                    <a:buFont typeface="Wingdings" panose="05000000000000000000" pitchFamily="2" charset="2"/>
                    <a:buChar char="ü"/>
                  </a:pPr>
                  <a:r>
                    <a:rPr lang="en-US" altLang="zh-CN" sz="1200">
                      <a:solidFill>
                        <a:srgbClr val="FFFFFF"/>
                      </a:solidFill>
                      <a:latin typeface="Segoe Light" pitchFamily="2" charset="0"/>
                      <a:ea typeface="宋体" panose="02010600030101010101" pitchFamily="2" charset="-122"/>
                      <a:sym typeface="Segoe Light" pitchFamily="2" charset="0"/>
                    </a:rPr>
                    <a:t>Enablement</a:t>
                  </a:r>
                  <a:endParaRPr lang="zh-CN" altLang="en-US" sz="1200">
                    <a:solidFill>
                      <a:srgbClr val="FFFFFF"/>
                    </a:solidFill>
                    <a:latin typeface="Segoe Light" pitchFamily="2" charset="0"/>
                    <a:ea typeface="宋体" panose="02010600030101010101" pitchFamily="2" charset="-122"/>
                    <a:sym typeface="Segoe Light" pitchFamily="2" charset="0"/>
                  </a:endParaRPr>
                </a:p>
                <a:p>
                  <a:pPr eaLnBrk="1" hangingPunct="1">
                    <a:lnSpc>
                      <a:spcPct val="100000"/>
                    </a:lnSpc>
                    <a:spcBef>
                      <a:spcPct val="0"/>
                    </a:spcBef>
                    <a:buSzTx/>
                    <a:buFont typeface="Arial" panose="020B0604020202020204" pitchFamily="34" charset="0"/>
                    <a:buNone/>
                  </a:pPr>
                  <a:endParaRPr lang="zh-CN" altLang="en-US" sz="1200">
                    <a:solidFill>
                      <a:srgbClr val="FFFFFF"/>
                    </a:solidFill>
                    <a:latin typeface="Segoe Light" pitchFamily="2" charset="0"/>
                    <a:ea typeface="宋体" panose="02010600030101010101" pitchFamily="2" charset="-122"/>
                    <a:sym typeface="Segoe Light" pitchFamily="2" charset="0"/>
                  </a:endParaRPr>
                </a:p>
              </p:txBody>
            </p:sp>
            <p:pic>
              <p:nvPicPr>
                <p:cNvPr id="22" name="Picture 32" descr="speed"/>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150799" y="805285"/>
                  <a:ext cx="1021171" cy="5560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9"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8468" y="0"/>
                <a:ext cx="2109890" cy="21965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914324"/>
            <a:chOff x="0" y="0"/>
            <a:chExt cx="12192000" cy="914324"/>
          </a:xfrm>
          <a:effectLst>
            <a:outerShdw blurRad="50800" dist="38100" dir="2700000" algn="tl" rotWithShape="0">
              <a:prstClr val="black">
                <a:alpha val="40000"/>
              </a:prstClr>
            </a:outerShdw>
          </a:effectLst>
        </p:grpSpPr>
        <p:sp>
          <p:nvSpPr>
            <p:cNvPr id="3" name="矩形 2">
              <a:extLst>
                <a:ext uri="{FF2B5EF4-FFF2-40B4-BE49-F238E27FC236}">
                  <a16:creationId xmlns:a16="http://schemas.microsoft.com/office/drawing/2014/main" xmlns="" id="{DBA7EAC7-B3D8-4D41-A150-5DD10AEB6DBA}"/>
                </a:ext>
              </a:extLst>
            </p:cNvPr>
            <p:cNvSpPr/>
            <p:nvPr/>
          </p:nvSpPr>
          <p:spPr>
            <a:xfrm>
              <a:off x="1362545" y="544992"/>
              <a:ext cx="1736016" cy="369332"/>
            </a:xfrm>
            <a:prstGeom prst="rect">
              <a:avLst/>
            </a:prstGeom>
          </p:spPr>
          <p:txBody>
            <a:bodyPr wrap="square">
              <a:spAutoFit/>
            </a:bodyPr>
            <a:lstStyle/>
            <a:p>
              <a:pPr algn="dist"/>
              <a:r>
                <a:rPr lang="zh-CN" altLang="en-US" sz="1800" b="1"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安庆石化公司</a:t>
              </a:r>
              <a:endParaRPr lang="zh-CN" altLang="en-US" sz="1800" b="1" dirty="0">
                <a:solidFill>
                  <a:schemeClr val="tx1">
                    <a:lumMod val="65000"/>
                    <a:lumOff val="35000"/>
                  </a:schemeClr>
                </a:solidFill>
              </a:endParaRPr>
            </a:p>
          </p:txBody>
        </p:sp>
        <p:cxnSp>
          <p:nvCxnSpPr>
            <p:cNvPr id="4" name="直接连接符 3"/>
            <p:cNvCxnSpPr/>
            <p:nvPr/>
          </p:nvCxnSpPr>
          <p:spPr>
            <a:xfrm>
              <a:off x="0" y="900510"/>
              <a:ext cx="3098561" cy="0"/>
            </a:xfrm>
            <a:prstGeom prst="line">
              <a:avLst/>
            </a:prstGeom>
            <a:ln w="22225">
              <a:gradFill>
                <a:gsLst>
                  <a:gs pos="0">
                    <a:srgbClr val="FF0000"/>
                  </a:gs>
                  <a:gs pos="74000">
                    <a:srgbClr val="C00000"/>
                  </a:gs>
                  <a:gs pos="83000">
                    <a:srgbClr val="FFC000"/>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3108562" y="795"/>
              <a:ext cx="285518" cy="90051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3262156" y="729658"/>
              <a:ext cx="8929844" cy="0"/>
            </a:xfrm>
            <a:prstGeom prst="line">
              <a:avLst/>
            </a:prstGeom>
            <a:ln>
              <a:solidFill>
                <a:schemeClr val="accent2">
                  <a:alpha val="88000"/>
                </a:schemeClr>
              </a:solidFill>
            </a:ln>
          </p:spPr>
          <p:style>
            <a:lnRef idx="1">
              <a:schemeClr val="accent1"/>
            </a:lnRef>
            <a:fillRef idx="0">
              <a:schemeClr val="accent1"/>
            </a:fillRef>
            <a:effectRef idx="0">
              <a:schemeClr val="accent1"/>
            </a:effectRef>
            <a:fontRef idx="minor">
              <a:schemeClr val="tx1"/>
            </a:fontRef>
          </p:style>
        </p:cxnSp>
        <p:pic>
          <p:nvPicPr>
            <p:cNvPr id="7" name="图片 6"/>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59481" y="79549"/>
              <a:ext cx="744548" cy="767458"/>
            </a:xfrm>
            <a:prstGeom prst="rect">
              <a:avLst/>
            </a:prstGeom>
          </p:spPr>
        </p:pic>
        <p:sp>
          <p:nvSpPr>
            <p:cNvPr id="8" name="矩形 7">
              <a:extLst>
                <a:ext uri="{FF2B5EF4-FFF2-40B4-BE49-F238E27FC236}">
                  <a16:creationId xmlns:a16="http://schemas.microsoft.com/office/drawing/2014/main" xmlns="" id="{DBA7EAC7-B3D8-4D41-A150-5DD10AEB6DBA}"/>
                </a:ext>
              </a:extLst>
            </p:cNvPr>
            <p:cNvSpPr/>
            <p:nvPr/>
          </p:nvSpPr>
          <p:spPr>
            <a:xfrm>
              <a:off x="1380409" y="11213"/>
              <a:ext cx="1663462" cy="461665"/>
            </a:xfrm>
            <a:prstGeom prst="rect">
              <a:avLst/>
            </a:prstGeom>
          </p:spPr>
          <p:txBody>
            <a:bodyPr wrap="square">
              <a:spAutoFit/>
            </a:bodyPr>
            <a:lstStyle/>
            <a:p>
              <a:pPr algn="dist"/>
              <a:r>
                <a:rPr lang="zh-CN" altLang="en-US" sz="2400" b="1" dirty="0" smtClean="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中国石化</a:t>
              </a:r>
              <a:endParaRPr lang="zh-CN" altLang="en-US" sz="2400" b="1" dirty="0">
                <a:solidFill>
                  <a:schemeClr val="tx1">
                    <a:lumMod val="65000"/>
                    <a:lumOff val="35000"/>
                  </a:schemeClr>
                </a:solidFill>
              </a:endParaRPr>
            </a:p>
          </p:txBody>
        </p:sp>
        <p:sp>
          <p:nvSpPr>
            <p:cNvPr id="9" name="矩形 8">
              <a:extLst>
                <a:ext uri="{FF2B5EF4-FFF2-40B4-BE49-F238E27FC236}">
                  <a16:creationId xmlns:a16="http://schemas.microsoft.com/office/drawing/2014/main" xmlns="" id="{DBA7EAC7-B3D8-4D41-A150-5DD10AEB6DBA}"/>
                </a:ext>
              </a:extLst>
            </p:cNvPr>
            <p:cNvSpPr/>
            <p:nvPr/>
          </p:nvSpPr>
          <p:spPr>
            <a:xfrm>
              <a:off x="1418172" y="348954"/>
              <a:ext cx="1587082" cy="276999"/>
            </a:xfrm>
            <a:prstGeom prst="rect">
              <a:avLst/>
            </a:prstGeom>
          </p:spPr>
          <p:txBody>
            <a:bodyPr wrap="square">
              <a:spAutoFit/>
            </a:bodyPr>
            <a:lstStyle/>
            <a:p>
              <a:pPr algn="dist"/>
              <a:r>
                <a:rPr lang="en-US" altLang="zh-CN" sz="1200" b="1" dirty="0" smtClean="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SINOPEC</a:t>
              </a:r>
              <a:endParaRPr lang="zh-CN" altLang="en-US" sz="1200" b="1" dirty="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10" name="直接连接符 9"/>
            <p:cNvCxnSpPr/>
            <p:nvPr/>
          </p:nvCxnSpPr>
          <p:spPr>
            <a:xfrm flipH="1">
              <a:off x="3212704" y="0"/>
              <a:ext cx="285518" cy="90051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9395" name="Rectangle 3"/>
          <p:cNvSpPr>
            <a:spLocks noChangeArrowheads="1"/>
          </p:cNvSpPr>
          <p:nvPr/>
        </p:nvSpPr>
        <p:spPr bwMode="auto">
          <a:xfrm>
            <a:off x="7379745" y="2151528"/>
            <a:ext cx="4227755" cy="26776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         </a:t>
            </a:r>
            <a:r>
              <a:rPr kumimoji="0" lang="zh-CN" sz="24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预计</a:t>
            </a:r>
            <a:r>
              <a:rPr kumimoji="0" lang="en-US" altLang="zh-CN" sz="24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2015</a:t>
            </a:r>
            <a:r>
              <a:rPr kumimoji="0" lang="zh-CN" altLang="en-US" sz="24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年，我国的腈纶产能维持在</a:t>
            </a:r>
            <a:r>
              <a:rPr kumimoji="0" lang="en-US" altLang="zh-CN" sz="24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87.6</a:t>
            </a:r>
            <a:r>
              <a:rPr kumimoji="0" lang="zh-CN" altLang="en-US" sz="24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万</a:t>
            </a:r>
            <a:r>
              <a:rPr kumimoji="0" lang="en-US" altLang="zh-CN" sz="24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t/a</a:t>
            </a:r>
            <a:r>
              <a:rPr kumimoji="0" lang="zh-CN" altLang="en-US" sz="24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a:t>
            </a:r>
            <a:r>
              <a:rPr kumimoji="0" lang="en-US" altLang="zh-CN" sz="24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ABS</a:t>
            </a:r>
            <a:r>
              <a:rPr kumimoji="0" lang="zh-CN" altLang="en-US" sz="24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产能达到</a:t>
            </a:r>
            <a:r>
              <a:rPr kumimoji="0" lang="en-US" altLang="zh-CN" sz="24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450</a:t>
            </a:r>
            <a:r>
              <a:rPr kumimoji="0" lang="zh-CN" altLang="en-US" sz="24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万</a:t>
            </a:r>
            <a:r>
              <a:rPr kumimoji="0" lang="en-US" altLang="zh-CN" sz="24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t/a</a:t>
            </a:r>
            <a:r>
              <a:rPr kumimoji="0" lang="zh-CN" altLang="en-US" sz="24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，丙烯酰胺产能为</a:t>
            </a:r>
            <a:r>
              <a:rPr kumimoji="0" lang="en-US" altLang="zh-CN" sz="24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49.5</a:t>
            </a:r>
            <a:r>
              <a:rPr kumimoji="0" lang="zh-CN" altLang="en-US" sz="24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万</a:t>
            </a:r>
            <a:r>
              <a:rPr kumimoji="0" lang="en-US" altLang="zh-CN" sz="24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t/a</a:t>
            </a:r>
            <a:r>
              <a:rPr kumimoji="0" lang="zh-CN" altLang="en-US" sz="24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，丁腈橡胶产能达到</a:t>
            </a:r>
            <a:r>
              <a:rPr kumimoji="0" lang="en-US" altLang="zh-CN" sz="24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17</a:t>
            </a:r>
            <a:r>
              <a:rPr kumimoji="0" lang="zh-CN" altLang="en-US" sz="24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万</a:t>
            </a:r>
            <a:r>
              <a:rPr kumimoji="0" lang="en-US" altLang="zh-CN" sz="24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t/a</a:t>
            </a:r>
            <a:r>
              <a:rPr kumimoji="0" lang="zh-CN" altLang="en-US" sz="24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等，根据上述产能，预测到</a:t>
            </a:r>
            <a:r>
              <a:rPr kumimoji="0" lang="en-US" altLang="zh-CN" sz="24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2015</a:t>
            </a:r>
            <a:r>
              <a:rPr kumimoji="0" lang="zh-CN" altLang="en-US" sz="24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年我国下游产品对丙烯腈的需求将达到</a:t>
            </a:r>
            <a:r>
              <a:rPr kumimoji="0" lang="en-US" altLang="zh-CN" sz="24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233</a:t>
            </a:r>
            <a:r>
              <a:rPr kumimoji="0" lang="zh-CN" altLang="en-US" sz="24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万</a:t>
            </a:r>
            <a:r>
              <a:rPr kumimoji="0" lang="en-US" altLang="zh-CN" sz="24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t/a</a:t>
            </a:r>
            <a:r>
              <a:rPr kumimoji="0" lang="zh-CN" altLang="en-US" sz="24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a:t>
            </a:r>
            <a:endParaRPr kumimoji="0" lang="zh-CN" altLang="en-US" sz="24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grpSp>
        <p:nvGrpSpPr>
          <p:cNvPr id="16" name="Group 12"/>
          <p:cNvGrpSpPr>
            <a:grpSpLocks/>
          </p:cNvGrpSpPr>
          <p:nvPr/>
        </p:nvGrpSpPr>
        <p:grpSpPr bwMode="auto">
          <a:xfrm>
            <a:off x="1516828" y="1430338"/>
            <a:ext cx="4948518" cy="4940300"/>
            <a:chOff x="0" y="0"/>
            <a:chExt cx="2171969" cy="4843238"/>
          </a:xfrm>
        </p:grpSpPr>
        <p:grpSp>
          <p:nvGrpSpPr>
            <p:cNvPr id="17" name="Group 8"/>
            <p:cNvGrpSpPr>
              <a:grpSpLocks/>
            </p:cNvGrpSpPr>
            <p:nvPr/>
          </p:nvGrpSpPr>
          <p:grpSpPr bwMode="auto">
            <a:xfrm>
              <a:off x="0" y="0"/>
              <a:ext cx="2171969" cy="4170753"/>
              <a:chOff x="0" y="0"/>
              <a:chExt cx="2171969" cy="4170753"/>
            </a:xfrm>
          </p:grpSpPr>
          <p:sp>
            <p:nvSpPr>
              <p:cNvPr id="19" name="Rectangle 27"/>
              <p:cNvSpPr>
                <a:spLocks noChangeArrowheads="1"/>
              </p:cNvSpPr>
              <p:nvPr/>
            </p:nvSpPr>
            <p:spPr bwMode="auto">
              <a:xfrm>
                <a:off x="8466" y="2217898"/>
                <a:ext cx="2096393" cy="472346"/>
              </a:xfrm>
              <a:prstGeom prst="rect">
                <a:avLst/>
              </a:prstGeom>
              <a:solidFill>
                <a:srgbClr val="7AA23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rIns="0" anchor="ctr"/>
              <a:lstStyle>
                <a:lvl1pPr>
                  <a:lnSpc>
                    <a:spcPct val="90000"/>
                  </a:lnSpc>
                  <a:spcBef>
                    <a:spcPct val="20000"/>
                  </a:spcBef>
                  <a:buSzPct val="90000"/>
                  <a:buFont typeface="Arial" panose="020B0604020202020204" pitchFamily="34" charset="0"/>
                  <a:buChar char="•"/>
                  <a:defRPr sz="4000">
                    <a:solidFill>
                      <a:schemeClr val="tx1"/>
                    </a:solidFill>
                    <a:latin typeface="Verdana" panose="020B0604030504040204" pitchFamily="34" charset="0"/>
                    <a:ea typeface="微软雅黑" panose="020B0503020204020204" pitchFamily="34" charset="-122"/>
                    <a:sym typeface="Impact" panose="020B0806030902050204" pitchFamily="34" charset="0"/>
                  </a:defRPr>
                </a:lvl1pPr>
                <a:lvl2pPr marL="742950" indent="-285750">
                  <a:lnSpc>
                    <a:spcPct val="90000"/>
                  </a:lnSpc>
                  <a:spcBef>
                    <a:spcPct val="20000"/>
                  </a:spcBef>
                  <a:buSzPct val="90000"/>
                  <a:buFont typeface="Arial" panose="020B0604020202020204" pitchFamily="34" charset="0"/>
                  <a:buChar char="•"/>
                  <a:defRPr sz="2400">
                    <a:solidFill>
                      <a:schemeClr val="tx1"/>
                    </a:solidFill>
                    <a:latin typeface="Impact" panose="020B0806030902050204" pitchFamily="34" charset="0"/>
                    <a:ea typeface="微软雅黑" panose="020B0503020204020204" pitchFamily="34" charset="-122"/>
                    <a:sym typeface="Impact" panose="020B0806030902050204" pitchFamily="34" charset="0"/>
                  </a:defRPr>
                </a:lvl2pPr>
                <a:lvl3pPr marL="1143000" indent="-228600">
                  <a:lnSpc>
                    <a:spcPct val="90000"/>
                  </a:lnSpc>
                  <a:spcBef>
                    <a:spcPct val="20000"/>
                  </a:spcBef>
                  <a:buSzPct val="90000"/>
                  <a:buFont typeface="Arial" panose="020B0604020202020204" pitchFamily="34" charset="0"/>
                  <a:buChar char="•"/>
                  <a:defRPr sz="2400">
                    <a:solidFill>
                      <a:schemeClr val="tx1"/>
                    </a:solidFill>
                    <a:latin typeface="Impact" panose="020B0806030902050204" pitchFamily="34" charset="0"/>
                    <a:ea typeface="微软雅黑" panose="020B0503020204020204" pitchFamily="34" charset="-122"/>
                    <a:sym typeface="Impact" panose="020B0806030902050204" pitchFamily="34" charset="0"/>
                  </a:defRPr>
                </a:lvl3pPr>
                <a:lvl4pPr marL="1600200" indent="-228600">
                  <a:lnSpc>
                    <a:spcPct val="90000"/>
                  </a:lnSpc>
                  <a:spcBef>
                    <a:spcPct val="20000"/>
                  </a:spcBef>
                  <a:buSzPct val="90000"/>
                  <a:buFont typeface="Arial" panose="020B0604020202020204" pitchFamily="34" charset="0"/>
                  <a:buChar char="•"/>
                  <a:defRPr sz="2000">
                    <a:solidFill>
                      <a:schemeClr val="tx1"/>
                    </a:solidFill>
                    <a:latin typeface="Impact" panose="020B0806030902050204" pitchFamily="34" charset="0"/>
                    <a:ea typeface="微软雅黑" panose="020B0503020204020204" pitchFamily="34" charset="-122"/>
                    <a:sym typeface="Impact" panose="020B0806030902050204" pitchFamily="34" charset="0"/>
                  </a:defRPr>
                </a:lvl4pPr>
                <a:lvl5pPr marL="2057400" indent="-228600">
                  <a:lnSpc>
                    <a:spcPct val="90000"/>
                  </a:lnSpc>
                  <a:spcBef>
                    <a:spcPct val="20000"/>
                  </a:spcBef>
                  <a:buSzPct val="90000"/>
                  <a:buFont typeface="Arial" panose="020B0604020202020204" pitchFamily="34" charset="0"/>
                  <a:buChar char="•"/>
                  <a:defRPr sz="2000">
                    <a:solidFill>
                      <a:schemeClr val="tx1"/>
                    </a:solidFill>
                    <a:latin typeface="Impact" panose="020B0806030902050204" pitchFamily="34" charset="0"/>
                    <a:ea typeface="微软雅黑" panose="020B0503020204020204" pitchFamily="34" charset="-122"/>
                    <a:sym typeface="Impact" panose="020B0806030902050204" pitchFamily="34" charset="0"/>
                  </a:defRPr>
                </a:lvl5pPr>
                <a:lvl6pPr marL="2514600" indent="-228600" defTabSz="931863" eaLnBrk="0" fontAlgn="base" hangingPunct="0">
                  <a:lnSpc>
                    <a:spcPct val="90000"/>
                  </a:lnSpc>
                  <a:spcBef>
                    <a:spcPct val="20000"/>
                  </a:spcBef>
                  <a:spcAft>
                    <a:spcPct val="0"/>
                  </a:spcAft>
                  <a:buSzPct val="90000"/>
                  <a:buFont typeface="Arial" panose="020B0604020202020204" pitchFamily="34" charset="0"/>
                  <a:buChar char="•"/>
                  <a:defRPr sz="2000">
                    <a:solidFill>
                      <a:schemeClr val="tx1"/>
                    </a:solidFill>
                    <a:latin typeface="Impact" panose="020B0806030902050204" pitchFamily="34" charset="0"/>
                    <a:ea typeface="微软雅黑" panose="020B0503020204020204" pitchFamily="34" charset="-122"/>
                    <a:sym typeface="Impact" panose="020B0806030902050204" pitchFamily="34" charset="0"/>
                  </a:defRPr>
                </a:lvl6pPr>
                <a:lvl7pPr marL="2971800" indent="-228600" defTabSz="931863" eaLnBrk="0" fontAlgn="base" hangingPunct="0">
                  <a:lnSpc>
                    <a:spcPct val="90000"/>
                  </a:lnSpc>
                  <a:spcBef>
                    <a:spcPct val="20000"/>
                  </a:spcBef>
                  <a:spcAft>
                    <a:spcPct val="0"/>
                  </a:spcAft>
                  <a:buSzPct val="90000"/>
                  <a:buFont typeface="Arial" panose="020B0604020202020204" pitchFamily="34" charset="0"/>
                  <a:buChar char="•"/>
                  <a:defRPr sz="2000">
                    <a:solidFill>
                      <a:schemeClr val="tx1"/>
                    </a:solidFill>
                    <a:latin typeface="Impact" panose="020B0806030902050204" pitchFamily="34" charset="0"/>
                    <a:ea typeface="微软雅黑" panose="020B0503020204020204" pitchFamily="34" charset="-122"/>
                    <a:sym typeface="Impact" panose="020B0806030902050204" pitchFamily="34" charset="0"/>
                  </a:defRPr>
                </a:lvl7pPr>
                <a:lvl8pPr marL="3429000" indent="-228600" defTabSz="931863" eaLnBrk="0" fontAlgn="base" hangingPunct="0">
                  <a:lnSpc>
                    <a:spcPct val="90000"/>
                  </a:lnSpc>
                  <a:spcBef>
                    <a:spcPct val="20000"/>
                  </a:spcBef>
                  <a:spcAft>
                    <a:spcPct val="0"/>
                  </a:spcAft>
                  <a:buSzPct val="90000"/>
                  <a:buFont typeface="Arial" panose="020B0604020202020204" pitchFamily="34" charset="0"/>
                  <a:buChar char="•"/>
                  <a:defRPr sz="2000">
                    <a:solidFill>
                      <a:schemeClr val="tx1"/>
                    </a:solidFill>
                    <a:latin typeface="Impact" panose="020B0806030902050204" pitchFamily="34" charset="0"/>
                    <a:ea typeface="微软雅黑" panose="020B0503020204020204" pitchFamily="34" charset="-122"/>
                    <a:sym typeface="Impact" panose="020B0806030902050204" pitchFamily="34" charset="0"/>
                  </a:defRPr>
                </a:lvl8pPr>
                <a:lvl9pPr marL="3886200" indent="-228600" defTabSz="931863" eaLnBrk="0" fontAlgn="base" hangingPunct="0">
                  <a:lnSpc>
                    <a:spcPct val="90000"/>
                  </a:lnSpc>
                  <a:spcBef>
                    <a:spcPct val="20000"/>
                  </a:spcBef>
                  <a:spcAft>
                    <a:spcPct val="0"/>
                  </a:spcAft>
                  <a:buSzPct val="90000"/>
                  <a:buFont typeface="Arial" panose="020B0604020202020204" pitchFamily="34" charset="0"/>
                  <a:buChar char="•"/>
                  <a:defRPr sz="2000">
                    <a:solidFill>
                      <a:schemeClr val="tx1"/>
                    </a:solidFill>
                    <a:latin typeface="Impact" panose="020B0806030902050204" pitchFamily="34" charset="0"/>
                    <a:ea typeface="微软雅黑" panose="020B0503020204020204" pitchFamily="34" charset="-122"/>
                    <a:sym typeface="Impact" panose="020B0806030902050204" pitchFamily="34" charset="0"/>
                  </a:defRPr>
                </a:lvl9pPr>
              </a:lstStyle>
              <a:p>
                <a:pPr algn="ctr" eaLnBrk="1" hangingPunct="1">
                  <a:lnSpc>
                    <a:spcPct val="100000"/>
                  </a:lnSpc>
                  <a:spcBef>
                    <a:spcPct val="0"/>
                  </a:spcBef>
                  <a:buSzTx/>
                  <a:buFont typeface="Arial" panose="020B0604020202020204" pitchFamily="34" charset="0"/>
                  <a:buNone/>
                </a:pPr>
                <a:r>
                  <a:rPr lang="en-US" altLang="zh-CN" sz="1600">
                    <a:solidFill>
                      <a:srgbClr val="FFFFFF"/>
                    </a:solidFill>
                    <a:latin typeface="Segoe Light" pitchFamily="2" charset="0"/>
                    <a:ea typeface="宋体" panose="02010600030101010101" pitchFamily="2" charset="-122"/>
                    <a:sym typeface="Segoe UI" panose="020B0502040204020203" pitchFamily="34" charset="0"/>
                  </a:rPr>
                  <a:t>Project Manager</a:t>
                </a:r>
                <a:endParaRPr lang="zh-CN" altLang="en-US" sz="1800">
                  <a:latin typeface="Arial" panose="020B0604020202020204" pitchFamily="34" charset="0"/>
                  <a:ea typeface="宋体" panose="02010600030101010101" pitchFamily="2" charset="-122"/>
                </a:endParaRPr>
              </a:p>
            </p:txBody>
          </p:sp>
          <p:pic>
            <p:nvPicPr>
              <p:cNvPr id="20" name="Picture 28"/>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466" y="0"/>
                <a:ext cx="2096393" cy="21965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1" name="Group 3"/>
              <p:cNvGrpSpPr>
                <a:grpSpLocks/>
              </p:cNvGrpSpPr>
              <p:nvPr/>
            </p:nvGrpSpPr>
            <p:grpSpPr bwMode="auto">
              <a:xfrm>
                <a:off x="0" y="2745874"/>
                <a:ext cx="2171969" cy="1424879"/>
                <a:chOff x="0" y="0"/>
                <a:chExt cx="2171969" cy="1424879"/>
              </a:xfrm>
            </p:grpSpPr>
            <p:sp>
              <p:nvSpPr>
                <p:cNvPr id="22" name="Rectangle 37"/>
                <p:cNvSpPr>
                  <a:spLocks noChangeArrowheads="1"/>
                </p:cNvSpPr>
                <p:nvPr/>
              </p:nvSpPr>
              <p:spPr bwMode="auto">
                <a:xfrm>
                  <a:off x="0" y="0"/>
                  <a:ext cx="2091695" cy="1361331"/>
                </a:xfrm>
                <a:prstGeom prst="rect">
                  <a:avLst/>
                </a:prstGeom>
                <a:solidFill>
                  <a:srgbClr val="7AA23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3256" tIns="46628" rIns="93256" bIns="46628" anchor="ctr"/>
                <a:lstStyle>
                  <a:lvl1pPr>
                    <a:lnSpc>
                      <a:spcPct val="90000"/>
                    </a:lnSpc>
                    <a:spcBef>
                      <a:spcPct val="20000"/>
                    </a:spcBef>
                    <a:buSzPct val="90000"/>
                    <a:buFont typeface="Arial" panose="020B0604020202020204" pitchFamily="34" charset="0"/>
                    <a:buChar char="•"/>
                    <a:defRPr sz="4000">
                      <a:solidFill>
                        <a:schemeClr val="tx1"/>
                      </a:solidFill>
                      <a:latin typeface="Verdana" panose="020B0604030504040204" pitchFamily="34" charset="0"/>
                      <a:ea typeface="微软雅黑" panose="020B0503020204020204" pitchFamily="34" charset="-122"/>
                      <a:sym typeface="Impact" panose="020B0806030902050204" pitchFamily="34" charset="0"/>
                    </a:defRPr>
                  </a:lvl1pPr>
                  <a:lvl2pPr marL="742950" indent="-285750">
                    <a:lnSpc>
                      <a:spcPct val="90000"/>
                    </a:lnSpc>
                    <a:spcBef>
                      <a:spcPct val="20000"/>
                    </a:spcBef>
                    <a:buSzPct val="90000"/>
                    <a:buFont typeface="Arial" panose="020B0604020202020204" pitchFamily="34" charset="0"/>
                    <a:buChar char="•"/>
                    <a:defRPr sz="2400">
                      <a:solidFill>
                        <a:schemeClr val="tx1"/>
                      </a:solidFill>
                      <a:latin typeface="Impact" panose="020B0806030902050204" pitchFamily="34" charset="0"/>
                      <a:ea typeface="微软雅黑" panose="020B0503020204020204" pitchFamily="34" charset="-122"/>
                      <a:sym typeface="Impact" panose="020B0806030902050204" pitchFamily="34" charset="0"/>
                    </a:defRPr>
                  </a:lvl2pPr>
                  <a:lvl3pPr marL="1143000" indent="-228600">
                    <a:lnSpc>
                      <a:spcPct val="90000"/>
                    </a:lnSpc>
                    <a:spcBef>
                      <a:spcPct val="20000"/>
                    </a:spcBef>
                    <a:buSzPct val="90000"/>
                    <a:buFont typeface="Arial" panose="020B0604020202020204" pitchFamily="34" charset="0"/>
                    <a:buChar char="•"/>
                    <a:defRPr sz="2400">
                      <a:solidFill>
                        <a:schemeClr val="tx1"/>
                      </a:solidFill>
                      <a:latin typeface="Impact" panose="020B0806030902050204" pitchFamily="34" charset="0"/>
                      <a:ea typeface="微软雅黑" panose="020B0503020204020204" pitchFamily="34" charset="-122"/>
                      <a:sym typeface="Impact" panose="020B0806030902050204" pitchFamily="34" charset="0"/>
                    </a:defRPr>
                  </a:lvl3pPr>
                  <a:lvl4pPr marL="1600200" indent="-228600">
                    <a:lnSpc>
                      <a:spcPct val="90000"/>
                    </a:lnSpc>
                    <a:spcBef>
                      <a:spcPct val="20000"/>
                    </a:spcBef>
                    <a:buSzPct val="90000"/>
                    <a:buFont typeface="Arial" panose="020B0604020202020204" pitchFamily="34" charset="0"/>
                    <a:buChar char="•"/>
                    <a:defRPr sz="2000">
                      <a:solidFill>
                        <a:schemeClr val="tx1"/>
                      </a:solidFill>
                      <a:latin typeface="Impact" panose="020B0806030902050204" pitchFamily="34" charset="0"/>
                      <a:ea typeface="微软雅黑" panose="020B0503020204020204" pitchFamily="34" charset="-122"/>
                      <a:sym typeface="Impact" panose="020B0806030902050204" pitchFamily="34" charset="0"/>
                    </a:defRPr>
                  </a:lvl4pPr>
                  <a:lvl5pPr marL="2057400" indent="-228600">
                    <a:lnSpc>
                      <a:spcPct val="90000"/>
                    </a:lnSpc>
                    <a:spcBef>
                      <a:spcPct val="20000"/>
                    </a:spcBef>
                    <a:buSzPct val="90000"/>
                    <a:buFont typeface="Arial" panose="020B0604020202020204" pitchFamily="34" charset="0"/>
                    <a:buChar char="•"/>
                    <a:defRPr sz="2000">
                      <a:solidFill>
                        <a:schemeClr val="tx1"/>
                      </a:solidFill>
                      <a:latin typeface="Impact" panose="020B0806030902050204" pitchFamily="34" charset="0"/>
                      <a:ea typeface="微软雅黑" panose="020B0503020204020204" pitchFamily="34" charset="-122"/>
                      <a:sym typeface="Impact" panose="020B0806030902050204" pitchFamily="34" charset="0"/>
                    </a:defRPr>
                  </a:lvl5pPr>
                  <a:lvl6pPr marL="2514600" indent="-228600" defTabSz="931863" eaLnBrk="0" fontAlgn="base" hangingPunct="0">
                    <a:lnSpc>
                      <a:spcPct val="90000"/>
                    </a:lnSpc>
                    <a:spcBef>
                      <a:spcPct val="20000"/>
                    </a:spcBef>
                    <a:spcAft>
                      <a:spcPct val="0"/>
                    </a:spcAft>
                    <a:buSzPct val="90000"/>
                    <a:buFont typeface="Arial" panose="020B0604020202020204" pitchFamily="34" charset="0"/>
                    <a:buChar char="•"/>
                    <a:defRPr sz="2000">
                      <a:solidFill>
                        <a:schemeClr val="tx1"/>
                      </a:solidFill>
                      <a:latin typeface="Impact" panose="020B0806030902050204" pitchFamily="34" charset="0"/>
                      <a:ea typeface="微软雅黑" panose="020B0503020204020204" pitchFamily="34" charset="-122"/>
                      <a:sym typeface="Impact" panose="020B0806030902050204" pitchFamily="34" charset="0"/>
                    </a:defRPr>
                  </a:lvl6pPr>
                  <a:lvl7pPr marL="2971800" indent="-228600" defTabSz="931863" eaLnBrk="0" fontAlgn="base" hangingPunct="0">
                    <a:lnSpc>
                      <a:spcPct val="90000"/>
                    </a:lnSpc>
                    <a:spcBef>
                      <a:spcPct val="20000"/>
                    </a:spcBef>
                    <a:spcAft>
                      <a:spcPct val="0"/>
                    </a:spcAft>
                    <a:buSzPct val="90000"/>
                    <a:buFont typeface="Arial" panose="020B0604020202020204" pitchFamily="34" charset="0"/>
                    <a:buChar char="•"/>
                    <a:defRPr sz="2000">
                      <a:solidFill>
                        <a:schemeClr val="tx1"/>
                      </a:solidFill>
                      <a:latin typeface="Impact" panose="020B0806030902050204" pitchFamily="34" charset="0"/>
                      <a:ea typeface="微软雅黑" panose="020B0503020204020204" pitchFamily="34" charset="-122"/>
                      <a:sym typeface="Impact" panose="020B0806030902050204" pitchFamily="34" charset="0"/>
                    </a:defRPr>
                  </a:lvl7pPr>
                  <a:lvl8pPr marL="3429000" indent="-228600" defTabSz="931863" eaLnBrk="0" fontAlgn="base" hangingPunct="0">
                    <a:lnSpc>
                      <a:spcPct val="90000"/>
                    </a:lnSpc>
                    <a:spcBef>
                      <a:spcPct val="20000"/>
                    </a:spcBef>
                    <a:spcAft>
                      <a:spcPct val="0"/>
                    </a:spcAft>
                    <a:buSzPct val="90000"/>
                    <a:buFont typeface="Arial" panose="020B0604020202020204" pitchFamily="34" charset="0"/>
                    <a:buChar char="•"/>
                    <a:defRPr sz="2000">
                      <a:solidFill>
                        <a:schemeClr val="tx1"/>
                      </a:solidFill>
                      <a:latin typeface="Impact" panose="020B0806030902050204" pitchFamily="34" charset="0"/>
                      <a:ea typeface="微软雅黑" panose="020B0503020204020204" pitchFamily="34" charset="-122"/>
                      <a:sym typeface="Impact" panose="020B0806030902050204" pitchFamily="34" charset="0"/>
                    </a:defRPr>
                  </a:lvl8pPr>
                  <a:lvl9pPr marL="3886200" indent="-228600" defTabSz="931863" eaLnBrk="0" fontAlgn="base" hangingPunct="0">
                    <a:lnSpc>
                      <a:spcPct val="90000"/>
                    </a:lnSpc>
                    <a:spcBef>
                      <a:spcPct val="20000"/>
                    </a:spcBef>
                    <a:spcAft>
                      <a:spcPct val="0"/>
                    </a:spcAft>
                    <a:buSzPct val="90000"/>
                    <a:buFont typeface="Arial" panose="020B0604020202020204" pitchFamily="34" charset="0"/>
                    <a:buChar char="•"/>
                    <a:defRPr sz="2000">
                      <a:solidFill>
                        <a:schemeClr val="tx1"/>
                      </a:solidFill>
                      <a:latin typeface="Impact" panose="020B0806030902050204" pitchFamily="34" charset="0"/>
                      <a:ea typeface="微软雅黑" panose="020B0503020204020204" pitchFamily="34" charset="-122"/>
                      <a:sym typeface="Impact" panose="020B0806030902050204" pitchFamily="34" charset="0"/>
                    </a:defRPr>
                  </a:lvl9pPr>
                </a:lstStyle>
                <a:p>
                  <a:pPr algn="ctr" eaLnBrk="1" hangingPunct="1">
                    <a:lnSpc>
                      <a:spcPct val="100000"/>
                    </a:lnSpc>
                    <a:spcBef>
                      <a:spcPct val="0"/>
                    </a:spcBef>
                    <a:buSzTx/>
                    <a:buFont typeface="Arial" panose="020B0604020202020204" pitchFamily="34" charset="0"/>
                    <a:buNone/>
                  </a:pPr>
                  <a:endParaRPr lang="zh-CN" altLang="zh-CN" sz="1800">
                    <a:solidFill>
                      <a:srgbClr val="FFFFFF"/>
                    </a:solidFill>
                    <a:latin typeface="Segoe" charset="0"/>
                    <a:ea typeface="宋体" panose="02010600030101010101" pitchFamily="2" charset="-122"/>
                    <a:sym typeface="Segoe" charset="0"/>
                  </a:endParaRPr>
                </a:p>
              </p:txBody>
            </p:sp>
            <p:sp>
              <p:nvSpPr>
                <p:cNvPr id="23" name="Text Box 35"/>
                <p:cNvSpPr>
                  <a:spLocks noChangeArrowheads="1"/>
                </p:cNvSpPr>
                <p:nvPr/>
              </p:nvSpPr>
              <p:spPr bwMode="auto">
                <a:xfrm>
                  <a:off x="0" y="0"/>
                  <a:ext cx="1954879" cy="8328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255" tIns="46628" rIns="93255" bIns="46628">
                  <a:spAutoFit/>
                </a:bodyPr>
                <a:lstStyle>
                  <a:lvl1pPr marL="174625" indent="-174625">
                    <a:lnSpc>
                      <a:spcPct val="90000"/>
                    </a:lnSpc>
                    <a:spcBef>
                      <a:spcPct val="20000"/>
                    </a:spcBef>
                    <a:buSzPct val="90000"/>
                    <a:buFont typeface="Arial" panose="020B0604020202020204" pitchFamily="34" charset="0"/>
                    <a:buChar char="•"/>
                    <a:defRPr sz="4000">
                      <a:solidFill>
                        <a:schemeClr val="tx1"/>
                      </a:solidFill>
                      <a:latin typeface="Verdana" panose="020B0604030504040204" pitchFamily="34" charset="0"/>
                      <a:ea typeface="微软雅黑" panose="020B0503020204020204" pitchFamily="34" charset="-122"/>
                      <a:sym typeface="Impact" panose="020B0806030902050204" pitchFamily="34" charset="0"/>
                    </a:defRPr>
                  </a:lvl1pPr>
                  <a:lvl2pPr marL="742950" indent="-285750">
                    <a:lnSpc>
                      <a:spcPct val="90000"/>
                    </a:lnSpc>
                    <a:spcBef>
                      <a:spcPct val="20000"/>
                    </a:spcBef>
                    <a:buSzPct val="90000"/>
                    <a:buFont typeface="Arial" panose="020B0604020202020204" pitchFamily="34" charset="0"/>
                    <a:buChar char="•"/>
                    <a:defRPr sz="2400">
                      <a:solidFill>
                        <a:schemeClr val="tx1"/>
                      </a:solidFill>
                      <a:latin typeface="Impact" panose="020B0806030902050204" pitchFamily="34" charset="0"/>
                      <a:ea typeface="微软雅黑" panose="020B0503020204020204" pitchFamily="34" charset="-122"/>
                      <a:sym typeface="Impact" panose="020B0806030902050204" pitchFamily="34" charset="0"/>
                    </a:defRPr>
                  </a:lvl2pPr>
                  <a:lvl3pPr marL="1143000" indent="-228600">
                    <a:lnSpc>
                      <a:spcPct val="90000"/>
                    </a:lnSpc>
                    <a:spcBef>
                      <a:spcPct val="20000"/>
                    </a:spcBef>
                    <a:buSzPct val="90000"/>
                    <a:buFont typeface="Arial" panose="020B0604020202020204" pitchFamily="34" charset="0"/>
                    <a:buChar char="•"/>
                    <a:defRPr sz="2400">
                      <a:solidFill>
                        <a:schemeClr val="tx1"/>
                      </a:solidFill>
                      <a:latin typeface="Impact" panose="020B0806030902050204" pitchFamily="34" charset="0"/>
                      <a:ea typeface="微软雅黑" panose="020B0503020204020204" pitchFamily="34" charset="-122"/>
                      <a:sym typeface="Impact" panose="020B0806030902050204" pitchFamily="34" charset="0"/>
                    </a:defRPr>
                  </a:lvl3pPr>
                  <a:lvl4pPr marL="1600200" indent="-228600">
                    <a:lnSpc>
                      <a:spcPct val="90000"/>
                    </a:lnSpc>
                    <a:spcBef>
                      <a:spcPct val="20000"/>
                    </a:spcBef>
                    <a:buSzPct val="90000"/>
                    <a:buFont typeface="Arial" panose="020B0604020202020204" pitchFamily="34" charset="0"/>
                    <a:buChar char="•"/>
                    <a:defRPr sz="2000">
                      <a:solidFill>
                        <a:schemeClr val="tx1"/>
                      </a:solidFill>
                      <a:latin typeface="Impact" panose="020B0806030902050204" pitchFamily="34" charset="0"/>
                      <a:ea typeface="微软雅黑" panose="020B0503020204020204" pitchFamily="34" charset="-122"/>
                      <a:sym typeface="Impact" panose="020B0806030902050204" pitchFamily="34" charset="0"/>
                    </a:defRPr>
                  </a:lvl4pPr>
                  <a:lvl5pPr marL="2057400" indent="-228600">
                    <a:lnSpc>
                      <a:spcPct val="90000"/>
                    </a:lnSpc>
                    <a:spcBef>
                      <a:spcPct val="20000"/>
                    </a:spcBef>
                    <a:buSzPct val="90000"/>
                    <a:buFont typeface="Arial" panose="020B0604020202020204" pitchFamily="34" charset="0"/>
                    <a:buChar char="•"/>
                    <a:defRPr sz="2000">
                      <a:solidFill>
                        <a:schemeClr val="tx1"/>
                      </a:solidFill>
                      <a:latin typeface="Impact" panose="020B0806030902050204" pitchFamily="34" charset="0"/>
                      <a:ea typeface="微软雅黑" panose="020B0503020204020204" pitchFamily="34" charset="-122"/>
                      <a:sym typeface="Impact" panose="020B0806030902050204" pitchFamily="34" charset="0"/>
                    </a:defRPr>
                  </a:lvl5pPr>
                  <a:lvl6pPr marL="2514600" indent="-228600" defTabSz="931863" eaLnBrk="0" fontAlgn="base" hangingPunct="0">
                    <a:lnSpc>
                      <a:spcPct val="90000"/>
                    </a:lnSpc>
                    <a:spcBef>
                      <a:spcPct val="20000"/>
                    </a:spcBef>
                    <a:spcAft>
                      <a:spcPct val="0"/>
                    </a:spcAft>
                    <a:buSzPct val="90000"/>
                    <a:buFont typeface="Arial" panose="020B0604020202020204" pitchFamily="34" charset="0"/>
                    <a:buChar char="•"/>
                    <a:defRPr sz="2000">
                      <a:solidFill>
                        <a:schemeClr val="tx1"/>
                      </a:solidFill>
                      <a:latin typeface="Impact" panose="020B0806030902050204" pitchFamily="34" charset="0"/>
                      <a:ea typeface="微软雅黑" panose="020B0503020204020204" pitchFamily="34" charset="-122"/>
                      <a:sym typeface="Impact" panose="020B0806030902050204" pitchFamily="34" charset="0"/>
                    </a:defRPr>
                  </a:lvl6pPr>
                  <a:lvl7pPr marL="2971800" indent="-228600" defTabSz="931863" eaLnBrk="0" fontAlgn="base" hangingPunct="0">
                    <a:lnSpc>
                      <a:spcPct val="90000"/>
                    </a:lnSpc>
                    <a:spcBef>
                      <a:spcPct val="20000"/>
                    </a:spcBef>
                    <a:spcAft>
                      <a:spcPct val="0"/>
                    </a:spcAft>
                    <a:buSzPct val="90000"/>
                    <a:buFont typeface="Arial" panose="020B0604020202020204" pitchFamily="34" charset="0"/>
                    <a:buChar char="•"/>
                    <a:defRPr sz="2000">
                      <a:solidFill>
                        <a:schemeClr val="tx1"/>
                      </a:solidFill>
                      <a:latin typeface="Impact" panose="020B0806030902050204" pitchFamily="34" charset="0"/>
                      <a:ea typeface="微软雅黑" panose="020B0503020204020204" pitchFamily="34" charset="-122"/>
                      <a:sym typeface="Impact" panose="020B0806030902050204" pitchFamily="34" charset="0"/>
                    </a:defRPr>
                  </a:lvl7pPr>
                  <a:lvl8pPr marL="3429000" indent="-228600" defTabSz="931863" eaLnBrk="0" fontAlgn="base" hangingPunct="0">
                    <a:lnSpc>
                      <a:spcPct val="90000"/>
                    </a:lnSpc>
                    <a:spcBef>
                      <a:spcPct val="20000"/>
                    </a:spcBef>
                    <a:spcAft>
                      <a:spcPct val="0"/>
                    </a:spcAft>
                    <a:buSzPct val="90000"/>
                    <a:buFont typeface="Arial" panose="020B0604020202020204" pitchFamily="34" charset="0"/>
                    <a:buChar char="•"/>
                    <a:defRPr sz="2000">
                      <a:solidFill>
                        <a:schemeClr val="tx1"/>
                      </a:solidFill>
                      <a:latin typeface="Impact" panose="020B0806030902050204" pitchFamily="34" charset="0"/>
                      <a:ea typeface="微软雅黑" panose="020B0503020204020204" pitchFamily="34" charset="-122"/>
                      <a:sym typeface="Impact" panose="020B0806030902050204" pitchFamily="34" charset="0"/>
                    </a:defRPr>
                  </a:lvl8pPr>
                  <a:lvl9pPr marL="3886200" indent="-228600" defTabSz="931863" eaLnBrk="0" fontAlgn="base" hangingPunct="0">
                    <a:lnSpc>
                      <a:spcPct val="90000"/>
                    </a:lnSpc>
                    <a:spcBef>
                      <a:spcPct val="20000"/>
                    </a:spcBef>
                    <a:spcAft>
                      <a:spcPct val="0"/>
                    </a:spcAft>
                    <a:buSzPct val="90000"/>
                    <a:buFont typeface="Arial" panose="020B0604020202020204" pitchFamily="34" charset="0"/>
                    <a:buChar char="•"/>
                    <a:defRPr sz="2000">
                      <a:solidFill>
                        <a:schemeClr val="tx1"/>
                      </a:solidFill>
                      <a:latin typeface="Impact" panose="020B0806030902050204" pitchFamily="34" charset="0"/>
                      <a:ea typeface="微软雅黑" panose="020B0503020204020204" pitchFamily="34" charset="-122"/>
                      <a:sym typeface="Impact" panose="020B0806030902050204" pitchFamily="34" charset="0"/>
                    </a:defRPr>
                  </a:lvl9pPr>
                </a:lstStyle>
                <a:p>
                  <a:pPr eaLnBrk="1" hangingPunct="1">
                    <a:lnSpc>
                      <a:spcPct val="100000"/>
                    </a:lnSpc>
                    <a:spcBef>
                      <a:spcPct val="0"/>
                    </a:spcBef>
                    <a:buSzTx/>
                    <a:buFont typeface="Wingdings" panose="05000000000000000000" pitchFamily="2" charset="2"/>
                    <a:buChar char="ü"/>
                  </a:pPr>
                  <a:r>
                    <a:rPr lang="en-US" altLang="zh-CN" sz="1200">
                      <a:solidFill>
                        <a:srgbClr val="FFFFFF"/>
                      </a:solidFill>
                      <a:latin typeface="Segoe Light" pitchFamily="2" charset="0"/>
                      <a:ea typeface="宋体" panose="02010600030101010101" pitchFamily="2" charset="-122"/>
                      <a:sym typeface="Segoe Light" pitchFamily="2" charset="0"/>
                    </a:rPr>
                    <a:t>Proxi LOB applications</a:t>
                  </a:r>
                  <a:endParaRPr lang="zh-CN" altLang="en-US" sz="1200">
                    <a:solidFill>
                      <a:srgbClr val="FFFFFF"/>
                    </a:solidFill>
                    <a:latin typeface="Segoe Light" pitchFamily="2" charset="0"/>
                    <a:ea typeface="宋体" panose="02010600030101010101" pitchFamily="2" charset="-122"/>
                    <a:sym typeface="Segoe Light" pitchFamily="2" charset="0"/>
                  </a:endParaRPr>
                </a:p>
                <a:p>
                  <a:pPr eaLnBrk="1" hangingPunct="1">
                    <a:lnSpc>
                      <a:spcPct val="100000"/>
                    </a:lnSpc>
                    <a:spcBef>
                      <a:spcPct val="0"/>
                    </a:spcBef>
                    <a:buSzTx/>
                    <a:buFont typeface="Wingdings" panose="05000000000000000000" pitchFamily="2" charset="2"/>
                    <a:buChar char="ü"/>
                  </a:pPr>
                  <a:r>
                    <a:rPr lang="en-US" altLang="zh-CN" sz="1200">
                      <a:solidFill>
                        <a:srgbClr val="FFFFFF"/>
                      </a:solidFill>
                      <a:latin typeface="Segoe Light" pitchFamily="2" charset="0"/>
                      <a:ea typeface="宋体" panose="02010600030101010101" pitchFamily="2" charset="-122"/>
                      <a:sym typeface="Segoe Light" pitchFamily="2" charset="0"/>
                    </a:rPr>
                    <a:t>Public Collaboration</a:t>
                  </a:r>
                  <a:endParaRPr lang="zh-CN" altLang="en-US" sz="1200">
                    <a:solidFill>
                      <a:srgbClr val="FFFFFF"/>
                    </a:solidFill>
                    <a:latin typeface="Segoe Light" pitchFamily="2" charset="0"/>
                    <a:ea typeface="宋体" panose="02010600030101010101" pitchFamily="2" charset="-122"/>
                    <a:sym typeface="Segoe Light" pitchFamily="2" charset="0"/>
                  </a:endParaRPr>
                </a:p>
                <a:p>
                  <a:pPr eaLnBrk="1" hangingPunct="1">
                    <a:lnSpc>
                      <a:spcPct val="100000"/>
                    </a:lnSpc>
                    <a:spcBef>
                      <a:spcPct val="0"/>
                    </a:spcBef>
                    <a:buSzTx/>
                    <a:buFont typeface="Wingdings" panose="05000000000000000000" pitchFamily="2" charset="2"/>
                    <a:buChar char="ü"/>
                  </a:pPr>
                  <a:r>
                    <a:rPr lang="en-US" altLang="zh-CN" sz="1200">
                      <a:solidFill>
                        <a:srgbClr val="FFFFFF"/>
                      </a:solidFill>
                      <a:latin typeface="Segoe Light" pitchFamily="2" charset="0"/>
                      <a:ea typeface="宋体" panose="02010600030101010101" pitchFamily="2" charset="-122"/>
                      <a:sym typeface="Segoe Light" pitchFamily="2" charset="0"/>
                    </a:rPr>
                    <a:t>Mobility</a:t>
                  </a:r>
                  <a:endParaRPr lang="zh-CN" altLang="en-US" sz="1800">
                    <a:latin typeface="Arial" panose="020B0604020202020204" pitchFamily="34" charset="0"/>
                    <a:ea typeface="宋体" panose="02010600030101010101" pitchFamily="2" charset="-122"/>
                  </a:endParaRPr>
                </a:p>
              </p:txBody>
            </p:sp>
            <p:pic>
              <p:nvPicPr>
                <p:cNvPr id="24" name="Picture 32" descr="speed"/>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150798" y="868837"/>
                  <a:ext cx="1021171" cy="5560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
          <p:nvSpPr>
            <p:cNvPr id="18" name="TextBox 53"/>
            <p:cNvSpPr>
              <a:spLocks noChangeArrowheads="1"/>
            </p:cNvSpPr>
            <p:nvPr/>
          </p:nvSpPr>
          <p:spPr bwMode="auto">
            <a:xfrm>
              <a:off x="575356" y="4350795"/>
              <a:ext cx="1021258" cy="492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lnSpc>
                  <a:spcPct val="90000"/>
                </a:lnSpc>
                <a:spcBef>
                  <a:spcPct val="20000"/>
                </a:spcBef>
                <a:buSzPct val="90000"/>
                <a:buFont typeface="Arial" panose="020B0604020202020204" pitchFamily="34" charset="0"/>
                <a:buChar char="•"/>
                <a:defRPr sz="4000">
                  <a:solidFill>
                    <a:schemeClr val="tx1"/>
                  </a:solidFill>
                  <a:latin typeface="Verdana" panose="020B0604030504040204" pitchFamily="34" charset="0"/>
                  <a:ea typeface="微软雅黑" panose="020B0503020204020204" pitchFamily="34" charset="-122"/>
                  <a:sym typeface="Impact" panose="020B0806030902050204" pitchFamily="34" charset="0"/>
                </a:defRPr>
              </a:lvl1pPr>
              <a:lvl2pPr marL="742950" indent="-285750">
                <a:lnSpc>
                  <a:spcPct val="90000"/>
                </a:lnSpc>
                <a:spcBef>
                  <a:spcPct val="20000"/>
                </a:spcBef>
                <a:buSzPct val="90000"/>
                <a:buFont typeface="Arial" panose="020B0604020202020204" pitchFamily="34" charset="0"/>
                <a:buChar char="•"/>
                <a:defRPr sz="2400">
                  <a:solidFill>
                    <a:schemeClr val="tx1"/>
                  </a:solidFill>
                  <a:latin typeface="Impact" panose="020B0806030902050204" pitchFamily="34" charset="0"/>
                  <a:ea typeface="微软雅黑" panose="020B0503020204020204" pitchFamily="34" charset="-122"/>
                  <a:sym typeface="Impact" panose="020B0806030902050204" pitchFamily="34" charset="0"/>
                </a:defRPr>
              </a:lvl2pPr>
              <a:lvl3pPr marL="1143000" indent="-228600">
                <a:lnSpc>
                  <a:spcPct val="90000"/>
                </a:lnSpc>
                <a:spcBef>
                  <a:spcPct val="20000"/>
                </a:spcBef>
                <a:buSzPct val="90000"/>
                <a:buFont typeface="Arial" panose="020B0604020202020204" pitchFamily="34" charset="0"/>
                <a:buChar char="•"/>
                <a:defRPr sz="2400">
                  <a:solidFill>
                    <a:schemeClr val="tx1"/>
                  </a:solidFill>
                  <a:latin typeface="Impact" panose="020B0806030902050204" pitchFamily="34" charset="0"/>
                  <a:ea typeface="微软雅黑" panose="020B0503020204020204" pitchFamily="34" charset="-122"/>
                  <a:sym typeface="Impact" panose="020B0806030902050204" pitchFamily="34" charset="0"/>
                </a:defRPr>
              </a:lvl3pPr>
              <a:lvl4pPr marL="1600200" indent="-228600">
                <a:lnSpc>
                  <a:spcPct val="90000"/>
                </a:lnSpc>
                <a:spcBef>
                  <a:spcPct val="20000"/>
                </a:spcBef>
                <a:buSzPct val="90000"/>
                <a:buFont typeface="Arial" panose="020B0604020202020204" pitchFamily="34" charset="0"/>
                <a:buChar char="•"/>
                <a:defRPr sz="2000">
                  <a:solidFill>
                    <a:schemeClr val="tx1"/>
                  </a:solidFill>
                  <a:latin typeface="Impact" panose="020B0806030902050204" pitchFamily="34" charset="0"/>
                  <a:ea typeface="微软雅黑" panose="020B0503020204020204" pitchFamily="34" charset="-122"/>
                  <a:sym typeface="Impact" panose="020B0806030902050204" pitchFamily="34" charset="0"/>
                </a:defRPr>
              </a:lvl4pPr>
              <a:lvl5pPr marL="2057400" indent="-228600">
                <a:lnSpc>
                  <a:spcPct val="90000"/>
                </a:lnSpc>
                <a:spcBef>
                  <a:spcPct val="20000"/>
                </a:spcBef>
                <a:buSzPct val="90000"/>
                <a:buFont typeface="Arial" panose="020B0604020202020204" pitchFamily="34" charset="0"/>
                <a:buChar char="•"/>
                <a:defRPr sz="2000">
                  <a:solidFill>
                    <a:schemeClr val="tx1"/>
                  </a:solidFill>
                  <a:latin typeface="Impact" panose="020B0806030902050204" pitchFamily="34" charset="0"/>
                  <a:ea typeface="微软雅黑" panose="020B0503020204020204" pitchFamily="34" charset="-122"/>
                  <a:sym typeface="Impact" panose="020B0806030902050204" pitchFamily="34" charset="0"/>
                </a:defRPr>
              </a:lvl5pPr>
              <a:lvl6pPr marL="2514600" indent="-228600" defTabSz="931863" eaLnBrk="0" fontAlgn="base" hangingPunct="0">
                <a:lnSpc>
                  <a:spcPct val="90000"/>
                </a:lnSpc>
                <a:spcBef>
                  <a:spcPct val="20000"/>
                </a:spcBef>
                <a:spcAft>
                  <a:spcPct val="0"/>
                </a:spcAft>
                <a:buSzPct val="90000"/>
                <a:buFont typeface="Arial" panose="020B0604020202020204" pitchFamily="34" charset="0"/>
                <a:buChar char="•"/>
                <a:defRPr sz="2000">
                  <a:solidFill>
                    <a:schemeClr val="tx1"/>
                  </a:solidFill>
                  <a:latin typeface="Impact" panose="020B0806030902050204" pitchFamily="34" charset="0"/>
                  <a:ea typeface="微软雅黑" panose="020B0503020204020204" pitchFamily="34" charset="-122"/>
                  <a:sym typeface="Impact" panose="020B0806030902050204" pitchFamily="34" charset="0"/>
                </a:defRPr>
              </a:lvl6pPr>
              <a:lvl7pPr marL="2971800" indent="-228600" defTabSz="931863" eaLnBrk="0" fontAlgn="base" hangingPunct="0">
                <a:lnSpc>
                  <a:spcPct val="90000"/>
                </a:lnSpc>
                <a:spcBef>
                  <a:spcPct val="20000"/>
                </a:spcBef>
                <a:spcAft>
                  <a:spcPct val="0"/>
                </a:spcAft>
                <a:buSzPct val="90000"/>
                <a:buFont typeface="Arial" panose="020B0604020202020204" pitchFamily="34" charset="0"/>
                <a:buChar char="•"/>
                <a:defRPr sz="2000">
                  <a:solidFill>
                    <a:schemeClr val="tx1"/>
                  </a:solidFill>
                  <a:latin typeface="Impact" panose="020B0806030902050204" pitchFamily="34" charset="0"/>
                  <a:ea typeface="微软雅黑" panose="020B0503020204020204" pitchFamily="34" charset="-122"/>
                  <a:sym typeface="Impact" panose="020B0806030902050204" pitchFamily="34" charset="0"/>
                </a:defRPr>
              </a:lvl7pPr>
              <a:lvl8pPr marL="3429000" indent="-228600" defTabSz="931863" eaLnBrk="0" fontAlgn="base" hangingPunct="0">
                <a:lnSpc>
                  <a:spcPct val="90000"/>
                </a:lnSpc>
                <a:spcBef>
                  <a:spcPct val="20000"/>
                </a:spcBef>
                <a:spcAft>
                  <a:spcPct val="0"/>
                </a:spcAft>
                <a:buSzPct val="90000"/>
                <a:buFont typeface="Arial" panose="020B0604020202020204" pitchFamily="34" charset="0"/>
                <a:buChar char="•"/>
                <a:defRPr sz="2000">
                  <a:solidFill>
                    <a:schemeClr val="tx1"/>
                  </a:solidFill>
                  <a:latin typeface="Impact" panose="020B0806030902050204" pitchFamily="34" charset="0"/>
                  <a:ea typeface="微软雅黑" panose="020B0503020204020204" pitchFamily="34" charset="-122"/>
                  <a:sym typeface="Impact" panose="020B0806030902050204" pitchFamily="34" charset="0"/>
                </a:defRPr>
              </a:lvl8pPr>
              <a:lvl9pPr marL="3886200" indent="-228600" defTabSz="931863" eaLnBrk="0" fontAlgn="base" hangingPunct="0">
                <a:lnSpc>
                  <a:spcPct val="90000"/>
                </a:lnSpc>
                <a:spcBef>
                  <a:spcPct val="20000"/>
                </a:spcBef>
                <a:spcAft>
                  <a:spcPct val="0"/>
                </a:spcAft>
                <a:buSzPct val="90000"/>
                <a:buFont typeface="Arial" panose="020B0604020202020204" pitchFamily="34" charset="0"/>
                <a:buChar char="•"/>
                <a:defRPr sz="2000">
                  <a:solidFill>
                    <a:schemeClr val="tx1"/>
                  </a:solidFill>
                  <a:latin typeface="Impact" panose="020B0806030902050204" pitchFamily="34" charset="0"/>
                  <a:ea typeface="微软雅黑" panose="020B0503020204020204" pitchFamily="34" charset="-122"/>
                  <a:sym typeface="Impact" panose="020B0806030902050204" pitchFamily="34" charset="0"/>
                </a:defRPr>
              </a:lvl9pPr>
            </a:lstStyle>
            <a:p>
              <a:pPr algn="ctr" eaLnBrk="1" hangingPunct="1">
                <a:lnSpc>
                  <a:spcPct val="100000"/>
                </a:lnSpc>
                <a:spcBef>
                  <a:spcPct val="0"/>
                </a:spcBef>
                <a:buSzTx/>
                <a:buFont typeface="Arial" panose="020B0604020202020204" pitchFamily="34" charset="0"/>
                <a:buNone/>
              </a:pPr>
              <a:r>
                <a:rPr lang="en-US" altLang="zh-CN" sz="1600" dirty="0">
                  <a:latin typeface="Segoe UI Light" panose="020B0502040204020203" pitchFamily="34" charset="0"/>
                  <a:ea typeface="宋体" panose="02010600030101010101" pitchFamily="2" charset="-122"/>
                  <a:sym typeface="Segoe UI Light" panose="020B0502040204020203" pitchFamily="34" charset="0"/>
                </a:rPr>
                <a:t>Simplified</a:t>
              </a:r>
              <a:endParaRPr lang="zh-CN" altLang="en-US" sz="1600" dirty="0">
                <a:latin typeface="Segoe UI Light" panose="020B0502040204020203" pitchFamily="34" charset="0"/>
                <a:ea typeface="宋体" panose="02010600030101010101" pitchFamily="2" charset="-122"/>
                <a:sym typeface="Segoe UI Light" panose="020B0502040204020203" pitchFamily="34" charset="0"/>
              </a:endParaRPr>
            </a:p>
            <a:p>
              <a:pPr algn="ctr" eaLnBrk="1" hangingPunct="1">
                <a:lnSpc>
                  <a:spcPct val="100000"/>
                </a:lnSpc>
                <a:spcBef>
                  <a:spcPct val="0"/>
                </a:spcBef>
                <a:buSzTx/>
                <a:buFont typeface="Arial" panose="020B0604020202020204" pitchFamily="34" charset="0"/>
                <a:buNone/>
              </a:pPr>
              <a:r>
                <a:rPr lang="en-US" altLang="zh-CN" sz="1600" dirty="0">
                  <a:latin typeface="Segoe UI Light" panose="020B0502040204020203" pitchFamily="34" charset="0"/>
                  <a:ea typeface="宋体" panose="02010600030101010101" pitchFamily="2" charset="-122"/>
                  <a:sym typeface="Segoe UI Light" panose="020B0502040204020203" pitchFamily="34" charset="0"/>
                </a:rPr>
                <a:t>enablement</a:t>
              </a:r>
              <a:endParaRPr lang="zh-CN" altLang="en-US" sz="1800" dirty="0">
                <a:latin typeface="Arial" panose="020B0604020202020204" pitchFamily="34" charset="0"/>
                <a:ea typeface="宋体" panose="02010600030101010101" pitchFamily="2" charset="-122"/>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圆角矩形 12"/>
          <p:cNvSpPr/>
          <p:nvPr/>
        </p:nvSpPr>
        <p:spPr>
          <a:xfrm>
            <a:off x="688489" y="1258643"/>
            <a:ext cx="1269403" cy="26786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0" y="0"/>
            <a:ext cx="12192000" cy="914324"/>
            <a:chOff x="0" y="0"/>
            <a:chExt cx="12192000" cy="914324"/>
          </a:xfrm>
          <a:effectLst>
            <a:outerShdw blurRad="50800" dist="38100" dir="2700000" algn="tl" rotWithShape="0">
              <a:prstClr val="black">
                <a:alpha val="40000"/>
              </a:prstClr>
            </a:outerShdw>
          </a:effectLst>
        </p:grpSpPr>
        <p:sp>
          <p:nvSpPr>
            <p:cNvPr id="3" name="矩形 2">
              <a:extLst>
                <a:ext uri="{FF2B5EF4-FFF2-40B4-BE49-F238E27FC236}">
                  <a16:creationId xmlns:a16="http://schemas.microsoft.com/office/drawing/2014/main" xmlns="" id="{DBA7EAC7-B3D8-4D41-A150-5DD10AEB6DBA}"/>
                </a:ext>
              </a:extLst>
            </p:cNvPr>
            <p:cNvSpPr/>
            <p:nvPr/>
          </p:nvSpPr>
          <p:spPr>
            <a:xfrm>
              <a:off x="1362545" y="544992"/>
              <a:ext cx="1736016" cy="369332"/>
            </a:xfrm>
            <a:prstGeom prst="rect">
              <a:avLst/>
            </a:prstGeom>
          </p:spPr>
          <p:txBody>
            <a:bodyPr wrap="square">
              <a:spAutoFit/>
            </a:bodyPr>
            <a:lstStyle/>
            <a:p>
              <a:pPr algn="dist"/>
              <a:r>
                <a:rPr lang="zh-CN" altLang="en-US" sz="1800" b="1"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安庆石化公司</a:t>
              </a:r>
              <a:endParaRPr lang="zh-CN" altLang="en-US" sz="1800" b="1" dirty="0">
                <a:solidFill>
                  <a:schemeClr val="tx1">
                    <a:lumMod val="65000"/>
                    <a:lumOff val="35000"/>
                  </a:schemeClr>
                </a:solidFill>
              </a:endParaRPr>
            </a:p>
          </p:txBody>
        </p:sp>
        <p:cxnSp>
          <p:nvCxnSpPr>
            <p:cNvPr id="4" name="直接连接符 3"/>
            <p:cNvCxnSpPr/>
            <p:nvPr/>
          </p:nvCxnSpPr>
          <p:spPr>
            <a:xfrm>
              <a:off x="0" y="900510"/>
              <a:ext cx="3098561" cy="0"/>
            </a:xfrm>
            <a:prstGeom prst="line">
              <a:avLst/>
            </a:prstGeom>
            <a:ln w="22225">
              <a:gradFill>
                <a:gsLst>
                  <a:gs pos="0">
                    <a:srgbClr val="FF0000"/>
                  </a:gs>
                  <a:gs pos="74000">
                    <a:srgbClr val="C00000"/>
                  </a:gs>
                  <a:gs pos="83000">
                    <a:srgbClr val="FFC000"/>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3108562" y="795"/>
              <a:ext cx="285518" cy="90051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3262156" y="729658"/>
              <a:ext cx="8929844" cy="0"/>
            </a:xfrm>
            <a:prstGeom prst="line">
              <a:avLst/>
            </a:prstGeom>
            <a:ln>
              <a:solidFill>
                <a:schemeClr val="accent2">
                  <a:alpha val="88000"/>
                </a:schemeClr>
              </a:solidFill>
            </a:ln>
          </p:spPr>
          <p:style>
            <a:lnRef idx="1">
              <a:schemeClr val="accent1"/>
            </a:lnRef>
            <a:fillRef idx="0">
              <a:schemeClr val="accent1"/>
            </a:fillRef>
            <a:effectRef idx="0">
              <a:schemeClr val="accent1"/>
            </a:effectRef>
            <a:fontRef idx="minor">
              <a:schemeClr val="tx1"/>
            </a:fontRef>
          </p:style>
        </p:cxnSp>
        <p:pic>
          <p:nvPicPr>
            <p:cNvPr id="7" name="图片 6"/>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59481" y="79549"/>
              <a:ext cx="744548" cy="767458"/>
            </a:xfrm>
            <a:prstGeom prst="rect">
              <a:avLst/>
            </a:prstGeom>
          </p:spPr>
        </p:pic>
        <p:sp>
          <p:nvSpPr>
            <p:cNvPr id="8" name="矩形 7">
              <a:extLst>
                <a:ext uri="{FF2B5EF4-FFF2-40B4-BE49-F238E27FC236}">
                  <a16:creationId xmlns:a16="http://schemas.microsoft.com/office/drawing/2014/main" xmlns="" id="{DBA7EAC7-B3D8-4D41-A150-5DD10AEB6DBA}"/>
                </a:ext>
              </a:extLst>
            </p:cNvPr>
            <p:cNvSpPr/>
            <p:nvPr/>
          </p:nvSpPr>
          <p:spPr>
            <a:xfrm>
              <a:off x="1380409" y="11213"/>
              <a:ext cx="1663462" cy="461665"/>
            </a:xfrm>
            <a:prstGeom prst="rect">
              <a:avLst/>
            </a:prstGeom>
          </p:spPr>
          <p:txBody>
            <a:bodyPr wrap="square">
              <a:spAutoFit/>
            </a:bodyPr>
            <a:lstStyle/>
            <a:p>
              <a:pPr algn="dist"/>
              <a:r>
                <a:rPr lang="zh-CN" altLang="en-US" sz="2400" b="1" dirty="0" smtClean="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中国石化</a:t>
              </a:r>
              <a:endParaRPr lang="zh-CN" altLang="en-US" sz="2400" b="1" dirty="0">
                <a:solidFill>
                  <a:schemeClr val="tx1">
                    <a:lumMod val="65000"/>
                    <a:lumOff val="35000"/>
                  </a:schemeClr>
                </a:solidFill>
              </a:endParaRPr>
            </a:p>
          </p:txBody>
        </p:sp>
        <p:sp>
          <p:nvSpPr>
            <p:cNvPr id="9" name="矩形 8">
              <a:extLst>
                <a:ext uri="{FF2B5EF4-FFF2-40B4-BE49-F238E27FC236}">
                  <a16:creationId xmlns:a16="http://schemas.microsoft.com/office/drawing/2014/main" xmlns="" id="{DBA7EAC7-B3D8-4D41-A150-5DD10AEB6DBA}"/>
                </a:ext>
              </a:extLst>
            </p:cNvPr>
            <p:cNvSpPr/>
            <p:nvPr/>
          </p:nvSpPr>
          <p:spPr>
            <a:xfrm>
              <a:off x="1418172" y="348954"/>
              <a:ext cx="1587082" cy="276999"/>
            </a:xfrm>
            <a:prstGeom prst="rect">
              <a:avLst/>
            </a:prstGeom>
          </p:spPr>
          <p:txBody>
            <a:bodyPr wrap="square">
              <a:spAutoFit/>
            </a:bodyPr>
            <a:lstStyle/>
            <a:p>
              <a:pPr algn="dist"/>
              <a:r>
                <a:rPr lang="en-US" altLang="zh-CN" sz="1200" b="1" dirty="0" smtClean="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SINOPEC</a:t>
              </a:r>
              <a:endParaRPr lang="zh-CN" altLang="en-US" sz="1200" b="1" dirty="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10" name="直接连接符 9"/>
            <p:cNvCxnSpPr/>
            <p:nvPr/>
          </p:nvCxnSpPr>
          <p:spPr>
            <a:xfrm flipH="1">
              <a:off x="3212704" y="0"/>
              <a:ext cx="285518" cy="90051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839096" y="1409252"/>
            <a:ext cx="1065008" cy="2062103"/>
          </a:xfrm>
          <a:prstGeom prst="rect">
            <a:avLst/>
          </a:prstGeom>
          <a:noFill/>
        </p:spPr>
        <p:txBody>
          <a:bodyPr wrap="square" rtlCol="0">
            <a:spAutoFit/>
          </a:bodyPr>
          <a:lstStyle/>
          <a:p>
            <a:r>
              <a:rPr lang="zh-CN" altLang="en-US" sz="3200" dirty="0" smtClean="0">
                <a:solidFill>
                  <a:srgbClr val="FF0000"/>
                </a:solidFill>
                <a:ea typeface="华文仿宋" pitchFamily="2" charset="-122"/>
              </a:rPr>
              <a:t>化工材料无处不在</a:t>
            </a:r>
            <a:endParaRPr lang="zh-CN" altLang="en-US" sz="3200" dirty="0">
              <a:solidFill>
                <a:srgbClr val="FF0000"/>
              </a:solidFill>
              <a:ea typeface="华文仿宋" pitchFamily="2" charset="-122"/>
            </a:endParaRPr>
          </a:p>
        </p:txBody>
      </p:sp>
      <p:pic>
        <p:nvPicPr>
          <p:cNvPr id="60418" name="Picture 2" descr="C:\Users\GONGRT\Music\Desktop\Image 2.png"/>
          <p:cNvPicPr>
            <a:picLocks noChangeAspect="1" noChangeArrowheads="1"/>
          </p:cNvPicPr>
          <p:nvPr/>
        </p:nvPicPr>
        <p:blipFill>
          <a:blip r:embed="rId3"/>
          <a:srcRect/>
          <a:stretch>
            <a:fillRect/>
          </a:stretch>
        </p:blipFill>
        <p:spPr bwMode="auto">
          <a:xfrm>
            <a:off x="2594050" y="1069210"/>
            <a:ext cx="8507842" cy="5535985"/>
          </a:xfrm>
          <a:prstGeom prst="rect">
            <a:avLst/>
          </a:prstGeom>
          <a:noFill/>
        </p:spPr>
      </p:pic>
    </p:spTree>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3454</TotalTime>
  <Words>4632</Words>
  <Application>Microsoft Office PowerPoint</Application>
  <PresentationFormat>自定义</PresentationFormat>
  <Paragraphs>1110</Paragraphs>
  <Slides>66</Slides>
  <Notes>1</Notes>
  <HiddenSlides>0</HiddenSlides>
  <MMClips>0</MMClips>
  <ScaleCrop>false</ScaleCrop>
  <HeadingPairs>
    <vt:vector size="6" baseType="variant">
      <vt:variant>
        <vt:lpstr>主题</vt:lpstr>
      </vt:variant>
      <vt:variant>
        <vt:i4>1</vt:i4>
      </vt:variant>
      <vt:variant>
        <vt:lpstr>嵌入 OLE 服务器</vt:lpstr>
      </vt:variant>
      <vt:variant>
        <vt:i4>1</vt:i4>
      </vt:variant>
      <vt:variant>
        <vt:lpstr>幻灯片标题</vt:lpstr>
      </vt:variant>
      <vt:variant>
        <vt:i4>66</vt:i4>
      </vt:variant>
    </vt:vector>
  </HeadingPairs>
  <TitlesOfParts>
    <vt:vector size="68" baseType="lpstr">
      <vt:lpstr>Office 主题​​</vt:lpstr>
      <vt:lpstr>Document</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lpstr>幻灯片 36</vt:lpstr>
      <vt:lpstr>幻灯片 37</vt:lpstr>
      <vt:lpstr>幻灯片 38</vt:lpstr>
      <vt:lpstr>幻灯片 39</vt:lpstr>
      <vt:lpstr>幻灯片 40</vt:lpstr>
      <vt:lpstr>幻灯片 41</vt:lpstr>
      <vt:lpstr>幻灯片 42</vt:lpstr>
      <vt:lpstr>幻灯片 43</vt:lpstr>
      <vt:lpstr>幻灯片 44</vt:lpstr>
      <vt:lpstr>幻灯片 45</vt:lpstr>
      <vt:lpstr>幻灯片 46</vt:lpstr>
      <vt:lpstr>幻灯片 47</vt:lpstr>
      <vt:lpstr>幻灯片 48</vt:lpstr>
      <vt:lpstr>幻灯片 49</vt:lpstr>
      <vt:lpstr>幻灯片 50</vt:lpstr>
      <vt:lpstr>幻灯片 51</vt:lpstr>
      <vt:lpstr>幻灯片 52</vt:lpstr>
      <vt:lpstr>幻灯片 53</vt:lpstr>
      <vt:lpstr>幻灯片 54</vt:lpstr>
      <vt:lpstr>幻灯片 55</vt:lpstr>
      <vt:lpstr>幻灯片 56</vt:lpstr>
      <vt:lpstr>幻灯片 57</vt:lpstr>
      <vt:lpstr>幻灯片 58</vt:lpstr>
      <vt:lpstr>幻灯片 59</vt:lpstr>
      <vt:lpstr>幻灯片 60</vt:lpstr>
      <vt:lpstr>幻灯片 61</vt:lpstr>
      <vt:lpstr>幻灯片 62</vt:lpstr>
      <vt:lpstr>幻灯片 63</vt:lpstr>
      <vt:lpstr>幻灯片 64</vt:lpstr>
      <vt:lpstr>幻灯片 65</vt:lpstr>
      <vt:lpstr>幻灯片 66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朱劲松</dc:creator>
  <cp:lastModifiedBy>GONGRT</cp:lastModifiedBy>
  <cp:revision>114</cp:revision>
  <dcterms:created xsi:type="dcterms:W3CDTF">2018-06-15T02:48:26Z</dcterms:created>
  <dcterms:modified xsi:type="dcterms:W3CDTF">2018-08-18T06:06:36Z</dcterms:modified>
</cp:coreProperties>
</file>